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9"/>
  </p:sldMasterIdLst>
  <p:notesMasterIdLst>
    <p:notesMasterId r:id="rId107"/>
  </p:notesMasterIdLst>
  <p:sldIdLst>
    <p:sldId id="256" r:id="rId10"/>
    <p:sldId id="384" r:id="rId11"/>
    <p:sldId id="385" r:id="rId12"/>
    <p:sldId id="386" r:id="rId13"/>
    <p:sldId id="387" r:id="rId14"/>
    <p:sldId id="388" r:id="rId15"/>
    <p:sldId id="296" r:id="rId16"/>
    <p:sldId id="389" r:id="rId17"/>
    <p:sldId id="297" r:id="rId18"/>
    <p:sldId id="264" r:id="rId19"/>
    <p:sldId id="262" r:id="rId20"/>
    <p:sldId id="390" r:id="rId21"/>
    <p:sldId id="391" r:id="rId22"/>
    <p:sldId id="299" r:id="rId23"/>
    <p:sldId id="398" r:id="rId24"/>
    <p:sldId id="300" r:id="rId25"/>
    <p:sldId id="399" r:id="rId26"/>
    <p:sldId id="372" r:id="rId27"/>
    <p:sldId id="392" r:id="rId28"/>
    <p:sldId id="376" r:id="rId29"/>
    <p:sldId id="400" r:id="rId30"/>
    <p:sldId id="373" r:id="rId31"/>
    <p:sldId id="393" r:id="rId32"/>
    <p:sldId id="377" r:id="rId33"/>
    <p:sldId id="369" r:id="rId34"/>
    <p:sldId id="401" r:id="rId35"/>
    <p:sldId id="374" r:id="rId36"/>
    <p:sldId id="394" r:id="rId37"/>
    <p:sldId id="379" r:id="rId38"/>
    <p:sldId id="370" r:id="rId39"/>
    <p:sldId id="383" r:id="rId40"/>
    <p:sldId id="346" r:id="rId41"/>
    <p:sldId id="302" r:id="rId42"/>
    <p:sldId id="303" r:id="rId43"/>
    <p:sldId id="380" r:id="rId44"/>
    <p:sldId id="304" r:id="rId45"/>
    <p:sldId id="305" r:id="rId46"/>
    <p:sldId id="306" r:id="rId47"/>
    <p:sldId id="308" r:id="rId48"/>
    <p:sldId id="307" r:id="rId49"/>
    <p:sldId id="311" r:id="rId50"/>
    <p:sldId id="312" r:id="rId51"/>
    <p:sldId id="313" r:id="rId52"/>
    <p:sldId id="314" r:id="rId53"/>
    <p:sldId id="315" r:id="rId54"/>
    <p:sldId id="316" r:id="rId55"/>
    <p:sldId id="317" r:id="rId56"/>
    <p:sldId id="318" r:id="rId57"/>
    <p:sldId id="319" r:id="rId58"/>
    <p:sldId id="320" r:id="rId59"/>
    <p:sldId id="321" r:id="rId60"/>
    <p:sldId id="325" r:id="rId61"/>
    <p:sldId id="322" r:id="rId62"/>
    <p:sldId id="323" r:id="rId63"/>
    <p:sldId id="324" r:id="rId64"/>
    <p:sldId id="326" r:id="rId65"/>
    <p:sldId id="381" r:id="rId66"/>
    <p:sldId id="327" r:id="rId67"/>
    <p:sldId id="347" r:id="rId68"/>
    <p:sldId id="328" r:id="rId69"/>
    <p:sldId id="329" r:id="rId70"/>
    <p:sldId id="330" r:id="rId71"/>
    <p:sldId id="333" r:id="rId72"/>
    <p:sldId id="335" r:id="rId73"/>
    <p:sldId id="334" r:id="rId74"/>
    <p:sldId id="331" r:id="rId75"/>
    <p:sldId id="332" r:id="rId76"/>
    <p:sldId id="336" r:id="rId77"/>
    <p:sldId id="337" r:id="rId78"/>
    <p:sldId id="338" r:id="rId79"/>
    <p:sldId id="339" r:id="rId80"/>
    <p:sldId id="340" r:id="rId81"/>
    <p:sldId id="341" r:id="rId82"/>
    <p:sldId id="342" r:id="rId83"/>
    <p:sldId id="343" r:id="rId84"/>
    <p:sldId id="344" r:id="rId85"/>
    <p:sldId id="382" r:id="rId86"/>
    <p:sldId id="345" r:id="rId87"/>
    <p:sldId id="349" r:id="rId88"/>
    <p:sldId id="350" r:id="rId89"/>
    <p:sldId id="352" r:id="rId90"/>
    <p:sldId id="351" r:id="rId91"/>
    <p:sldId id="355" r:id="rId92"/>
    <p:sldId id="353" r:id="rId93"/>
    <p:sldId id="395" r:id="rId94"/>
    <p:sldId id="354" r:id="rId95"/>
    <p:sldId id="356" r:id="rId96"/>
    <p:sldId id="357" r:id="rId97"/>
    <p:sldId id="358" r:id="rId98"/>
    <p:sldId id="359" r:id="rId99"/>
    <p:sldId id="396" r:id="rId100"/>
    <p:sldId id="360" r:id="rId101"/>
    <p:sldId id="361" r:id="rId102"/>
    <p:sldId id="362" r:id="rId103"/>
    <p:sldId id="363" r:id="rId104"/>
    <p:sldId id="348" r:id="rId105"/>
    <p:sldId id="397" r:id="rId106"/>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Page" id="{036AFD8B-78AD-4020-AB28-01D1D3CBE76C}">
          <p14:sldIdLst>
            <p14:sldId id="256"/>
          </p14:sldIdLst>
        </p14:section>
        <p14:section name="Introduction" id="{82D875AE-724B-448E-A2BF-DED997938A33}">
          <p14:sldIdLst>
            <p14:sldId id="384"/>
            <p14:sldId id="385"/>
            <p14:sldId id="386"/>
            <p14:sldId id="387"/>
            <p14:sldId id="388"/>
            <p14:sldId id="296"/>
            <p14:sldId id="389"/>
            <p14:sldId id="297"/>
            <p14:sldId id="264"/>
            <p14:sldId id="262"/>
            <p14:sldId id="390"/>
            <p14:sldId id="391"/>
            <p14:sldId id="299"/>
            <p14:sldId id="398"/>
          </p14:sldIdLst>
        </p14:section>
        <p14:section name="Vision of GR" id="{AC40B260-9C61-4C81-A7E1-6A5789585405}">
          <p14:sldIdLst>
            <p14:sldId id="300"/>
            <p14:sldId id="399"/>
            <p14:sldId id="372"/>
            <p14:sldId id="392"/>
            <p14:sldId id="376"/>
            <p14:sldId id="400"/>
            <p14:sldId id="373"/>
            <p14:sldId id="393"/>
            <p14:sldId id="377"/>
            <p14:sldId id="369"/>
            <p14:sldId id="401"/>
            <p14:sldId id="374"/>
            <p14:sldId id="394"/>
            <p14:sldId id="379"/>
            <p14:sldId id="370"/>
            <p14:sldId id="383"/>
            <p14:sldId id="346"/>
            <p14:sldId id="302"/>
            <p14:sldId id="303"/>
          </p14:sldIdLst>
        </p14:section>
        <p14:section name="Fluency Practice" id="{FE9E6A59-9FD2-4030-9CE1-95E5B77D086C}">
          <p14:sldIdLst>
            <p14:sldId id="380"/>
            <p14:sldId id="304"/>
            <p14:sldId id="305"/>
            <p14:sldId id="306"/>
            <p14:sldId id="308"/>
            <p14:sldId id="307"/>
            <p14:sldId id="311"/>
            <p14:sldId id="312"/>
            <p14:sldId id="313"/>
            <p14:sldId id="314"/>
            <p14:sldId id="315"/>
            <p14:sldId id="316"/>
            <p14:sldId id="317"/>
            <p14:sldId id="318"/>
            <p14:sldId id="319"/>
            <p14:sldId id="320"/>
            <p14:sldId id="321"/>
            <p14:sldId id="325"/>
            <p14:sldId id="322"/>
            <p14:sldId id="323"/>
            <p14:sldId id="324"/>
            <p14:sldId id="326"/>
          </p14:sldIdLst>
        </p14:section>
        <p14:section name="Fluency Conferring Practice" id="{CD01EB1D-0192-4AD7-B629-B943BFA6068F}">
          <p14:sldIdLst>
            <p14:sldId id="381"/>
            <p14:sldId id="327"/>
            <p14:sldId id="347"/>
            <p14:sldId id="328"/>
            <p14:sldId id="329"/>
            <p14:sldId id="330"/>
            <p14:sldId id="333"/>
            <p14:sldId id="335"/>
            <p14:sldId id="334"/>
            <p14:sldId id="331"/>
            <p14:sldId id="332"/>
            <p14:sldId id="336"/>
            <p14:sldId id="337"/>
            <p14:sldId id="338"/>
            <p14:sldId id="339"/>
            <p14:sldId id="340"/>
            <p14:sldId id="341"/>
            <p14:sldId id="342"/>
            <p14:sldId id="343"/>
            <p14:sldId id="344"/>
          </p14:sldIdLst>
        </p14:section>
        <p14:section name="Comprehension Conference" id="{4DFEF1EC-538E-4778-A021-9F7DF8324949}">
          <p14:sldIdLst>
            <p14:sldId id="382"/>
            <p14:sldId id="345"/>
            <p14:sldId id="349"/>
            <p14:sldId id="350"/>
            <p14:sldId id="352"/>
            <p14:sldId id="351"/>
            <p14:sldId id="355"/>
            <p14:sldId id="353"/>
            <p14:sldId id="395"/>
            <p14:sldId id="354"/>
            <p14:sldId id="356"/>
            <p14:sldId id="357"/>
            <p14:sldId id="358"/>
            <p14:sldId id="359"/>
            <p14:sldId id="396"/>
            <p14:sldId id="360"/>
            <p14:sldId id="361"/>
            <p14:sldId id="362"/>
            <p14:sldId id="363"/>
          </p14:sldIdLst>
        </p14:section>
        <p14:section name="Closing" id="{743A24C6-55DB-4ADE-BE8B-0BBB4ADEC40C}">
          <p14:sldIdLst>
            <p14:sldId id="348"/>
            <p14:sldId id="3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19" autoAdjust="0"/>
    <p:restoredTop sz="82967" autoAdjust="0"/>
  </p:normalViewPr>
  <p:slideViewPr>
    <p:cSldViewPr snapToGrid="0">
      <p:cViewPr varScale="1">
        <p:scale>
          <a:sx n="49" d="100"/>
          <a:sy n="49" d="100"/>
        </p:scale>
        <p:origin x="1338" y="5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6" Type="http://schemas.openxmlformats.org/officeDocument/2006/relationships/slide" Target="slides/slide7.xml"/><Relationship Id="rId107" Type="http://schemas.openxmlformats.org/officeDocument/2006/relationships/notesMaster" Target="notesMasters/notesMaster1.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5" Type="http://schemas.openxmlformats.org/officeDocument/2006/relationships/customXml" Target="../customXml/item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presProps" Target="presProps.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customXml" Target="../customXml/item4.xml"/><Relationship Id="rId9" Type="http://schemas.openxmlformats.org/officeDocument/2006/relationships/slideMaster" Target="slideMasters/slideMaster1.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viewProps" Target="viewProps.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7" Type="http://schemas.openxmlformats.org/officeDocument/2006/relationships/customXml" Target="../customXml/item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theme" Target="theme/theme1.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8" Type="http://schemas.openxmlformats.org/officeDocument/2006/relationships/customXml" Target="../customXml/item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customXml" Target="../customXml/item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A42747-14AC-4514-88F1-852CE138474F}" type="doc">
      <dgm:prSet loTypeId="urn:microsoft.com/office/officeart/2005/8/layout/cycle2" loCatId="cycle" qsTypeId="urn:microsoft.com/office/officeart/2005/8/quickstyle/simple1" qsCatId="simple" csTypeId="urn:microsoft.com/office/officeart/2005/8/colors/accent2_3" csCatId="accent2" phldr="1"/>
      <dgm:spPr/>
      <dgm:t>
        <a:bodyPr/>
        <a:lstStyle/>
        <a:p>
          <a:endParaRPr lang="en-US"/>
        </a:p>
      </dgm:t>
    </dgm:pt>
    <dgm:pt modelId="{D7B5A307-B69F-4BCA-A3F0-671F4ACA6810}">
      <dgm:prSet phldrT="[Text]" custT="1"/>
      <dgm:spPr>
        <a:solidFill>
          <a:srgbClr val="7030A0"/>
        </a:solidFill>
      </dgm:spPr>
      <dgm:t>
        <a:bodyPr/>
        <a:lstStyle/>
        <a:p>
          <a:r>
            <a:rPr lang="en-US" sz="1600" dirty="0" smtClean="0"/>
            <a:t>2. Collect Data</a:t>
          </a:r>
          <a:endParaRPr lang="en-US" sz="1600" dirty="0"/>
        </a:p>
      </dgm:t>
    </dgm:pt>
    <dgm:pt modelId="{B2C5C605-BE4A-4CEA-AFCF-07E2E093DAF5}" type="parTrans" cxnId="{B9B2CABC-5996-40A0-A478-625338E42C79}">
      <dgm:prSet/>
      <dgm:spPr/>
      <dgm:t>
        <a:bodyPr/>
        <a:lstStyle/>
        <a:p>
          <a:endParaRPr lang="en-US"/>
        </a:p>
      </dgm:t>
    </dgm:pt>
    <dgm:pt modelId="{2720F07A-A245-4572-B1BB-F34F4FCD0981}" type="sibTrans" cxnId="{B9B2CABC-5996-40A0-A478-625338E42C79}">
      <dgm:prSet custT="1"/>
      <dgm:spPr>
        <a:solidFill>
          <a:schemeClr val="tx1"/>
        </a:solidFill>
      </dgm:spPr>
      <dgm:t>
        <a:bodyPr/>
        <a:lstStyle/>
        <a:p>
          <a:endParaRPr lang="en-US" sz="1600"/>
        </a:p>
      </dgm:t>
    </dgm:pt>
    <dgm:pt modelId="{7292E29E-EFC1-4525-A34A-6EDA9627E3A8}">
      <dgm:prSet phldrT="[Text]" custT="1"/>
      <dgm:spPr>
        <a:solidFill>
          <a:srgbClr val="FFFF00"/>
        </a:solidFill>
      </dgm:spPr>
      <dgm:t>
        <a:bodyPr/>
        <a:lstStyle/>
        <a:p>
          <a:r>
            <a:rPr lang="en-US" sz="1500" dirty="0" smtClean="0">
              <a:solidFill>
                <a:schemeClr val="tx1"/>
              </a:solidFill>
            </a:rPr>
            <a:t>3. Pinpoint </a:t>
          </a:r>
          <a:r>
            <a:rPr lang="en-US" sz="1200" dirty="0" smtClean="0">
              <a:solidFill>
                <a:schemeClr val="tx1"/>
              </a:solidFill>
            </a:rPr>
            <a:t>misunderstanding</a:t>
          </a:r>
          <a:endParaRPr lang="en-US" sz="1200" dirty="0">
            <a:solidFill>
              <a:schemeClr val="tx1"/>
            </a:solidFill>
          </a:endParaRPr>
        </a:p>
      </dgm:t>
    </dgm:pt>
    <dgm:pt modelId="{FD0EBF92-72DC-4855-A82F-8AF3A1A5FD7E}" type="parTrans" cxnId="{28626D87-B0F3-47F2-9BCD-9877EC543FA1}">
      <dgm:prSet/>
      <dgm:spPr/>
      <dgm:t>
        <a:bodyPr/>
        <a:lstStyle/>
        <a:p>
          <a:endParaRPr lang="en-US"/>
        </a:p>
      </dgm:t>
    </dgm:pt>
    <dgm:pt modelId="{51995294-11D2-40F0-A223-EA6E8CAED8FD}" type="sibTrans" cxnId="{28626D87-B0F3-47F2-9BCD-9877EC543FA1}">
      <dgm:prSet custT="1"/>
      <dgm:spPr>
        <a:solidFill>
          <a:schemeClr val="tx1"/>
        </a:solidFill>
      </dgm:spPr>
      <dgm:t>
        <a:bodyPr/>
        <a:lstStyle/>
        <a:p>
          <a:endParaRPr lang="en-US" sz="1600"/>
        </a:p>
      </dgm:t>
    </dgm:pt>
    <dgm:pt modelId="{32615D47-2A9F-4D62-9D7E-4781F21113D0}">
      <dgm:prSet phldrT="[Text]" custT="1"/>
      <dgm:spPr>
        <a:solidFill>
          <a:srgbClr val="00B050"/>
        </a:solidFill>
      </dgm:spPr>
      <dgm:t>
        <a:bodyPr/>
        <a:lstStyle/>
        <a:p>
          <a:r>
            <a:rPr lang="en-US" sz="1600" dirty="0" smtClean="0"/>
            <a:t>4. Respond</a:t>
          </a:r>
          <a:endParaRPr lang="en-US" sz="1600" dirty="0"/>
        </a:p>
      </dgm:t>
    </dgm:pt>
    <dgm:pt modelId="{6BC5E766-1EBD-44FA-88EB-2198115DDD4D}" type="parTrans" cxnId="{30C8F2B3-84E0-402E-A477-644BA1A29ADD}">
      <dgm:prSet/>
      <dgm:spPr/>
      <dgm:t>
        <a:bodyPr/>
        <a:lstStyle/>
        <a:p>
          <a:endParaRPr lang="en-US"/>
        </a:p>
      </dgm:t>
    </dgm:pt>
    <dgm:pt modelId="{637CAE59-92D8-42B7-8B7A-558C066797C9}" type="sibTrans" cxnId="{30C8F2B3-84E0-402E-A477-644BA1A29ADD}">
      <dgm:prSet custT="1"/>
      <dgm:spPr>
        <a:solidFill>
          <a:schemeClr val="tx1"/>
        </a:solidFill>
      </dgm:spPr>
      <dgm:t>
        <a:bodyPr/>
        <a:lstStyle/>
        <a:p>
          <a:endParaRPr lang="en-US" sz="1600"/>
        </a:p>
      </dgm:t>
    </dgm:pt>
    <dgm:pt modelId="{0CD98D70-BEA2-40D7-B0B7-0083D75E396D}">
      <dgm:prSet phldrT="[Text]" custT="1"/>
      <dgm:spPr>
        <a:solidFill>
          <a:srgbClr val="0081C6"/>
        </a:solidFill>
      </dgm:spPr>
      <dgm:t>
        <a:bodyPr/>
        <a:lstStyle/>
        <a:p>
          <a:r>
            <a:rPr lang="en-US" sz="1600" dirty="0" smtClean="0"/>
            <a:t>5.Increase transfer</a:t>
          </a:r>
          <a:endParaRPr lang="en-US" sz="1600" dirty="0"/>
        </a:p>
      </dgm:t>
    </dgm:pt>
    <dgm:pt modelId="{4B070D74-F69D-4EC1-A690-073087B3B3CA}" type="parTrans" cxnId="{D47837BB-FD0A-4688-AE66-1F250CF9F8A2}">
      <dgm:prSet/>
      <dgm:spPr/>
      <dgm:t>
        <a:bodyPr/>
        <a:lstStyle/>
        <a:p>
          <a:endParaRPr lang="en-US"/>
        </a:p>
      </dgm:t>
    </dgm:pt>
    <dgm:pt modelId="{7ED0FDB0-B829-498E-B7BD-2AD0BB65504F}" type="sibTrans" cxnId="{D47837BB-FD0A-4688-AE66-1F250CF9F8A2}">
      <dgm:prSet custT="1"/>
      <dgm:spPr>
        <a:solidFill>
          <a:schemeClr val="tx1"/>
        </a:solidFill>
      </dgm:spPr>
      <dgm:t>
        <a:bodyPr/>
        <a:lstStyle/>
        <a:p>
          <a:endParaRPr lang="en-US" sz="1600"/>
        </a:p>
      </dgm:t>
    </dgm:pt>
    <dgm:pt modelId="{5AFEE096-D8C0-4BBF-81A7-39EF8E551741}">
      <dgm:prSet phldrT="[Text]" custT="1"/>
      <dgm:spPr>
        <a:solidFill>
          <a:srgbClr val="FF0000"/>
        </a:solidFill>
      </dgm:spPr>
      <dgm:t>
        <a:bodyPr/>
        <a:lstStyle/>
        <a:p>
          <a:r>
            <a:rPr lang="en-US" sz="1600" dirty="0" smtClean="0"/>
            <a:t>1. Accuracy &amp; Fluency Check</a:t>
          </a:r>
          <a:endParaRPr lang="en-US" sz="1600" dirty="0"/>
        </a:p>
      </dgm:t>
    </dgm:pt>
    <dgm:pt modelId="{24344050-1412-4BE2-B044-1896E3075DE0}" type="parTrans" cxnId="{9D49835D-CB4C-436D-9AA4-0EDBA805EB6F}">
      <dgm:prSet/>
      <dgm:spPr/>
      <dgm:t>
        <a:bodyPr/>
        <a:lstStyle/>
        <a:p>
          <a:endParaRPr lang="en-US"/>
        </a:p>
      </dgm:t>
    </dgm:pt>
    <dgm:pt modelId="{EF000B3D-5205-4EAF-B8DF-D0B282F27134}" type="sibTrans" cxnId="{9D49835D-CB4C-436D-9AA4-0EDBA805EB6F}">
      <dgm:prSet/>
      <dgm:spPr>
        <a:solidFill>
          <a:schemeClr val="tx1"/>
        </a:solidFill>
      </dgm:spPr>
      <dgm:t>
        <a:bodyPr/>
        <a:lstStyle/>
        <a:p>
          <a:endParaRPr lang="en-US"/>
        </a:p>
      </dgm:t>
    </dgm:pt>
    <dgm:pt modelId="{E2BE22C6-8851-40DC-84A1-B6754D2B9B5F}" type="pres">
      <dgm:prSet presAssocID="{96A42747-14AC-4514-88F1-852CE138474F}" presName="cycle" presStyleCnt="0">
        <dgm:presLayoutVars>
          <dgm:dir/>
          <dgm:resizeHandles val="exact"/>
        </dgm:presLayoutVars>
      </dgm:prSet>
      <dgm:spPr/>
      <dgm:t>
        <a:bodyPr/>
        <a:lstStyle/>
        <a:p>
          <a:endParaRPr lang="en-US"/>
        </a:p>
      </dgm:t>
    </dgm:pt>
    <dgm:pt modelId="{FFB8DFC3-72D8-410B-8984-AEBBCB2F649B}" type="pres">
      <dgm:prSet presAssocID="{5AFEE096-D8C0-4BBF-81A7-39EF8E551741}" presName="node" presStyleLbl="node1" presStyleIdx="0" presStyleCnt="5">
        <dgm:presLayoutVars>
          <dgm:bulletEnabled val="1"/>
        </dgm:presLayoutVars>
      </dgm:prSet>
      <dgm:spPr/>
      <dgm:t>
        <a:bodyPr/>
        <a:lstStyle/>
        <a:p>
          <a:endParaRPr lang="en-US"/>
        </a:p>
      </dgm:t>
    </dgm:pt>
    <dgm:pt modelId="{F085F310-E92A-4251-A904-D7EF8D5CA871}" type="pres">
      <dgm:prSet presAssocID="{EF000B3D-5205-4EAF-B8DF-D0B282F27134}" presName="sibTrans" presStyleLbl="sibTrans2D1" presStyleIdx="0" presStyleCnt="5"/>
      <dgm:spPr/>
      <dgm:t>
        <a:bodyPr/>
        <a:lstStyle/>
        <a:p>
          <a:endParaRPr lang="en-US"/>
        </a:p>
      </dgm:t>
    </dgm:pt>
    <dgm:pt modelId="{6D592773-D467-4F5C-B201-FAC054C9F29A}" type="pres">
      <dgm:prSet presAssocID="{EF000B3D-5205-4EAF-B8DF-D0B282F27134}" presName="connectorText" presStyleLbl="sibTrans2D1" presStyleIdx="0" presStyleCnt="5"/>
      <dgm:spPr/>
      <dgm:t>
        <a:bodyPr/>
        <a:lstStyle/>
        <a:p>
          <a:endParaRPr lang="en-US"/>
        </a:p>
      </dgm:t>
    </dgm:pt>
    <dgm:pt modelId="{955D9B8F-D23D-4DDF-A330-795E871EDF39}" type="pres">
      <dgm:prSet presAssocID="{D7B5A307-B69F-4BCA-A3F0-671F4ACA6810}" presName="node" presStyleLbl="node1" presStyleIdx="1" presStyleCnt="5">
        <dgm:presLayoutVars>
          <dgm:bulletEnabled val="1"/>
        </dgm:presLayoutVars>
      </dgm:prSet>
      <dgm:spPr/>
      <dgm:t>
        <a:bodyPr/>
        <a:lstStyle/>
        <a:p>
          <a:endParaRPr lang="en-US"/>
        </a:p>
      </dgm:t>
    </dgm:pt>
    <dgm:pt modelId="{C67B4476-60BF-40F9-BC58-D3CEFA98F518}" type="pres">
      <dgm:prSet presAssocID="{2720F07A-A245-4572-B1BB-F34F4FCD0981}" presName="sibTrans" presStyleLbl="sibTrans2D1" presStyleIdx="1" presStyleCnt="5"/>
      <dgm:spPr/>
      <dgm:t>
        <a:bodyPr/>
        <a:lstStyle/>
        <a:p>
          <a:endParaRPr lang="en-US"/>
        </a:p>
      </dgm:t>
    </dgm:pt>
    <dgm:pt modelId="{959CAD0B-CB07-451E-A4C6-7672FB256108}" type="pres">
      <dgm:prSet presAssocID="{2720F07A-A245-4572-B1BB-F34F4FCD0981}" presName="connectorText" presStyleLbl="sibTrans2D1" presStyleIdx="1" presStyleCnt="5"/>
      <dgm:spPr/>
      <dgm:t>
        <a:bodyPr/>
        <a:lstStyle/>
        <a:p>
          <a:endParaRPr lang="en-US"/>
        </a:p>
      </dgm:t>
    </dgm:pt>
    <dgm:pt modelId="{1C67360C-F287-4524-A19D-51DD99EF8840}" type="pres">
      <dgm:prSet presAssocID="{7292E29E-EFC1-4525-A34A-6EDA9627E3A8}" presName="node" presStyleLbl="node1" presStyleIdx="2" presStyleCnt="5">
        <dgm:presLayoutVars>
          <dgm:bulletEnabled val="1"/>
        </dgm:presLayoutVars>
      </dgm:prSet>
      <dgm:spPr/>
      <dgm:t>
        <a:bodyPr/>
        <a:lstStyle/>
        <a:p>
          <a:endParaRPr lang="en-US"/>
        </a:p>
      </dgm:t>
    </dgm:pt>
    <dgm:pt modelId="{4E670FFE-7016-4FD1-8BA4-B36492440481}" type="pres">
      <dgm:prSet presAssocID="{51995294-11D2-40F0-A223-EA6E8CAED8FD}" presName="sibTrans" presStyleLbl="sibTrans2D1" presStyleIdx="2" presStyleCnt="5"/>
      <dgm:spPr/>
      <dgm:t>
        <a:bodyPr/>
        <a:lstStyle/>
        <a:p>
          <a:endParaRPr lang="en-US"/>
        </a:p>
      </dgm:t>
    </dgm:pt>
    <dgm:pt modelId="{B2FD7946-F4C9-46C5-BD95-F38D471944A2}" type="pres">
      <dgm:prSet presAssocID="{51995294-11D2-40F0-A223-EA6E8CAED8FD}" presName="connectorText" presStyleLbl="sibTrans2D1" presStyleIdx="2" presStyleCnt="5"/>
      <dgm:spPr/>
      <dgm:t>
        <a:bodyPr/>
        <a:lstStyle/>
        <a:p>
          <a:endParaRPr lang="en-US"/>
        </a:p>
      </dgm:t>
    </dgm:pt>
    <dgm:pt modelId="{34430B7D-1F66-4B54-B6A3-4745281A2CCB}" type="pres">
      <dgm:prSet presAssocID="{32615D47-2A9F-4D62-9D7E-4781F21113D0}" presName="node" presStyleLbl="node1" presStyleIdx="3" presStyleCnt="5">
        <dgm:presLayoutVars>
          <dgm:bulletEnabled val="1"/>
        </dgm:presLayoutVars>
      </dgm:prSet>
      <dgm:spPr/>
      <dgm:t>
        <a:bodyPr/>
        <a:lstStyle/>
        <a:p>
          <a:endParaRPr lang="en-US"/>
        </a:p>
      </dgm:t>
    </dgm:pt>
    <dgm:pt modelId="{75BFC1EC-39B6-4316-904B-2A5B9A57F579}" type="pres">
      <dgm:prSet presAssocID="{637CAE59-92D8-42B7-8B7A-558C066797C9}" presName="sibTrans" presStyleLbl="sibTrans2D1" presStyleIdx="3" presStyleCnt="5"/>
      <dgm:spPr/>
      <dgm:t>
        <a:bodyPr/>
        <a:lstStyle/>
        <a:p>
          <a:endParaRPr lang="en-US"/>
        </a:p>
      </dgm:t>
    </dgm:pt>
    <dgm:pt modelId="{DD089755-1EF3-40EC-9434-5754FAB1B3C3}" type="pres">
      <dgm:prSet presAssocID="{637CAE59-92D8-42B7-8B7A-558C066797C9}" presName="connectorText" presStyleLbl="sibTrans2D1" presStyleIdx="3" presStyleCnt="5"/>
      <dgm:spPr/>
      <dgm:t>
        <a:bodyPr/>
        <a:lstStyle/>
        <a:p>
          <a:endParaRPr lang="en-US"/>
        </a:p>
      </dgm:t>
    </dgm:pt>
    <dgm:pt modelId="{932037E2-11B7-4CBA-A417-79E76E8581C4}" type="pres">
      <dgm:prSet presAssocID="{0CD98D70-BEA2-40D7-B0B7-0083D75E396D}" presName="node" presStyleLbl="node1" presStyleIdx="4" presStyleCnt="5">
        <dgm:presLayoutVars>
          <dgm:bulletEnabled val="1"/>
        </dgm:presLayoutVars>
      </dgm:prSet>
      <dgm:spPr/>
      <dgm:t>
        <a:bodyPr/>
        <a:lstStyle/>
        <a:p>
          <a:endParaRPr lang="en-US"/>
        </a:p>
      </dgm:t>
    </dgm:pt>
    <dgm:pt modelId="{B38835CA-5F91-4D65-AFCE-BD77A79C0B7D}" type="pres">
      <dgm:prSet presAssocID="{7ED0FDB0-B829-498E-B7BD-2AD0BB65504F}" presName="sibTrans" presStyleLbl="sibTrans2D1" presStyleIdx="4" presStyleCnt="5"/>
      <dgm:spPr/>
      <dgm:t>
        <a:bodyPr/>
        <a:lstStyle/>
        <a:p>
          <a:endParaRPr lang="en-US"/>
        </a:p>
      </dgm:t>
    </dgm:pt>
    <dgm:pt modelId="{F8DE40FA-94E1-4973-824D-070F183DA3F7}" type="pres">
      <dgm:prSet presAssocID="{7ED0FDB0-B829-498E-B7BD-2AD0BB65504F}" presName="connectorText" presStyleLbl="sibTrans2D1" presStyleIdx="4" presStyleCnt="5"/>
      <dgm:spPr/>
      <dgm:t>
        <a:bodyPr/>
        <a:lstStyle/>
        <a:p>
          <a:endParaRPr lang="en-US"/>
        </a:p>
      </dgm:t>
    </dgm:pt>
  </dgm:ptLst>
  <dgm:cxnLst>
    <dgm:cxn modelId="{DB925B6A-4240-4AE3-AE02-AFF37D6E18C1}" type="presOf" srcId="{D7B5A307-B69F-4BCA-A3F0-671F4ACA6810}" destId="{955D9B8F-D23D-4DDF-A330-795E871EDF39}" srcOrd="0" destOrd="0" presId="urn:microsoft.com/office/officeart/2005/8/layout/cycle2"/>
    <dgm:cxn modelId="{B9B2CABC-5996-40A0-A478-625338E42C79}" srcId="{96A42747-14AC-4514-88F1-852CE138474F}" destId="{D7B5A307-B69F-4BCA-A3F0-671F4ACA6810}" srcOrd="1" destOrd="0" parTransId="{B2C5C605-BE4A-4CEA-AFCF-07E2E093DAF5}" sibTransId="{2720F07A-A245-4572-B1BB-F34F4FCD0981}"/>
    <dgm:cxn modelId="{DFA89FE8-11AF-49E4-8E2E-E699684B50A8}" type="presOf" srcId="{637CAE59-92D8-42B7-8B7A-558C066797C9}" destId="{DD089755-1EF3-40EC-9434-5754FAB1B3C3}" srcOrd="1" destOrd="0" presId="urn:microsoft.com/office/officeart/2005/8/layout/cycle2"/>
    <dgm:cxn modelId="{9967AF32-ED75-4585-B7CA-91FC4A64B632}" type="presOf" srcId="{EF000B3D-5205-4EAF-B8DF-D0B282F27134}" destId="{6D592773-D467-4F5C-B201-FAC054C9F29A}" srcOrd="1" destOrd="0" presId="urn:microsoft.com/office/officeart/2005/8/layout/cycle2"/>
    <dgm:cxn modelId="{D4166E47-63DD-4317-88D0-942EE99938E2}" type="presOf" srcId="{96A42747-14AC-4514-88F1-852CE138474F}" destId="{E2BE22C6-8851-40DC-84A1-B6754D2B9B5F}" srcOrd="0" destOrd="0" presId="urn:microsoft.com/office/officeart/2005/8/layout/cycle2"/>
    <dgm:cxn modelId="{0AADABD4-6CFD-4351-9E60-B395E22D17AA}" type="presOf" srcId="{637CAE59-92D8-42B7-8B7A-558C066797C9}" destId="{75BFC1EC-39B6-4316-904B-2A5B9A57F579}" srcOrd="0" destOrd="0" presId="urn:microsoft.com/office/officeart/2005/8/layout/cycle2"/>
    <dgm:cxn modelId="{811EB905-3C7B-44E2-999B-43A620C64378}" type="presOf" srcId="{2720F07A-A245-4572-B1BB-F34F4FCD0981}" destId="{C67B4476-60BF-40F9-BC58-D3CEFA98F518}" srcOrd="0" destOrd="0" presId="urn:microsoft.com/office/officeart/2005/8/layout/cycle2"/>
    <dgm:cxn modelId="{219AB8CC-3B08-48A3-86D6-4C74F85A9FE9}" type="presOf" srcId="{5AFEE096-D8C0-4BBF-81A7-39EF8E551741}" destId="{FFB8DFC3-72D8-410B-8984-AEBBCB2F649B}" srcOrd="0" destOrd="0" presId="urn:microsoft.com/office/officeart/2005/8/layout/cycle2"/>
    <dgm:cxn modelId="{2CF41E37-C02A-4E2A-9145-205BD031F631}" type="presOf" srcId="{0CD98D70-BEA2-40D7-B0B7-0083D75E396D}" destId="{932037E2-11B7-4CBA-A417-79E76E8581C4}" srcOrd="0" destOrd="0" presId="urn:microsoft.com/office/officeart/2005/8/layout/cycle2"/>
    <dgm:cxn modelId="{D47837BB-FD0A-4688-AE66-1F250CF9F8A2}" srcId="{96A42747-14AC-4514-88F1-852CE138474F}" destId="{0CD98D70-BEA2-40D7-B0B7-0083D75E396D}" srcOrd="4" destOrd="0" parTransId="{4B070D74-F69D-4EC1-A690-073087B3B3CA}" sibTransId="{7ED0FDB0-B829-498E-B7BD-2AD0BB65504F}"/>
    <dgm:cxn modelId="{88E537DB-BAD6-4E24-8CBB-1D0E32A6F9B0}" type="presOf" srcId="{2720F07A-A245-4572-B1BB-F34F4FCD0981}" destId="{959CAD0B-CB07-451E-A4C6-7672FB256108}" srcOrd="1" destOrd="0" presId="urn:microsoft.com/office/officeart/2005/8/layout/cycle2"/>
    <dgm:cxn modelId="{A6E7766A-D857-4E14-8197-95F08445121E}" type="presOf" srcId="{7292E29E-EFC1-4525-A34A-6EDA9627E3A8}" destId="{1C67360C-F287-4524-A19D-51DD99EF8840}" srcOrd="0" destOrd="0" presId="urn:microsoft.com/office/officeart/2005/8/layout/cycle2"/>
    <dgm:cxn modelId="{30C8F2B3-84E0-402E-A477-644BA1A29ADD}" srcId="{96A42747-14AC-4514-88F1-852CE138474F}" destId="{32615D47-2A9F-4D62-9D7E-4781F21113D0}" srcOrd="3" destOrd="0" parTransId="{6BC5E766-1EBD-44FA-88EB-2198115DDD4D}" sibTransId="{637CAE59-92D8-42B7-8B7A-558C066797C9}"/>
    <dgm:cxn modelId="{9D49835D-CB4C-436D-9AA4-0EDBA805EB6F}" srcId="{96A42747-14AC-4514-88F1-852CE138474F}" destId="{5AFEE096-D8C0-4BBF-81A7-39EF8E551741}" srcOrd="0" destOrd="0" parTransId="{24344050-1412-4BE2-B044-1896E3075DE0}" sibTransId="{EF000B3D-5205-4EAF-B8DF-D0B282F27134}"/>
    <dgm:cxn modelId="{A49267BD-B069-41D2-9686-0017C8F14D15}" type="presOf" srcId="{7ED0FDB0-B829-498E-B7BD-2AD0BB65504F}" destId="{F8DE40FA-94E1-4973-824D-070F183DA3F7}" srcOrd="1" destOrd="0" presId="urn:microsoft.com/office/officeart/2005/8/layout/cycle2"/>
    <dgm:cxn modelId="{B5C930D5-6B8B-4F2F-9E67-04EA83C7E308}" type="presOf" srcId="{EF000B3D-5205-4EAF-B8DF-D0B282F27134}" destId="{F085F310-E92A-4251-A904-D7EF8D5CA871}" srcOrd="0" destOrd="0" presId="urn:microsoft.com/office/officeart/2005/8/layout/cycle2"/>
    <dgm:cxn modelId="{28626D87-B0F3-47F2-9BCD-9877EC543FA1}" srcId="{96A42747-14AC-4514-88F1-852CE138474F}" destId="{7292E29E-EFC1-4525-A34A-6EDA9627E3A8}" srcOrd="2" destOrd="0" parTransId="{FD0EBF92-72DC-4855-A82F-8AF3A1A5FD7E}" sibTransId="{51995294-11D2-40F0-A223-EA6E8CAED8FD}"/>
    <dgm:cxn modelId="{970F4A54-B563-4873-9A40-6D82328422BA}" type="presOf" srcId="{51995294-11D2-40F0-A223-EA6E8CAED8FD}" destId="{4E670FFE-7016-4FD1-8BA4-B36492440481}" srcOrd="0" destOrd="0" presId="urn:microsoft.com/office/officeart/2005/8/layout/cycle2"/>
    <dgm:cxn modelId="{364C452D-18AC-4FE1-BF87-346378D4B3EB}" type="presOf" srcId="{7ED0FDB0-B829-498E-B7BD-2AD0BB65504F}" destId="{B38835CA-5F91-4D65-AFCE-BD77A79C0B7D}" srcOrd="0" destOrd="0" presId="urn:microsoft.com/office/officeart/2005/8/layout/cycle2"/>
    <dgm:cxn modelId="{45F79F8A-540B-408B-A859-930C98BB0A90}" type="presOf" srcId="{51995294-11D2-40F0-A223-EA6E8CAED8FD}" destId="{B2FD7946-F4C9-46C5-BD95-F38D471944A2}" srcOrd="1" destOrd="0" presId="urn:microsoft.com/office/officeart/2005/8/layout/cycle2"/>
    <dgm:cxn modelId="{51BC8015-7A05-443A-AF1E-3599D8C4D540}" type="presOf" srcId="{32615D47-2A9F-4D62-9D7E-4781F21113D0}" destId="{34430B7D-1F66-4B54-B6A3-4745281A2CCB}" srcOrd="0" destOrd="0" presId="urn:microsoft.com/office/officeart/2005/8/layout/cycle2"/>
    <dgm:cxn modelId="{BB92E12B-BF1A-433A-B83B-153BF5A23AB1}" type="presParOf" srcId="{E2BE22C6-8851-40DC-84A1-B6754D2B9B5F}" destId="{FFB8DFC3-72D8-410B-8984-AEBBCB2F649B}" srcOrd="0" destOrd="0" presId="urn:microsoft.com/office/officeart/2005/8/layout/cycle2"/>
    <dgm:cxn modelId="{2890F150-6EFD-4C9D-862B-4A1059C2D8AA}" type="presParOf" srcId="{E2BE22C6-8851-40DC-84A1-B6754D2B9B5F}" destId="{F085F310-E92A-4251-A904-D7EF8D5CA871}" srcOrd="1" destOrd="0" presId="urn:microsoft.com/office/officeart/2005/8/layout/cycle2"/>
    <dgm:cxn modelId="{7CB0DC80-F806-465E-964C-4FD323A8CD72}" type="presParOf" srcId="{F085F310-E92A-4251-A904-D7EF8D5CA871}" destId="{6D592773-D467-4F5C-B201-FAC054C9F29A}" srcOrd="0" destOrd="0" presId="urn:microsoft.com/office/officeart/2005/8/layout/cycle2"/>
    <dgm:cxn modelId="{0C1F0E65-BA76-42D4-9A94-F38453692B85}" type="presParOf" srcId="{E2BE22C6-8851-40DC-84A1-B6754D2B9B5F}" destId="{955D9B8F-D23D-4DDF-A330-795E871EDF39}" srcOrd="2" destOrd="0" presId="urn:microsoft.com/office/officeart/2005/8/layout/cycle2"/>
    <dgm:cxn modelId="{1902A63F-87CC-4068-88BC-7882BF17059C}" type="presParOf" srcId="{E2BE22C6-8851-40DC-84A1-B6754D2B9B5F}" destId="{C67B4476-60BF-40F9-BC58-D3CEFA98F518}" srcOrd="3" destOrd="0" presId="urn:microsoft.com/office/officeart/2005/8/layout/cycle2"/>
    <dgm:cxn modelId="{7973A022-0ADA-4051-9690-0E28A32B43A8}" type="presParOf" srcId="{C67B4476-60BF-40F9-BC58-D3CEFA98F518}" destId="{959CAD0B-CB07-451E-A4C6-7672FB256108}" srcOrd="0" destOrd="0" presId="urn:microsoft.com/office/officeart/2005/8/layout/cycle2"/>
    <dgm:cxn modelId="{C1F013F4-D952-4794-95EC-9ADC387D3813}" type="presParOf" srcId="{E2BE22C6-8851-40DC-84A1-B6754D2B9B5F}" destId="{1C67360C-F287-4524-A19D-51DD99EF8840}" srcOrd="4" destOrd="0" presId="urn:microsoft.com/office/officeart/2005/8/layout/cycle2"/>
    <dgm:cxn modelId="{92C09E6F-95AF-450E-9B75-380B7C7231FC}" type="presParOf" srcId="{E2BE22C6-8851-40DC-84A1-B6754D2B9B5F}" destId="{4E670FFE-7016-4FD1-8BA4-B36492440481}" srcOrd="5" destOrd="0" presId="urn:microsoft.com/office/officeart/2005/8/layout/cycle2"/>
    <dgm:cxn modelId="{F99FA5A5-C61A-4C46-803C-93D3E3E05B3C}" type="presParOf" srcId="{4E670FFE-7016-4FD1-8BA4-B36492440481}" destId="{B2FD7946-F4C9-46C5-BD95-F38D471944A2}" srcOrd="0" destOrd="0" presId="urn:microsoft.com/office/officeart/2005/8/layout/cycle2"/>
    <dgm:cxn modelId="{216F588F-7CEA-4824-BC66-52B2537AD555}" type="presParOf" srcId="{E2BE22C6-8851-40DC-84A1-B6754D2B9B5F}" destId="{34430B7D-1F66-4B54-B6A3-4745281A2CCB}" srcOrd="6" destOrd="0" presId="urn:microsoft.com/office/officeart/2005/8/layout/cycle2"/>
    <dgm:cxn modelId="{55CCD745-FF15-426A-9E24-60D6AB7B6EA9}" type="presParOf" srcId="{E2BE22C6-8851-40DC-84A1-B6754D2B9B5F}" destId="{75BFC1EC-39B6-4316-904B-2A5B9A57F579}" srcOrd="7" destOrd="0" presId="urn:microsoft.com/office/officeart/2005/8/layout/cycle2"/>
    <dgm:cxn modelId="{0B397FD7-BFFC-4131-9BD2-1C3C68E0E81B}" type="presParOf" srcId="{75BFC1EC-39B6-4316-904B-2A5B9A57F579}" destId="{DD089755-1EF3-40EC-9434-5754FAB1B3C3}" srcOrd="0" destOrd="0" presId="urn:microsoft.com/office/officeart/2005/8/layout/cycle2"/>
    <dgm:cxn modelId="{E7EA5940-011F-4F09-9AE4-E5DC5E3B398C}" type="presParOf" srcId="{E2BE22C6-8851-40DC-84A1-B6754D2B9B5F}" destId="{932037E2-11B7-4CBA-A417-79E76E8581C4}" srcOrd="8" destOrd="0" presId="urn:microsoft.com/office/officeart/2005/8/layout/cycle2"/>
    <dgm:cxn modelId="{73C1D8D8-33BF-439E-A5F1-6FF276375DCA}" type="presParOf" srcId="{E2BE22C6-8851-40DC-84A1-B6754D2B9B5F}" destId="{B38835CA-5F91-4D65-AFCE-BD77A79C0B7D}" srcOrd="9" destOrd="0" presId="urn:microsoft.com/office/officeart/2005/8/layout/cycle2"/>
    <dgm:cxn modelId="{76C63CE9-D8B1-402D-A1BC-92D54C92248C}" type="presParOf" srcId="{B38835CA-5F91-4D65-AFCE-BD77A79C0B7D}" destId="{F8DE40FA-94E1-4973-824D-070F183DA3F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A42747-14AC-4514-88F1-852CE138474F}" type="doc">
      <dgm:prSet loTypeId="urn:microsoft.com/office/officeart/2005/8/layout/cycle2" loCatId="cycle" qsTypeId="urn:microsoft.com/office/officeart/2005/8/quickstyle/simple1" qsCatId="simple" csTypeId="urn:microsoft.com/office/officeart/2005/8/colors/accent2_3" csCatId="accent2" phldr="1"/>
      <dgm:spPr/>
      <dgm:t>
        <a:bodyPr/>
        <a:lstStyle/>
        <a:p>
          <a:endParaRPr lang="en-US"/>
        </a:p>
      </dgm:t>
    </dgm:pt>
    <dgm:pt modelId="{D7B5A307-B69F-4BCA-A3F0-671F4ACA6810}">
      <dgm:prSet phldrT="[Text]" custT="1"/>
      <dgm:spPr>
        <a:solidFill>
          <a:srgbClr val="7030A0"/>
        </a:solidFill>
      </dgm:spPr>
      <dgm:t>
        <a:bodyPr/>
        <a:lstStyle/>
        <a:p>
          <a:r>
            <a:rPr lang="en-US" sz="1600" dirty="0" smtClean="0"/>
            <a:t>2. Collect Data</a:t>
          </a:r>
          <a:endParaRPr lang="en-US" sz="1600" dirty="0"/>
        </a:p>
      </dgm:t>
    </dgm:pt>
    <dgm:pt modelId="{B2C5C605-BE4A-4CEA-AFCF-07E2E093DAF5}" type="parTrans" cxnId="{B9B2CABC-5996-40A0-A478-625338E42C79}">
      <dgm:prSet/>
      <dgm:spPr/>
      <dgm:t>
        <a:bodyPr/>
        <a:lstStyle/>
        <a:p>
          <a:endParaRPr lang="en-US"/>
        </a:p>
      </dgm:t>
    </dgm:pt>
    <dgm:pt modelId="{2720F07A-A245-4572-B1BB-F34F4FCD0981}" type="sibTrans" cxnId="{B9B2CABC-5996-40A0-A478-625338E42C79}">
      <dgm:prSet custT="1"/>
      <dgm:spPr>
        <a:solidFill>
          <a:schemeClr val="tx1"/>
        </a:solidFill>
      </dgm:spPr>
      <dgm:t>
        <a:bodyPr/>
        <a:lstStyle/>
        <a:p>
          <a:endParaRPr lang="en-US" sz="1600"/>
        </a:p>
      </dgm:t>
    </dgm:pt>
    <dgm:pt modelId="{7292E29E-EFC1-4525-A34A-6EDA9627E3A8}">
      <dgm:prSet phldrT="[Text]" custT="1"/>
      <dgm:spPr>
        <a:solidFill>
          <a:srgbClr val="FFFF00"/>
        </a:solidFill>
      </dgm:spPr>
      <dgm:t>
        <a:bodyPr/>
        <a:lstStyle/>
        <a:p>
          <a:r>
            <a:rPr lang="en-US" sz="1500" dirty="0" smtClean="0">
              <a:solidFill>
                <a:schemeClr val="tx1"/>
              </a:solidFill>
            </a:rPr>
            <a:t>3. Pinpoint </a:t>
          </a:r>
          <a:r>
            <a:rPr lang="en-US" sz="1200" dirty="0" smtClean="0">
              <a:solidFill>
                <a:schemeClr val="tx1"/>
              </a:solidFill>
            </a:rPr>
            <a:t>misunderstanding</a:t>
          </a:r>
          <a:endParaRPr lang="en-US" sz="1200" dirty="0">
            <a:solidFill>
              <a:schemeClr val="tx1"/>
            </a:solidFill>
          </a:endParaRPr>
        </a:p>
      </dgm:t>
    </dgm:pt>
    <dgm:pt modelId="{FD0EBF92-72DC-4855-A82F-8AF3A1A5FD7E}" type="parTrans" cxnId="{28626D87-B0F3-47F2-9BCD-9877EC543FA1}">
      <dgm:prSet/>
      <dgm:spPr/>
      <dgm:t>
        <a:bodyPr/>
        <a:lstStyle/>
        <a:p>
          <a:endParaRPr lang="en-US"/>
        </a:p>
      </dgm:t>
    </dgm:pt>
    <dgm:pt modelId="{51995294-11D2-40F0-A223-EA6E8CAED8FD}" type="sibTrans" cxnId="{28626D87-B0F3-47F2-9BCD-9877EC543FA1}">
      <dgm:prSet custT="1"/>
      <dgm:spPr>
        <a:solidFill>
          <a:schemeClr val="tx1"/>
        </a:solidFill>
      </dgm:spPr>
      <dgm:t>
        <a:bodyPr/>
        <a:lstStyle/>
        <a:p>
          <a:endParaRPr lang="en-US" sz="1600"/>
        </a:p>
      </dgm:t>
    </dgm:pt>
    <dgm:pt modelId="{32615D47-2A9F-4D62-9D7E-4781F21113D0}">
      <dgm:prSet phldrT="[Text]" custT="1"/>
      <dgm:spPr>
        <a:solidFill>
          <a:srgbClr val="00B050"/>
        </a:solidFill>
      </dgm:spPr>
      <dgm:t>
        <a:bodyPr/>
        <a:lstStyle/>
        <a:p>
          <a:r>
            <a:rPr lang="en-US" sz="1600" dirty="0" smtClean="0"/>
            <a:t>4. Respond</a:t>
          </a:r>
          <a:endParaRPr lang="en-US" sz="1600" dirty="0"/>
        </a:p>
      </dgm:t>
    </dgm:pt>
    <dgm:pt modelId="{6BC5E766-1EBD-44FA-88EB-2198115DDD4D}" type="parTrans" cxnId="{30C8F2B3-84E0-402E-A477-644BA1A29ADD}">
      <dgm:prSet/>
      <dgm:spPr/>
      <dgm:t>
        <a:bodyPr/>
        <a:lstStyle/>
        <a:p>
          <a:endParaRPr lang="en-US"/>
        </a:p>
      </dgm:t>
    </dgm:pt>
    <dgm:pt modelId="{637CAE59-92D8-42B7-8B7A-558C066797C9}" type="sibTrans" cxnId="{30C8F2B3-84E0-402E-A477-644BA1A29ADD}">
      <dgm:prSet custT="1"/>
      <dgm:spPr>
        <a:solidFill>
          <a:schemeClr val="tx1"/>
        </a:solidFill>
      </dgm:spPr>
      <dgm:t>
        <a:bodyPr/>
        <a:lstStyle/>
        <a:p>
          <a:endParaRPr lang="en-US" sz="1600"/>
        </a:p>
      </dgm:t>
    </dgm:pt>
    <dgm:pt modelId="{0CD98D70-BEA2-40D7-B0B7-0083D75E396D}">
      <dgm:prSet phldrT="[Text]" custT="1"/>
      <dgm:spPr>
        <a:solidFill>
          <a:srgbClr val="0081C6"/>
        </a:solidFill>
      </dgm:spPr>
      <dgm:t>
        <a:bodyPr/>
        <a:lstStyle/>
        <a:p>
          <a:r>
            <a:rPr lang="en-US" sz="1600" dirty="0" smtClean="0"/>
            <a:t>5.Increase transfer</a:t>
          </a:r>
          <a:endParaRPr lang="en-US" sz="1600" dirty="0"/>
        </a:p>
      </dgm:t>
    </dgm:pt>
    <dgm:pt modelId="{4B070D74-F69D-4EC1-A690-073087B3B3CA}" type="parTrans" cxnId="{D47837BB-FD0A-4688-AE66-1F250CF9F8A2}">
      <dgm:prSet/>
      <dgm:spPr/>
      <dgm:t>
        <a:bodyPr/>
        <a:lstStyle/>
        <a:p>
          <a:endParaRPr lang="en-US"/>
        </a:p>
      </dgm:t>
    </dgm:pt>
    <dgm:pt modelId="{7ED0FDB0-B829-498E-B7BD-2AD0BB65504F}" type="sibTrans" cxnId="{D47837BB-FD0A-4688-AE66-1F250CF9F8A2}">
      <dgm:prSet custT="1"/>
      <dgm:spPr>
        <a:solidFill>
          <a:schemeClr val="tx1"/>
        </a:solidFill>
      </dgm:spPr>
      <dgm:t>
        <a:bodyPr/>
        <a:lstStyle/>
        <a:p>
          <a:endParaRPr lang="en-US" sz="1600"/>
        </a:p>
      </dgm:t>
    </dgm:pt>
    <dgm:pt modelId="{5AFEE096-D8C0-4BBF-81A7-39EF8E551741}">
      <dgm:prSet phldrT="[Text]" custT="1"/>
      <dgm:spPr>
        <a:solidFill>
          <a:srgbClr val="FF0000"/>
        </a:solidFill>
      </dgm:spPr>
      <dgm:t>
        <a:bodyPr/>
        <a:lstStyle/>
        <a:p>
          <a:r>
            <a:rPr lang="en-US" sz="1600" dirty="0" smtClean="0"/>
            <a:t>1. Accuracy &amp; Fluency Check</a:t>
          </a:r>
          <a:endParaRPr lang="en-US" sz="1600" dirty="0"/>
        </a:p>
      </dgm:t>
    </dgm:pt>
    <dgm:pt modelId="{24344050-1412-4BE2-B044-1896E3075DE0}" type="parTrans" cxnId="{9D49835D-CB4C-436D-9AA4-0EDBA805EB6F}">
      <dgm:prSet/>
      <dgm:spPr/>
      <dgm:t>
        <a:bodyPr/>
        <a:lstStyle/>
        <a:p>
          <a:endParaRPr lang="en-US"/>
        </a:p>
      </dgm:t>
    </dgm:pt>
    <dgm:pt modelId="{EF000B3D-5205-4EAF-B8DF-D0B282F27134}" type="sibTrans" cxnId="{9D49835D-CB4C-436D-9AA4-0EDBA805EB6F}">
      <dgm:prSet/>
      <dgm:spPr>
        <a:solidFill>
          <a:schemeClr val="tx1"/>
        </a:solidFill>
      </dgm:spPr>
      <dgm:t>
        <a:bodyPr/>
        <a:lstStyle/>
        <a:p>
          <a:endParaRPr lang="en-US"/>
        </a:p>
      </dgm:t>
    </dgm:pt>
    <dgm:pt modelId="{E2BE22C6-8851-40DC-84A1-B6754D2B9B5F}" type="pres">
      <dgm:prSet presAssocID="{96A42747-14AC-4514-88F1-852CE138474F}" presName="cycle" presStyleCnt="0">
        <dgm:presLayoutVars>
          <dgm:dir/>
          <dgm:resizeHandles val="exact"/>
        </dgm:presLayoutVars>
      </dgm:prSet>
      <dgm:spPr/>
      <dgm:t>
        <a:bodyPr/>
        <a:lstStyle/>
        <a:p>
          <a:endParaRPr lang="en-US"/>
        </a:p>
      </dgm:t>
    </dgm:pt>
    <dgm:pt modelId="{FFB8DFC3-72D8-410B-8984-AEBBCB2F649B}" type="pres">
      <dgm:prSet presAssocID="{5AFEE096-D8C0-4BBF-81A7-39EF8E551741}" presName="node" presStyleLbl="node1" presStyleIdx="0" presStyleCnt="5">
        <dgm:presLayoutVars>
          <dgm:bulletEnabled val="1"/>
        </dgm:presLayoutVars>
      </dgm:prSet>
      <dgm:spPr/>
      <dgm:t>
        <a:bodyPr/>
        <a:lstStyle/>
        <a:p>
          <a:endParaRPr lang="en-US"/>
        </a:p>
      </dgm:t>
    </dgm:pt>
    <dgm:pt modelId="{F085F310-E92A-4251-A904-D7EF8D5CA871}" type="pres">
      <dgm:prSet presAssocID="{EF000B3D-5205-4EAF-B8DF-D0B282F27134}" presName="sibTrans" presStyleLbl="sibTrans2D1" presStyleIdx="0" presStyleCnt="5"/>
      <dgm:spPr/>
      <dgm:t>
        <a:bodyPr/>
        <a:lstStyle/>
        <a:p>
          <a:endParaRPr lang="en-US"/>
        </a:p>
      </dgm:t>
    </dgm:pt>
    <dgm:pt modelId="{6D592773-D467-4F5C-B201-FAC054C9F29A}" type="pres">
      <dgm:prSet presAssocID="{EF000B3D-5205-4EAF-B8DF-D0B282F27134}" presName="connectorText" presStyleLbl="sibTrans2D1" presStyleIdx="0" presStyleCnt="5"/>
      <dgm:spPr/>
      <dgm:t>
        <a:bodyPr/>
        <a:lstStyle/>
        <a:p>
          <a:endParaRPr lang="en-US"/>
        </a:p>
      </dgm:t>
    </dgm:pt>
    <dgm:pt modelId="{955D9B8F-D23D-4DDF-A330-795E871EDF39}" type="pres">
      <dgm:prSet presAssocID="{D7B5A307-B69F-4BCA-A3F0-671F4ACA6810}" presName="node" presStyleLbl="node1" presStyleIdx="1" presStyleCnt="5">
        <dgm:presLayoutVars>
          <dgm:bulletEnabled val="1"/>
        </dgm:presLayoutVars>
      </dgm:prSet>
      <dgm:spPr/>
      <dgm:t>
        <a:bodyPr/>
        <a:lstStyle/>
        <a:p>
          <a:endParaRPr lang="en-US"/>
        </a:p>
      </dgm:t>
    </dgm:pt>
    <dgm:pt modelId="{C67B4476-60BF-40F9-BC58-D3CEFA98F518}" type="pres">
      <dgm:prSet presAssocID="{2720F07A-A245-4572-B1BB-F34F4FCD0981}" presName="sibTrans" presStyleLbl="sibTrans2D1" presStyleIdx="1" presStyleCnt="5"/>
      <dgm:spPr/>
      <dgm:t>
        <a:bodyPr/>
        <a:lstStyle/>
        <a:p>
          <a:endParaRPr lang="en-US"/>
        </a:p>
      </dgm:t>
    </dgm:pt>
    <dgm:pt modelId="{959CAD0B-CB07-451E-A4C6-7672FB256108}" type="pres">
      <dgm:prSet presAssocID="{2720F07A-A245-4572-B1BB-F34F4FCD0981}" presName="connectorText" presStyleLbl="sibTrans2D1" presStyleIdx="1" presStyleCnt="5"/>
      <dgm:spPr/>
      <dgm:t>
        <a:bodyPr/>
        <a:lstStyle/>
        <a:p>
          <a:endParaRPr lang="en-US"/>
        </a:p>
      </dgm:t>
    </dgm:pt>
    <dgm:pt modelId="{1C67360C-F287-4524-A19D-51DD99EF8840}" type="pres">
      <dgm:prSet presAssocID="{7292E29E-EFC1-4525-A34A-6EDA9627E3A8}" presName="node" presStyleLbl="node1" presStyleIdx="2" presStyleCnt="5">
        <dgm:presLayoutVars>
          <dgm:bulletEnabled val="1"/>
        </dgm:presLayoutVars>
      </dgm:prSet>
      <dgm:spPr/>
      <dgm:t>
        <a:bodyPr/>
        <a:lstStyle/>
        <a:p>
          <a:endParaRPr lang="en-US"/>
        </a:p>
      </dgm:t>
    </dgm:pt>
    <dgm:pt modelId="{4E670FFE-7016-4FD1-8BA4-B36492440481}" type="pres">
      <dgm:prSet presAssocID="{51995294-11D2-40F0-A223-EA6E8CAED8FD}" presName="sibTrans" presStyleLbl="sibTrans2D1" presStyleIdx="2" presStyleCnt="5"/>
      <dgm:spPr/>
      <dgm:t>
        <a:bodyPr/>
        <a:lstStyle/>
        <a:p>
          <a:endParaRPr lang="en-US"/>
        </a:p>
      </dgm:t>
    </dgm:pt>
    <dgm:pt modelId="{B2FD7946-F4C9-46C5-BD95-F38D471944A2}" type="pres">
      <dgm:prSet presAssocID="{51995294-11D2-40F0-A223-EA6E8CAED8FD}" presName="connectorText" presStyleLbl="sibTrans2D1" presStyleIdx="2" presStyleCnt="5"/>
      <dgm:spPr/>
      <dgm:t>
        <a:bodyPr/>
        <a:lstStyle/>
        <a:p>
          <a:endParaRPr lang="en-US"/>
        </a:p>
      </dgm:t>
    </dgm:pt>
    <dgm:pt modelId="{34430B7D-1F66-4B54-B6A3-4745281A2CCB}" type="pres">
      <dgm:prSet presAssocID="{32615D47-2A9F-4D62-9D7E-4781F21113D0}" presName="node" presStyleLbl="node1" presStyleIdx="3" presStyleCnt="5">
        <dgm:presLayoutVars>
          <dgm:bulletEnabled val="1"/>
        </dgm:presLayoutVars>
      </dgm:prSet>
      <dgm:spPr/>
      <dgm:t>
        <a:bodyPr/>
        <a:lstStyle/>
        <a:p>
          <a:endParaRPr lang="en-US"/>
        </a:p>
      </dgm:t>
    </dgm:pt>
    <dgm:pt modelId="{75BFC1EC-39B6-4316-904B-2A5B9A57F579}" type="pres">
      <dgm:prSet presAssocID="{637CAE59-92D8-42B7-8B7A-558C066797C9}" presName="sibTrans" presStyleLbl="sibTrans2D1" presStyleIdx="3" presStyleCnt="5"/>
      <dgm:spPr/>
      <dgm:t>
        <a:bodyPr/>
        <a:lstStyle/>
        <a:p>
          <a:endParaRPr lang="en-US"/>
        </a:p>
      </dgm:t>
    </dgm:pt>
    <dgm:pt modelId="{DD089755-1EF3-40EC-9434-5754FAB1B3C3}" type="pres">
      <dgm:prSet presAssocID="{637CAE59-92D8-42B7-8B7A-558C066797C9}" presName="connectorText" presStyleLbl="sibTrans2D1" presStyleIdx="3" presStyleCnt="5"/>
      <dgm:spPr/>
      <dgm:t>
        <a:bodyPr/>
        <a:lstStyle/>
        <a:p>
          <a:endParaRPr lang="en-US"/>
        </a:p>
      </dgm:t>
    </dgm:pt>
    <dgm:pt modelId="{932037E2-11B7-4CBA-A417-79E76E8581C4}" type="pres">
      <dgm:prSet presAssocID="{0CD98D70-BEA2-40D7-B0B7-0083D75E396D}" presName="node" presStyleLbl="node1" presStyleIdx="4" presStyleCnt="5">
        <dgm:presLayoutVars>
          <dgm:bulletEnabled val="1"/>
        </dgm:presLayoutVars>
      </dgm:prSet>
      <dgm:spPr/>
      <dgm:t>
        <a:bodyPr/>
        <a:lstStyle/>
        <a:p>
          <a:endParaRPr lang="en-US"/>
        </a:p>
      </dgm:t>
    </dgm:pt>
    <dgm:pt modelId="{B38835CA-5F91-4D65-AFCE-BD77A79C0B7D}" type="pres">
      <dgm:prSet presAssocID="{7ED0FDB0-B829-498E-B7BD-2AD0BB65504F}" presName="sibTrans" presStyleLbl="sibTrans2D1" presStyleIdx="4" presStyleCnt="5"/>
      <dgm:spPr/>
      <dgm:t>
        <a:bodyPr/>
        <a:lstStyle/>
        <a:p>
          <a:endParaRPr lang="en-US"/>
        </a:p>
      </dgm:t>
    </dgm:pt>
    <dgm:pt modelId="{F8DE40FA-94E1-4973-824D-070F183DA3F7}" type="pres">
      <dgm:prSet presAssocID="{7ED0FDB0-B829-498E-B7BD-2AD0BB65504F}" presName="connectorText" presStyleLbl="sibTrans2D1" presStyleIdx="4" presStyleCnt="5"/>
      <dgm:spPr/>
      <dgm:t>
        <a:bodyPr/>
        <a:lstStyle/>
        <a:p>
          <a:endParaRPr lang="en-US"/>
        </a:p>
      </dgm:t>
    </dgm:pt>
  </dgm:ptLst>
  <dgm:cxnLst>
    <dgm:cxn modelId="{5DFA49EE-0291-4CEA-BE32-739D558A59FE}" type="presOf" srcId="{EF000B3D-5205-4EAF-B8DF-D0B282F27134}" destId="{F085F310-E92A-4251-A904-D7EF8D5CA871}" srcOrd="0" destOrd="0" presId="urn:microsoft.com/office/officeart/2005/8/layout/cycle2"/>
    <dgm:cxn modelId="{23606D21-A26E-47AE-9DC8-99042502A2F6}" type="presOf" srcId="{5AFEE096-D8C0-4BBF-81A7-39EF8E551741}" destId="{FFB8DFC3-72D8-410B-8984-AEBBCB2F649B}" srcOrd="0" destOrd="0" presId="urn:microsoft.com/office/officeart/2005/8/layout/cycle2"/>
    <dgm:cxn modelId="{B9B2CABC-5996-40A0-A478-625338E42C79}" srcId="{96A42747-14AC-4514-88F1-852CE138474F}" destId="{D7B5A307-B69F-4BCA-A3F0-671F4ACA6810}" srcOrd="1" destOrd="0" parTransId="{B2C5C605-BE4A-4CEA-AFCF-07E2E093DAF5}" sibTransId="{2720F07A-A245-4572-B1BB-F34F4FCD0981}"/>
    <dgm:cxn modelId="{9EC2301F-3A77-478C-9C0B-5A9E4471F938}" type="presOf" srcId="{0CD98D70-BEA2-40D7-B0B7-0083D75E396D}" destId="{932037E2-11B7-4CBA-A417-79E76E8581C4}" srcOrd="0" destOrd="0" presId="urn:microsoft.com/office/officeart/2005/8/layout/cycle2"/>
    <dgm:cxn modelId="{012378F3-096B-45E7-BD5D-2CCC0E76BF0A}" type="presOf" srcId="{637CAE59-92D8-42B7-8B7A-558C066797C9}" destId="{75BFC1EC-39B6-4316-904B-2A5B9A57F579}" srcOrd="0" destOrd="0" presId="urn:microsoft.com/office/officeart/2005/8/layout/cycle2"/>
    <dgm:cxn modelId="{7F1E1E11-0EE5-4390-A4D0-AC83B8F8F6C0}" type="presOf" srcId="{7292E29E-EFC1-4525-A34A-6EDA9627E3A8}" destId="{1C67360C-F287-4524-A19D-51DD99EF8840}" srcOrd="0" destOrd="0" presId="urn:microsoft.com/office/officeart/2005/8/layout/cycle2"/>
    <dgm:cxn modelId="{8DB326CA-9D65-4546-8ACE-12450AD6C0EE}" type="presOf" srcId="{2720F07A-A245-4572-B1BB-F34F4FCD0981}" destId="{959CAD0B-CB07-451E-A4C6-7672FB256108}" srcOrd="1" destOrd="0" presId="urn:microsoft.com/office/officeart/2005/8/layout/cycle2"/>
    <dgm:cxn modelId="{B7865D0D-9316-47F7-B1FE-0DBF6C9838F9}" type="presOf" srcId="{51995294-11D2-40F0-A223-EA6E8CAED8FD}" destId="{4E670FFE-7016-4FD1-8BA4-B36492440481}" srcOrd="0" destOrd="0" presId="urn:microsoft.com/office/officeart/2005/8/layout/cycle2"/>
    <dgm:cxn modelId="{967F42C8-2A5A-49A6-B7EA-EED699AE4D21}" type="presOf" srcId="{2720F07A-A245-4572-B1BB-F34F4FCD0981}" destId="{C67B4476-60BF-40F9-BC58-D3CEFA98F518}" srcOrd="0" destOrd="0" presId="urn:microsoft.com/office/officeart/2005/8/layout/cycle2"/>
    <dgm:cxn modelId="{4CDE52A4-B4BF-4588-9CBF-C275F4BA9B5B}" type="presOf" srcId="{D7B5A307-B69F-4BCA-A3F0-671F4ACA6810}" destId="{955D9B8F-D23D-4DDF-A330-795E871EDF39}" srcOrd="0" destOrd="0" presId="urn:microsoft.com/office/officeart/2005/8/layout/cycle2"/>
    <dgm:cxn modelId="{D47837BB-FD0A-4688-AE66-1F250CF9F8A2}" srcId="{96A42747-14AC-4514-88F1-852CE138474F}" destId="{0CD98D70-BEA2-40D7-B0B7-0083D75E396D}" srcOrd="4" destOrd="0" parTransId="{4B070D74-F69D-4EC1-A690-073087B3B3CA}" sibTransId="{7ED0FDB0-B829-498E-B7BD-2AD0BB65504F}"/>
    <dgm:cxn modelId="{30C8F2B3-84E0-402E-A477-644BA1A29ADD}" srcId="{96A42747-14AC-4514-88F1-852CE138474F}" destId="{32615D47-2A9F-4D62-9D7E-4781F21113D0}" srcOrd="3" destOrd="0" parTransId="{6BC5E766-1EBD-44FA-88EB-2198115DDD4D}" sibTransId="{637CAE59-92D8-42B7-8B7A-558C066797C9}"/>
    <dgm:cxn modelId="{410828D1-78B2-4B19-B344-41F4B3C13920}" type="presOf" srcId="{EF000B3D-5205-4EAF-B8DF-D0B282F27134}" destId="{6D592773-D467-4F5C-B201-FAC054C9F29A}" srcOrd="1" destOrd="0" presId="urn:microsoft.com/office/officeart/2005/8/layout/cycle2"/>
    <dgm:cxn modelId="{9D49835D-CB4C-436D-9AA4-0EDBA805EB6F}" srcId="{96A42747-14AC-4514-88F1-852CE138474F}" destId="{5AFEE096-D8C0-4BBF-81A7-39EF8E551741}" srcOrd="0" destOrd="0" parTransId="{24344050-1412-4BE2-B044-1896E3075DE0}" sibTransId="{EF000B3D-5205-4EAF-B8DF-D0B282F27134}"/>
    <dgm:cxn modelId="{22D2EE97-E474-47F2-B2B9-BB451F4C6659}" type="presOf" srcId="{32615D47-2A9F-4D62-9D7E-4781F21113D0}" destId="{34430B7D-1F66-4B54-B6A3-4745281A2CCB}" srcOrd="0" destOrd="0" presId="urn:microsoft.com/office/officeart/2005/8/layout/cycle2"/>
    <dgm:cxn modelId="{5377F467-C547-4939-A22A-1A1DBAF92EB9}" type="presOf" srcId="{51995294-11D2-40F0-A223-EA6E8CAED8FD}" destId="{B2FD7946-F4C9-46C5-BD95-F38D471944A2}" srcOrd="1" destOrd="0" presId="urn:microsoft.com/office/officeart/2005/8/layout/cycle2"/>
    <dgm:cxn modelId="{A4F82323-D24C-44C3-9DFB-5A5B86C10044}" type="presOf" srcId="{7ED0FDB0-B829-498E-B7BD-2AD0BB65504F}" destId="{B38835CA-5F91-4D65-AFCE-BD77A79C0B7D}" srcOrd="0" destOrd="0" presId="urn:microsoft.com/office/officeart/2005/8/layout/cycle2"/>
    <dgm:cxn modelId="{28626D87-B0F3-47F2-9BCD-9877EC543FA1}" srcId="{96A42747-14AC-4514-88F1-852CE138474F}" destId="{7292E29E-EFC1-4525-A34A-6EDA9627E3A8}" srcOrd="2" destOrd="0" parTransId="{FD0EBF92-72DC-4855-A82F-8AF3A1A5FD7E}" sibTransId="{51995294-11D2-40F0-A223-EA6E8CAED8FD}"/>
    <dgm:cxn modelId="{519B3F11-7062-4B62-B8D3-297BCB2867C7}" type="presOf" srcId="{637CAE59-92D8-42B7-8B7A-558C066797C9}" destId="{DD089755-1EF3-40EC-9434-5754FAB1B3C3}" srcOrd="1" destOrd="0" presId="urn:microsoft.com/office/officeart/2005/8/layout/cycle2"/>
    <dgm:cxn modelId="{E8DE362A-FF22-4B70-B3BB-46D5BF5D2F4E}" type="presOf" srcId="{96A42747-14AC-4514-88F1-852CE138474F}" destId="{E2BE22C6-8851-40DC-84A1-B6754D2B9B5F}" srcOrd="0" destOrd="0" presId="urn:microsoft.com/office/officeart/2005/8/layout/cycle2"/>
    <dgm:cxn modelId="{395F1D2F-E4D3-4E01-9074-B68C9E40D184}" type="presOf" srcId="{7ED0FDB0-B829-498E-B7BD-2AD0BB65504F}" destId="{F8DE40FA-94E1-4973-824D-070F183DA3F7}" srcOrd="1" destOrd="0" presId="urn:microsoft.com/office/officeart/2005/8/layout/cycle2"/>
    <dgm:cxn modelId="{8E3B6502-8D28-4F09-BCF1-F418FEDC2E73}" type="presParOf" srcId="{E2BE22C6-8851-40DC-84A1-B6754D2B9B5F}" destId="{FFB8DFC3-72D8-410B-8984-AEBBCB2F649B}" srcOrd="0" destOrd="0" presId="urn:microsoft.com/office/officeart/2005/8/layout/cycle2"/>
    <dgm:cxn modelId="{86501764-6B4B-40B5-B60C-78C1A16C14E4}" type="presParOf" srcId="{E2BE22C6-8851-40DC-84A1-B6754D2B9B5F}" destId="{F085F310-E92A-4251-A904-D7EF8D5CA871}" srcOrd="1" destOrd="0" presId="urn:microsoft.com/office/officeart/2005/8/layout/cycle2"/>
    <dgm:cxn modelId="{2FB54712-EE7D-428B-9667-4418245E1D3C}" type="presParOf" srcId="{F085F310-E92A-4251-A904-D7EF8D5CA871}" destId="{6D592773-D467-4F5C-B201-FAC054C9F29A}" srcOrd="0" destOrd="0" presId="urn:microsoft.com/office/officeart/2005/8/layout/cycle2"/>
    <dgm:cxn modelId="{F3474A4B-D949-45CC-BB91-1AB11DD60919}" type="presParOf" srcId="{E2BE22C6-8851-40DC-84A1-B6754D2B9B5F}" destId="{955D9B8F-D23D-4DDF-A330-795E871EDF39}" srcOrd="2" destOrd="0" presId="urn:microsoft.com/office/officeart/2005/8/layout/cycle2"/>
    <dgm:cxn modelId="{45D3B2E4-5FCA-4BD7-B860-1F01EC097CB8}" type="presParOf" srcId="{E2BE22C6-8851-40DC-84A1-B6754D2B9B5F}" destId="{C67B4476-60BF-40F9-BC58-D3CEFA98F518}" srcOrd="3" destOrd="0" presId="urn:microsoft.com/office/officeart/2005/8/layout/cycle2"/>
    <dgm:cxn modelId="{3F233074-0547-4B78-B75C-783CFBF97F37}" type="presParOf" srcId="{C67B4476-60BF-40F9-BC58-D3CEFA98F518}" destId="{959CAD0B-CB07-451E-A4C6-7672FB256108}" srcOrd="0" destOrd="0" presId="urn:microsoft.com/office/officeart/2005/8/layout/cycle2"/>
    <dgm:cxn modelId="{117AE76F-7512-43B1-BCBB-3DB17E07494D}" type="presParOf" srcId="{E2BE22C6-8851-40DC-84A1-B6754D2B9B5F}" destId="{1C67360C-F287-4524-A19D-51DD99EF8840}" srcOrd="4" destOrd="0" presId="urn:microsoft.com/office/officeart/2005/8/layout/cycle2"/>
    <dgm:cxn modelId="{37D4F68B-F857-425E-B651-FCBC66B68B2F}" type="presParOf" srcId="{E2BE22C6-8851-40DC-84A1-B6754D2B9B5F}" destId="{4E670FFE-7016-4FD1-8BA4-B36492440481}" srcOrd="5" destOrd="0" presId="urn:microsoft.com/office/officeart/2005/8/layout/cycle2"/>
    <dgm:cxn modelId="{AD92688F-CF35-443B-B88E-3E2261DEFEA2}" type="presParOf" srcId="{4E670FFE-7016-4FD1-8BA4-B36492440481}" destId="{B2FD7946-F4C9-46C5-BD95-F38D471944A2}" srcOrd="0" destOrd="0" presId="urn:microsoft.com/office/officeart/2005/8/layout/cycle2"/>
    <dgm:cxn modelId="{EE53B09F-4571-469A-A97E-3FE3C9AF4C53}" type="presParOf" srcId="{E2BE22C6-8851-40DC-84A1-B6754D2B9B5F}" destId="{34430B7D-1F66-4B54-B6A3-4745281A2CCB}" srcOrd="6" destOrd="0" presId="urn:microsoft.com/office/officeart/2005/8/layout/cycle2"/>
    <dgm:cxn modelId="{4598F0BB-C466-4859-B5D6-BFDB38E5F92E}" type="presParOf" srcId="{E2BE22C6-8851-40DC-84A1-B6754D2B9B5F}" destId="{75BFC1EC-39B6-4316-904B-2A5B9A57F579}" srcOrd="7" destOrd="0" presId="urn:microsoft.com/office/officeart/2005/8/layout/cycle2"/>
    <dgm:cxn modelId="{E488FC06-4E77-467C-8D91-F9EC992488F5}" type="presParOf" srcId="{75BFC1EC-39B6-4316-904B-2A5B9A57F579}" destId="{DD089755-1EF3-40EC-9434-5754FAB1B3C3}" srcOrd="0" destOrd="0" presId="urn:microsoft.com/office/officeart/2005/8/layout/cycle2"/>
    <dgm:cxn modelId="{84C06B42-92AE-4AD1-8E7D-BD79A346434B}" type="presParOf" srcId="{E2BE22C6-8851-40DC-84A1-B6754D2B9B5F}" destId="{932037E2-11B7-4CBA-A417-79E76E8581C4}" srcOrd="8" destOrd="0" presId="urn:microsoft.com/office/officeart/2005/8/layout/cycle2"/>
    <dgm:cxn modelId="{89BC900D-56B9-4E39-ACE3-7A90E7B8B2E3}" type="presParOf" srcId="{E2BE22C6-8851-40DC-84A1-B6754D2B9B5F}" destId="{B38835CA-5F91-4D65-AFCE-BD77A79C0B7D}" srcOrd="9" destOrd="0" presId="urn:microsoft.com/office/officeart/2005/8/layout/cycle2"/>
    <dgm:cxn modelId="{F89BEB60-57C3-452E-BBC5-A725DC202A3A}" type="presParOf" srcId="{B38835CA-5F91-4D65-AFCE-BD77A79C0B7D}" destId="{F8DE40FA-94E1-4973-824D-070F183DA3F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A42747-14AC-4514-88F1-852CE138474F}" type="doc">
      <dgm:prSet loTypeId="urn:microsoft.com/office/officeart/2005/8/layout/cycle2" loCatId="cycle" qsTypeId="urn:microsoft.com/office/officeart/2005/8/quickstyle/simple1" qsCatId="simple" csTypeId="urn:microsoft.com/office/officeart/2005/8/colors/accent2_3" csCatId="accent2" phldr="1"/>
      <dgm:spPr/>
      <dgm:t>
        <a:bodyPr/>
        <a:lstStyle/>
        <a:p>
          <a:endParaRPr lang="en-US"/>
        </a:p>
      </dgm:t>
    </dgm:pt>
    <dgm:pt modelId="{D7B5A307-B69F-4BCA-A3F0-671F4ACA6810}">
      <dgm:prSet phldrT="[Text]" custT="1"/>
      <dgm:spPr>
        <a:solidFill>
          <a:srgbClr val="7030A0"/>
        </a:solidFill>
      </dgm:spPr>
      <dgm:t>
        <a:bodyPr/>
        <a:lstStyle/>
        <a:p>
          <a:r>
            <a:rPr lang="en-US" sz="1600" dirty="0" smtClean="0"/>
            <a:t>2. Collect Data</a:t>
          </a:r>
          <a:endParaRPr lang="en-US" sz="1600" dirty="0"/>
        </a:p>
      </dgm:t>
    </dgm:pt>
    <dgm:pt modelId="{B2C5C605-BE4A-4CEA-AFCF-07E2E093DAF5}" type="parTrans" cxnId="{B9B2CABC-5996-40A0-A478-625338E42C79}">
      <dgm:prSet/>
      <dgm:spPr/>
      <dgm:t>
        <a:bodyPr/>
        <a:lstStyle/>
        <a:p>
          <a:endParaRPr lang="en-US"/>
        </a:p>
      </dgm:t>
    </dgm:pt>
    <dgm:pt modelId="{2720F07A-A245-4572-B1BB-F34F4FCD0981}" type="sibTrans" cxnId="{B9B2CABC-5996-40A0-A478-625338E42C79}">
      <dgm:prSet custT="1"/>
      <dgm:spPr>
        <a:solidFill>
          <a:schemeClr val="tx1"/>
        </a:solidFill>
      </dgm:spPr>
      <dgm:t>
        <a:bodyPr/>
        <a:lstStyle/>
        <a:p>
          <a:endParaRPr lang="en-US" sz="1600"/>
        </a:p>
      </dgm:t>
    </dgm:pt>
    <dgm:pt modelId="{7292E29E-EFC1-4525-A34A-6EDA9627E3A8}">
      <dgm:prSet phldrT="[Text]" custT="1"/>
      <dgm:spPr>
        <a:solidFill>
          <a:srgbClr val="FFFF00"/>
        </a:solidFill>
      </dgm:spPr>
      <dgm:t>
        <a:bodyPr/>
        <a:lstStyle/>
        <a:p>
          <a:r>
            <a:rPr lang="en-US" sz="1500" dirty="0" smtClean="0">
              <a:solidFill>
                <a:schemeClr val="tx1"/>
              </a:solidFill>
            </a:rPr>
            <a:t>3. Pinpoint </a:t>
          </a:r>
          <a:r>
            <a:rPr lang="en-US" sz="1200" dirty="0" smtClean="0">
              <a:solidFill>
                <a:schemeClr val="tx1"/>
              </a:solidFill>
            </a:rPr>
            <a:t>misunderstanding</a:t>
          </a:r>
          <a:endParaRPr lang="en-US" sz="1200" dirty="0">
            <a:solidFill>
              <a:schemeClr val="tx1"/>
            </a:solidFill>
          </a:endParaRPr>
        </a:p>
      </dgm:t>
    </dgm:pt>
    <dgm:pt modelId="{FD0EBF92-72DC-4855-A82F-8AF3A1A5FD7E}" type="parTrans" cxnId="{28626D87-B0F3-47F2-9BCD-9877EC543FA1}">
      <dgm:prSet/>
      <dgm:spPr/>
      <dgm:t>
        <a:bodyPr/>
        <a:lstStyle/>
        <a:p>
          <a:endParaRPr lang="en-US"/>
        </a:p>
      </dgm:t>
    </dgm:pt>
    <dgm:pt modelId="{51995294-11D2-40F0-A223-EA6E8CAED8FD}" type="sibTrans" cxnId="{28626D87-B0F3-47F2-9BCD-9877EC543FA1}">
      <dgm:prSet custT="1"/>
      <dgm:spPr>
        <a:solidFill>
          <a:schemeClr val="tx1"/>
        </a:solidFill>
      </dgm:spPr>
      <dgm:t>
        <a:bodyPr/>
        <a:lstStyle/>
        <a:p>
          <a:endParaRPr lang="en-US" sz="1600"/>
        </a:p>
      </dgm:t>
    </dgm:pt>
    <dgm:pt modelId="{32615D47-2A9F-4D62-9D7E-4781F21113D0}">
      <dgm:prSet phldrT="[Text]" custT="1"/>
      <dgm:spPr>
        <a:solidFill>
          <a:srgbClr val="00B050"/>
        </a:solidFill>
      </dgm:spPr>
      <dgm:t>
        <a:bodyPr/>
        <a:lstStyle/>
        <a:p>
          <a:r>
            <a:rPr lang="en-US" sz="1600" dirty="0" smtClean="0"/>
            <a:t>4. Respond</a:t>
          </a:r>
          <a:endParaRPr lang="en-US" sz="1600" dirty="0"/>
        </a:p>
      </dgm:t>
    </dgm:pt>
    <dgm:pt modelId="{6BC5E766-1EBD-44FA-88EB-2198115DDD4D}" type="parTrans" cxnId="{30C8F2B3-84E0-402E-A477-644BA1A29ADD}">
      <dgm:prSet/>
      <dgm:spPr/>
      <dgm:t>
        <a:bodyPr/>
        <a:lstStyle/>
        <a:p>
          <a:endParaRPr lang="en-US"/>
        </a:p>
      </dgm:t>
    </dgm:pt>
    <dgm:pt modelId="{637CAE59-92D8-42B7-8B7A-558C066797C9}" type="sibTrans" cxnId="{30C8F2B3-84E0-402E-A477-644BA1A29ADD}">
      <dgm:prSet custT="1"/>
      <dgm:spPr>
        <a:solidFill>
          <a:schemeClr val="tx1"/>
        </a:solidFill>
      </dgm:spPr>
      <dgm:t>
        <a:bodyPr/>
        <a:lstStyle/>
        <a:p>
          <a:endParaRPr lang="en-US" sz="1600"/>
        </a:p>
      </dgm:t>
    </dgm:pt>
    <dgm:pt modelId="{0CD98D70-BEA2-40D7-B0B7-0083D75E396D}">
      <dgm:prSet phldrT="[Text]" custT="1"/>
      <dgm:spPr>
        <a:solidFill>
          <a:srgbClr val="0081C6"/>
        </a:solidFill>
      </dgm:spPr>
      <dgm:t>
        <a:bodyPr/>
        <a:lstStyle/>
        <a:p>
          <a:r>
            <a:rPr lang="en-US" sz="1600" dirty="0" smtClean="0"/>
            <a:t>5.Increase transfer</a:t>
          </a:r>
          <a:endParaRPr lang="en-US" sz="1600" dirty="0"/>
        </a:p>
      </dgm:t>
    </dgm:pt>
    <dgm:pt modelId="{4B070D74-F69D-4EC1-A690-073087B3B3CA}" type="parTrans" cxnId="{D47837BB-FD0A-4688-AE66-1F250CF9F8A2}">
      <dgm:prSet/>
      <dgm:spPr/>
      <dgm:t>
        <a:bodyPr/>
        <a:lstStyle/>
        <a:p>
          <a:endParaRPr lang="en-US"/>
        </a:p>
      </dgm:t>
    </dgm:pt>
    <dgm:pt modelId="{7ED0FDB0-B829-498E-B7BD-2AD0BB65504F}" type="sibTrans" cxnId="{D47837BB-FD0A-4688-AE66-1F250CF9F8A2}">
      <dgm:prSet custT="1"/>
      <dgm:spPr>
        <a:solidFill>
          <a:schemeClr val="tx1"/>
        </a:solidFill>
      </dgm:spPr>
      <dgm:t>
        <a:bodyPr/>
        <a:lstStyle/>
        <a:p>
          <a:endParaRPr lang="en-US" sz="1600"/>
        </a:p>
      </dgm:t>
    </dgm:pt>
    <dgm:pt modelId="{5AFEE096-D8C0-4BBF-81A7-39EF8E551741}">
      <dgm:prSet phldrT="[Text]" custT="1"/>
      <dgm:spPr>
        <a:solidFill>
          <a:srgbClr val="FF0000"/>
        </a:solidFill>
      </dgm:spPr>
      <dgm:t>
        <a:bodyPr/>
        <a:lstStyle/>
        <a:p>
          <a:r>
            <a:rPr lang="en-US" sz="1600" dirty="0" smtClean="0"/>
            <a:t>1. Accuracy &amp; Fluency Check</a:t>
          </a:r>
          <a:endParaRPr lang="en-US" sz="1600" dirty="0"/>
        </a:p>
      </dgm:t>
    </dgm:pt>
    <dgm:pt modelId="{24344050-1412-4BE2-B044-1896E3075DE0}" type="parTrans" cxnId="{9D49835D-CB4C-436D-9AA4-0EDBA805EB6F}">
      <dgm:prSet/>
      <dgm:spPr/>
      <dgm:t>
        <a:bodyPr/>
        <a:lstStyle/>
        <a:p>
          <a:endParaRPr lang="en-US"/>
        </a:p>
      </dgm:t>
    </dgm:pt>
    <dgm:pt modelId="{EF000B3D-5205-4EAF-B8DF-D0B282F27134}" type="sibTrans" cxnId="{9D49835D-CB4C-436D-9AA4-0EDBA805EB6F}">
      <dgm:prSet/>
      <dgm:spPr>
        <a:solidFill>
          <a:schemeClr val="tx1"/>
        </a:solidFill>
      </dgm:spPr>
      <dgm:t>
        <a:bodyPr/>
        <a:lstStyle/>
        <a:p>
          <a:endParaRPr lang="en-US"/>
        </a:p>
      </dgm:t>
    </dgm:pt>
    <dgm:pt modelId="{E2BE22C6-8851-40DC-84A1-B6754D2B9B5F}" type="pres">
      <dgm:prSet presAssocID="{96A42747-14AC-4514-88F1-852CE138474F}" presName="cycle" presStyleCnt="0">
        <dgm:presLayoutVars>
          <dgm:dir/>
          <dgm:resizeHandles val="exact"/>
        </dgm:presLayoutVars>
      </dgm:prSet>
      <dgm:spPr/>
      <dgm:t>
        <a:bodyPr/>
        <a:lstStyle/>
        <a:p>
          <a:endParaRPr lang="en-US"/>
        </a:p>
      </dgm:t>
    </dgm:pt>
    <dgm:pt modelId="{FFB8DFC3-72D8-410B-8984-AEBBCB2F649B}" type="pres">
      <dgm:prSet presAssocID="{5AFEE096-D8C0-4BBF-81A7-39EF8E551741}" presName="node" presStyleLbl="node1" presStyleIdx="0" presStyleCnt="5">
        <dgm:presLayoutVars>
          <dgm:bulletEnabled val="1"/>
        </dgm:presLayoutVars>
      </dgm:prSet>
      <dgm:spPr/>
      <dgm:t>
        <a:bodyPr/>
        <a:lstStyle/>
        <a:p>
          <a:endParaRPr lang="en-US"/>
        </a:p>
      </dgm:t>
    </dgm:pt>
    <dgm:pt modelId="{F085F310-E92A-4251-A904-D7EF8D5CA871}" type="pres">
      <dgm:prSet presAssocID="{EF000B3D-5205-4EAF-B8DF-D0B282F27134}" presName="sibTrans" presStyleLbl="sibTrans2D1" presStyleIdx="0" presStyleCnt="5"/>
      <dgm:spPr/>
      <dgm:t>
        <a:bodyPr/>
        <a:lstStyle/>
        <a:p>
          <a:endParaRPr lang="en-US"/>
        </a:p>
      </dgm:t>
    </dgm:pt>
    <dgm:pt modelId="{6D592773-D467-4F5C-B201-FAC054C9F29A}" type="pres">
      <dgm:prSet presAssocID="{EF000B3D-5205-4EAF-B8DF-D0B282F27134}" presName="connectorText" presStyleLbl="sibTrans2D1" presStyleIdx="0" presStyleCnt="5"/>
      <dgm:spPr/>
      <dgm:t>
        <a:bodyPr/>
        <a:lstStyle/>
        <a:p>
          <a:endParaRPr lang="en-US"/>
        </a:p>
      </dgm:t>
    </dgm:pt>
    <dgm:pt modelId="{955D9B8F-D23D-4DDF-A330-795E871EDF39}" type="pres">
      <dgm:prSet presAssocID="{D7B5A307-B69F-4BCA-A3F0-671F4ACA6810}" presName="node" presStyleLbl="node1" presStyleIdx="1" presStyleCnt="5">
        <dgm:presLayoutVars>
          <dgm:bulletEnabled val="1"/>
        </dgm:presLayoutVars>
      </dgm:prSet>
      <dgm:spPr/>
      <dgm:t>
        <a:bodyPr/>
        <a:lstStyle/>
        <a:p>
          <a:endParaRPr lang="en-US"/>
        </a:p>
      </dgm:t>
    </dgm:pt>
    <dgm:pt modelId="{C67B4476-60BF-40F9-BC58-D3CEFA98F518}" type="pres">
      <dgm:prSet presAssocID="{2720F07A-A245-4572-B1BB-F34F4FCD0981}" presName="sibTrans" presStyleLbl="sibTrans2D1" presStyleIdx="1" presStyleCnt="5"/>
      <dgm:spPr/>
      <dgm:t>
        <a:bodyPr/>
        <a:lstStyle/>
        <a:p>
          <a:endParaRPr lang="en-US"/>
        </a:p>
      </dgm:t>
    </dgm:pt>
    <dgm:pt modelId="{959CAD0B-CB07-451E-A4C6-7672FB256108}" type="pres">
      <dgm:prSet presAssocID="{2720F07A-A245-4572-B1BB-F34F4FCD0981}" presName="connectorText" presStyleLbl="sibTrans2D1" presStyleIdx="1" presStyleCnt="5"/>
      <dgm:spPr/>
      <dgm:t>
        <a:bodyPr/>
        <a:lstStyle/>
        <a:p>
          <a:endParaRPr lang="en-US"/>
        </a:p>
      </dgm:t>
    </dgm:pt>
    <dgm:pt modelId="{1C67360C-F287-4524-A19D-51DD99EF8840}" type="pres">
      <dgm:prSet presAssocID="{7292E29E-EFC1-4525-A34A-6EDA9627E3A8}" presName="node" presStyleLbl="node1" presStyleIdx="2" presStyleCnt="5">
        <dgm:presLayoutVars>
          <dgm:bulletEnabled val="1"/>
        </dgm:presLayoutVars>
      </dgm:prSet>
      <dgm:spPr/>
      <dgm:t>
        <a:bodyPr/>
        <a:lstStyle/>
        <a:p>
          <a:endParaRPr lang="en-US"/>
        </a:p>
      </dgm:t>
    </dgm:pt>
    <dgm:pt modelId="{4E670FFE-7016-4FD1-8BA4-B36492440481}" type="pres">
      <dgm:prSet presAssocID="{51995294-11D2-40F0-A223-EA6E8CAED8FD}" presName="sibTrans" presStyleLbl="sibTrans2D1" presStyleIdx="2" presStyleCnt="5"/>
      <dgm:spPr/>
      <dgm:t>
        <a:bodyPr/>
        <a:lstStyle/>
        <a:p>
          <a:endParaRPr lang="en-US"/>
        </a:p>
      </dgm:t>
    </dgm:pt>
    <dgm:pt modelId="{B2FD7946-F4C9-46C5-BD95-F38D471944A2}" type="pres">
      <dgm:prSet presAssocID="{51995294-11D2-40F0-A223-EA6E8CAED8FD}" presName="connectorText" presStyleLbl="sibTrans2D1" presStyleIdx="2" presStyleCnt="5"/>
      <dgm:spPr/>
      <dgm:t>
        <a:bodyPr/>
        <a:lstStyle/>
        <a:p>
          <a:endParaRPr lang="en-US"/>
        </a:p>
      </dgm:t>
    </dgm:pt>
    <dgm:pt modelId="{34430B7D-1F66-4B54-B6A3-4745281A2CCB}" type="pres">
      <dgm:prSet presAssocID="{32615D47-2A9F-4D62-9D7E-4781F21113D0}" presName="node" presStyleLbl="node1" presStyleIdx="3" presStyleCnt="5">
        <dgm:presLayoutVars>
          <dgm:bulletEnabled val="1"/>
        </dgm:presLayoutVars>
      </dgm:prSet>
      <dgm:spPr/>
      <dgm:t>
        <a:bodyPr/>
        <a:lstStyle/>
        <a:p>
          <a:endParaRPr lang="en-US"/>
        </a:p>
      </dgm:t>
    </dgm:pt>
    <dgm:pt modelId="{75BFC1EC-39B6-4316-904B-2A5B9A57F579}" type="pres">
      <dgm:prSet presAssocID="{637CAE59-92D8-42B7-8B7A-558C066797C9}" presName="sibTrans" presStyleLbl="sibTrans2D1" presStyleIdx="3" presStyleCnt="5"/>
      <dgm:spPr/>
      <dgm:t>
        <a:bodyPr/>
        <a:lstStyle/>
        <a:p>
          <a:endParaRPr lang="en-US"/>
        </a:p>
      </dgm:t>
    </dgm:pt>
    <dgm:pt modelId="{DD089755-1EF3-40EC-9434-5754FAB1B3C3}" type="pres">
      <dgm:prSet presAssocID="{637CAE59-92D8-42B7-8B7A-558C066797C9}" presName="connectorText" presStyleLbl="sibTrans2D1" presStyleIdx="3" presStyleCnt="5"/>
      <dgm:spPr/>
      <dgm:t>
        <a:bodyPr/>
        <a:lstStyle/>
        <a:p>
          <a:endParaRPr lang="en-US"/>
        </a:p>
      </dgm:t>
    </dgm:pt>
    <dgm:pt modelId="{932037E2-11B7-4CBA-A417-79E76E8581C4}" type="pres">
      <dgm:prSet presAssocID="{0CD98D70-BEA2-40D7-B0B7-0083D75E396D}" presName="node" presStyleLbl="node1" presStyleIdx="4" presStyleCnt="5">
        <dgm:presLayoutVars>
          <dgm:bulletEnabled val="1"/>
        </dgm:presLayoutVars>
      </dgm:prSet>
      <dgm:spPr/>
      <dgm:t>
        <a:bodyPr/>
        <a:lstStyle/>
        <a:p>
          <a:endParaRPr lang="en-US"/>
        </a:p>
      </dgm:t>
    </dgm:pt>
    <dgm:pt modelId="{B38835CA-5F91-4D65-AFCE-BD77A79C0B7D}" type="pres">
      <dgm:prSet presAssocID="{7ED0FDB0-B829-498E-B7BD-2AD0BB65504F}" presName="sibTrans" presStyleLbl="sibTrans2D1" presStyleIdx="4" presStyleCnt="5"/>
      <dgm:spPr/>
      <dgm:t>
        <a:bodyPr/>
        <a:lstStyle/>
        <a:p>
          <a:endParaRPr lang="en-US"/>
        </a:p>
      </dgm:t>
    </dgm:pt>
    <dgm:pt modelId="{F8DE40FA-94E1-4973-824D-070F183DA3F7}" type="pres">
      <dgm:prSet presAssocID="{7ED0FDB0-B829-498E-B7BD-2AD0BB65504F}" presName="connectorText" presStyleLbl="sibTrans2D1" presStyleIdx="4" presStyleCnt="5"/>
      <dgm:spPr/>
      <dgm:t>
        <a:bodyPr/>
        <a:lstStyle/>
        <a:p>
          <a:endParaRPr lang="en-US"/>
        </a:p>
      </dgm:t>
    </dgm:pt>
  </dgm:ptLst>
  <dgm:cxnLst>
    <dgm:cxn modelId="{0E96B709-F19A-4D1A-9B61-4DBA55370AF8}" type="presOf" srcId="{51995294-11D2-40F0-A223-EA6E8CAED8FD}" destId="{B2FD7946-F4C9-46C5-BD95-F38D471944A2}" srcOrd="1" destOrd="0" presId="urn:microsoft.com/office/officeart/2005/8/layout/cycle2"/>
    <dgm:cxn modelId="{A879DDBB-3233-426E-AA93-3CD8AD0EA6BD}" type="presOf" srcId="{51995294-11D2-40F0-A223-EA6E8CAED8FD}" destId="{4E670FFE-7016-4FD1-8BA4-B36492440481}" srcOrd="0" destOrd="0" presId="urn:microsoft.com/office/officeart/2005/8/layout/cycle2"/>
    <dgm:cxn modelId="{BF02E687-951E-45AE-9E2D-26FF0D461F85}" type="presOf" srcId="{EF000B3D-5205-4EAF-B8DF-D0B282F27134}" destId="{F085F310-E92A-4251-A904-D7EF8D5CA871}" srcOrd="0" destOrd="0" presId="urn:microsoft.com/office/officeart/2005/8/layout/cycle2"/>
    <dgm:cxn modelId="{B9B2CABC-5996-40A0-A478-625338E42C79}" srcId="{96A42747-14AC-4514-88F1-852CE138474F}" destId="{D7B5A307-B69F-4BCA-A3F0-671F4ACA6810}" srcOrd="1" destOrd="0" parTransId="{B2C5C605-BE4A-4CEA-AFCF-07E2E093DAF5}" sibTransId="{2720F07A-A245-4572-B1BB-F34F4FCD0981}"/>
    <dgm:cxn modelId="{8ED6811F-36CA-4270-BCDA-DD50927330FF}" type="presOf" srcId="{0CD98D70-BEA2-40D7-B0B7-0083D75E396D}" destId="{932037E2-11B7-4CBA-A417-79E76E8581C4}" srcOrd="0" destOrd="0" presId="urn:microsoft.com/office/officeart/2005/8/layout/cycle2"/>
    <dgm:cxn modelId="{E11BFE16-CF6A-466B-9837-5890E96B834D}" type="presOf" srcId="{96A42747-14AC-4514-88F1-852CE138474F}" destId="{E2BE22C6-8851-40DC-84A1-B6754D2B9B5F}" srcOrd="0" destOrd="0" presId="urn:microsoft.com/office/officeart/2005/8/layout/cycle2"/>
    <dgm:cxn modelId="{A457B284-57B0-485A-B44A-E538BF4E1A9B}" type="presOf" srcId="{7292E29E-EFC1-4525-A34A-6EDA9627E3A8}" destId="{1C67360C-F287-4524-A19D-51DD99EF8840}" srcOrd="0" destOrd="0" presId="urn:microsoft.com/office/officeart/2005/8/layout/cycle2"/>
    <dgm:cxn modelId="{701765A4-FF81-4AAC-82D5-40F7BA1A4C1F}" type="presOf" srcId="{5AFEE096-D8C0-4BBF-81A7-39EF8E551741}" destId="{FFB8DFC3-72D8-410B-8984-AEBBCB2F649B}" srcOrd="0" destOrd="0" presId="urn:microsoft.com/office/officeart/2005/8/layout/cycle2"/>
    <dgm:cxn modelId="{6313B210-3B99-4E6D-B114-62662395077C}" type="presOf" srcId="{32615D47-2A9F-4D62-9D7E-4781F21113D0}" destId="{34430B7D-1F66-4B54-B6A3-4745281A2CCB}" srcOrd="0" destOrd="0" presId="urn:microsoft.com/office/officeart/2005/8/layout/cycle2"/>
    <dgm:cxn modelId="{D47837BB-FD0A-4688-AE66-1F250CF9F8A2}" srcId="{96A42747-14AC-4514-88F1-852CE138474F}" destId="{0CD98D70-BEA2-40D7-B0B7-0083D75E396D}" srcOrd="4" destOrd="0" parTransId="{4B070D74-F69D-4EC1-A690-073087B3B3CA}" sibTransId="{7ED0FDB0-B829-498E-B7BD-2AD0BB65504F}"/>
    <dgm:cxn modelId="{CD94CF6F-51C2-4D24-8CAB-F6C5F87CD0CD}" type="presOf" srcId="{EF000B3D-5205-4EAF-B8DF-D0B282F27134}" destId="{6D592773-D467-4F5C-B201-FAC054C9F29A}" srcOrd="1" destOrd="0" presId="urn:microsoft.com/office/officeart/2005/8/layout/cycle2"/>
    <dgm:cxn modelId="{30C8F2B3-84E0-402E-A477-644BA1A29ADD}" srcId="{96A42747-14AC-4514-88F1-852CE138474F}" destId="{32615D47-2A9F-4D62-9D7E-4781F21113D0}" srcOrd="3" destOrd="0" parTransId="{6BC5E766-1EBD-44FA-88EB-2198115DDD4D}" sibTransId="{637CAE59-92D8-42B7-8B7A-558C066797C9}"/>
    <dgm:cxn modelId="{9D49835D-CB4C-436D-9AA4-0EDBA805EB6F}" srcId="{96A42747-14AC-4514-88F1-852CE138474F}" destId="{5AFEE096-D8C0-4BBF-81A7-39EF8E551741}" srcOrd="0" destOrd="0" parTransId="{24344050-1412-4BE2-B044-1896E3075DE0}" sibTransId="{EF000B3D-5205-4EAF-B8DF-D0B282F27134}"/>
    <dgm:cxn modelId="{6C21F355-A2A5-4A9E-8B4E-534AD392EB45}" type="presOf" srcId="{7ED0FDB0-B829-498E-B7BD-2AD0BB65504F}" destId="{B38835CA-5F91-4D65-AFCE-BD77A79C0B7D}" srcOrd="0" destOrd="0" presId="urn:microsoft.com/office/officeart/2005/8/layout/cycle2"/>
    <dgm:cxn modelId="{70AA7EC5-176C-4C16-83EB-4A6B78FA8067}" type="presOf" srcId="{2720F07A-A245-4572-B1BB-F34F4FCD0981}" destId="{C67B4476-60BF-40F9-BC58-D3CEFA98F518}" srcOrd="0" destOrd="0" presId="urn:microsoft.com/office/officeart/2005/8/layout/cycle2"/>
    <dgm:cxn modelId="{01FD0BA7-A06C-4705-BD7D-E16A25EE97EF}" type="presOf" srcId="{637CAE59-92D8-42B7-8B7A-558C066797C9}" destId="{DD089755-1EF3-40EC-9434-5754FAB1B3C3}" srcOrd="1" destOrd="0" presId="urn:microsoft.com/office/officeart/2005/8/layout/cycle2"/>
    <dgm:cxn modelId="{28626D87-B0F3-47F2-9BCD-9877EC543FA1}" srcId="{96A42747-14AC-4514-88F1-852CE138474F}" destId="{7292E29E-EFC1-4525-A34A-6EDA9627E3A8}" srcOrd="2" destOrd="0" parTransId="{FD0EBF92-72DC-4855-A82F-8AF3A1A5FD7E}" sibTransId="{51995294-11D2-40F0-A223-EA6E8CAED8FD}"/>
    <dgm:cxn modelId="{39FA1E42-297F-4CEF-BDE8-F1A8CC6B8DA3}" type="presOf" srcId="{7ED0FDB0-B829-498E-B7BD-2AD0BB65504F}" destId="{F8DE40FA-94E1-4973-824D-070F183DA3F7}" srcOrd="1" destOrd="0" presId="urn:microsoft.com/office/officeart/2005/8/layout/cycle2"/>
    <dgm:cxn modelId="{B6F5E773-506C-47F3-A25A-20F845B8E867}" type="presOf" srcId="{2720F07A-A245-4572-B1BB-F34F4FCD0981}" destId="{959CAD0B-CB07-451E-A4C6-7672FB256108}" srcOrd="1" destOrd="0" presId="urn:microsoft.com/office/officeart/2005/8/layout/cycle2"/>
    <dgm:cxn modelId="{5AF7857C-A538-4BFC-8901-FA2F592D2CB3}" type="presOf" srcId="{637CAE59-92D8-42B7-8B7A-558C066797C9}" destId="{75BFC1EC-39B6-4316-904B-2A5B9A57F579}" srcOrd="0" destOrd="0" presId="urn:microsoft.com/office/officeart/2005/8/layout/cycle2"/>
    <dgm:cxn modelId="{79F934A0-6677-4D43-A975-5B251339FA73}" type="presOf" srcId="{D7B5A307-B69F-4BCA-A3F0-671F4ACA6810}" destId="{955D9B8F-D23D-4DDF-A330-795E871EDF39}" srcOrd="0" destOrd="0" presId="urn:microsoft.com/office/officeart/2005/8/layout/cycle2"/>
    <dgm:cxn modelId="{5A15A2FC-D13C-467C-94B4-0B9C20E42582}" type="presParOf" srcId="{E2BE22C6-8851-40DC-84A1-B6754D2B9B5F}" destId="{FFB8DFC3-72D8-410B-8984-AEBBCB2F649B}" srcOrd="0" destOrd="0" presId="urn:microsoft.com/office/officeart/2005/8/layout/cycle2"/>
    <dgm:cxn modelId="{128C869C-5734-4E40-AF1A-40EEF91B466A}" type="presParOf" srcId="{E2BE22C6-8851-40DC-84A1-B6754D2B9B5F}" destId="{F085F310-E92A-4251-A904-D7EF8D5CA871}" srcOrd="1" destOrd="0" presId="urn:microsoft.com/office/officeart/2005/8/layout/cycle2"/>
    <dgm:cxn modelId="{2BB85937-BE22-4FC6-9417-961D38C638B3}" type="presParOf" srcId="{F085F310-E92A-4251-A904-D7EF8D5CA871}" destId="{6D592773-D467-4F5C-B201-FAC054C9F29A}" srcOrd="0" destOrd="0" presId="urn:microsoft.com/office/officeart/2005/8/layout/cycle2"/>
    <dgm:cxn modelId="{0ADFE2A7-D54D-4A80-9EA9-3B869B2F411E}" type="presParOf" srcId="{E2BE22C6-8851-40DC-84A1-B6754D2B9B5F}" destId="{955D9B8F-D23D-4DDF-A330-795E871EDF39}" srcOrd="2" destOrd="0" presId="urn:microsoft.com/office/officeart/2005/8/layout/cycle2"/>
    <dgm:cxn modelId="{27888991-543B-4168-9362-CAA1438FCDDF}" type="presParOf" srcId="{E2BE22C6-8851-40DC-84A1-B6754D2B9B5F}" destId="{C67B4476-60BF-40F9-BC58-D3CEFA98F518}" srcOrd="3" destOrd="0" presId="urn:microsoft.com/office/officeart/2005/8/layout/cycle2"/>
    <dgm:cxn modelId="{F5D5E181-ECEE-4F85-870D-36DF5FA77681}" type="presParOf" srcId="{C67B4476-60BF-40F9-BC58-D3CEFA98F518}" destId="{959CAD0B-CB07-451E-A4C6-7672FB256108}" srcOrd="0" destOrd="0" presId="urn:microsoft.com/office/officeart/2005/8/layout/cycle2"/>
    <dgm:cxn modelId="{3042B796-6E14-4C51-8C5C-5C41D9AB27B3}" type="presParOf" srcId="{E2BE22C6-8851-40DC-84A1-B6754D2B9B5F}" destId="{1C67360C-F287-4524-A19D-51DD99EF8840}" srcOrd="4" destOrd="0" presId="urn:microsoft.com/office/officeart/2005/8/layout/cycle2"/>
    <dgm:cxn modelId="{89DCC5BB-1C6B-485B-90E3-3540045D176D}" type="presParOf" srcId="{E2BE22C6-8851-40DC-84A1-B6754D2B9B5F}" destId="{4E670FFE-7016-4FD1-8BA4-B36492440481}" srcOrd="5" destOrd="0" presId="urn:microsoft.com/office/officeart/2005/8/layout/cycle2"/>
    <dgm:cxn modelId="{F7DAF6C7-6FBA-4927-ADDB-A2A233883C25}" type="presParOf" srcId="{4E670FFE-7016-4FD1-8BA4-B36492440481}" destId="{B2FD7946-F4C9-46C5-BD95-F38D471944A2}" srcOrd="0" destOrd="0" presId="urn:microsoft.com/office/officeart/2005/8/layout/cycle2"/>
    <dgm:cxn modelId="{E8F5C812-F6A7-4747-ACFF-EB4A20BD6D29}" type="presParOf" srcId="{E2BE22C6-8851-40DC-84A1-B6754D2B9B5F}" destId="{34430B7D-1F66-4B54-B6A3-4745281A2CCB}" srcOrd="6" destOrd="0" presId="urn:microsoft.com/office/officeart/2005/8/layout/cycle2"/>
    <dgm:cxn modelId="{FE44330B-2B7F-4029-B681-9640133D481E}" type="presParOf" srcId="{E2BE22C6-8851-40DC-84A1-B6754D2B9B5F}" destId="{75BFC1EC-39B6-4316-904B-2A5B9A57F579}" srcOrd="7" destOrd="0" presId="urn:microsoft.com/office/officeart/2005/8/layout/cycle2"/>
    <dgm:cxn modelId="{E013FA7D-4C02-44D8-9CFF-BB3270120013}" type="presParOf" srcId="{75BFC1EC-39B6-4316-904B-2A5B9A57F579}" destId="{DD089755-1EF3-40EC-9434-5754FAB1B3C3}" srcOrd="0" destOrd="0" presId="urn:microsoft.com/office/officeart/2005/8/layout/cycle2"/>
    <dgm:cxn modelId="{B15D881D-0985-4516-990D-B1D51FD41789}" type="presParOf" srcId="{E2BE22C6-8851-40DC-84A1-B6754D2B9B5F}" destId="{932037E2-11B7-4CBA-A417-79E76E8581C4}" srcOrd="8" destOrd="0" presId="urn:microsoft.com/office/officeart/2005/8/layout/cycle2"/>
    <dgm:cxn modelId="{29CE6901-AEFA-4600-A065-89424CBA6B85}" type="presParOf" srcId="{E2BE22C6-8851-40DC-84A1-B6754D2B9B5F}" destId="{B38835CA-5F91-4D65-AFCE-BD77A79C0B7D}" srcOrd="9" destOrd="0" presId="urn:microsoft.com/office/officeart/2005/8/layout/cycle2"/>
    <dgm:cxn modelId="{632576B9-B994-40FE-978B-EAD8497C7468}" type="presParOf" srcId="{B38835CA-5F91-4D65-AFCE-BD77A79C0B7D}" destId="{F8DE40FA-94E1-4973-824D-070F183DA3F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B74DE19F-1CA9-4E47-A369-E1D624A19DFE}" type="datetimeFigureOut">
              <a:rPr lang="en-US" smtClean="0"/>
              <a:t>11/2/2017</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FFF59149-A577-4D93-B34F-B602F7D81374}" type="slidenum">
              <a:rPr lang="en-US" smtClean="0"/>
              <a:t>‹#›</a:t>
            </a:fld>
            <a:endParaRPr lang="en-US"/>
          </a:p>
        </p:txBody>
      </p:sp>
    </p:spTree>
    <p:extLst>
      <p:ext uri="{BB962C8B-B14F-4D97-AF65-F5344CB8AC3E}">
        <p14:creationId xmlns:p14="http://schemas.microsoft.com/office/powerpoint/2010/main" val="382547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Welcome</a:t>
            </a:r>
          </a:p>
          <a:p>
            <a:pPr marL="171450" indent="-171450">
              <a:buFontTx/>
              <a:buChar char="-"/>
            </a:pPr>
            <a:r>
              <a:rPr lang="en-US" baseline="0" dirty="0" smtClean="0"/>
              <a:t>Let’s dive into reading intervention</a:t>
            </a:r>
          </a:p>
          <a:p>
            <a:pPr marL="171450" indent="-171450">
              <a:buFontTx/>
              <a:buChar char="-"/>
            </a:pPr>
            <a:r>
              <a:rPr lang="en-US" baseline="0" dirty="0" smtClean="0"/>
              <a:t>You can follow along at the bottom</a:t>
            </a:r>
          </a:p>
          <a:p>
            <a:pPr marL="171450" indent="-171450">
              <a:buFontTx/>
              <a:buChar char="-"/>
            </a:pPr>
            <a:r>
              <a:rPr lang="en-US" baseline="0" dirty="0" smtClean="0"/>
              <a:t>This is for MS/HS Folks so if you are elementary you are in the wrong spot</a:t>
            </a:r>
          </a:p>
          <a:p>
            <a:pPr marL="171450" indent="-171450">
              <a:buFontTx/>
              <a:buChar char="-"/>
            </a:pPr>
            <a:endParaRPr lang="en-US" baseline="0" dirty="0" smtClean="0"/>
          </a:p>
          <a:p>
            <a:pPr marL="171450" indent="-171450">
              <a:buFontTx/>
              <a:buChar char="-"/>
            </a:pPr>
            <a:r>
              <a:rPr lang="en-US" baseline="0" dirty="0" smtClean="0"/>
              <a:t>- First let me introduce myself</a:t>
            </a:r>
            <a:endParaRPr lang="en-US" dirty="0" smtClean="0"/>
          </a:p>
          <a:p>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1</a:t>
            </a:fld>
            <a:endParaRPr lang="en-US"/>
          </a:p>
        </p:txBody>
      </p:sp>
    </p:spTree>
    <p:extLst>
      <p:ext uri="{BB962C8B-B14F-4D97-AF65-F5344CB8AC3E}">
        <p14:creationId xmlns:p14="http://schemas.microsoft.com/office/powerpoint/2010/main" val="1504190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18</a:t>
            </a:fld>
            <a:endParaRPr lang="en-US"/>
          </a:p>
        </p:txBody>
      </p:sp>
    </p:spTree>
    <p:extLst>
      <p:ext uri="{BB962C8B-B14F-4D97-AF65-F5344CB8AC3E}">
        <p14:creationId xmlns:p14="http://schemas.microsoft.com/office/powerpoint/2010/main" val="3651686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What are the key components of the Fluency and Guided Reading intervention? (Cold Call) Name 1 element of Fluency.  Why is that important?</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Name the key points clearly 1 more time and have folks reference their notes to the FOIs</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I want to name a few differences and similarities with GR and Lit and then Elementary school GR for folks that have that context: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Difference and Similarities to BPQs in Lit class.  –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They are very </a:t>
            </a:r>
            <a:r>
              <a:rPr lang="en-US" sz="1200" i="1" dirty="0" err="1" smtClean="0">
                <a:effectLst/>
                <a:latin typeface="Calibri" panose="020F0502020204030204" pitchFamily="34" charset="0"/>
                <a:ea typeface="Times New Roman" panose="02020603050405020304" pitchFamily="18" charset="0"/>
                <a:cs typeface="Times New Roman" panose="02020603050405020304" pitchFamily="18" charset="0"/>
              </a:rPr>
              <a:t>very</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 similar, in terms of breaking down the understanding – the difference is that you want to keep your prompting to a 2-3 prompts and the move to demonstrate for the scholar, because these should be strategies they know and your supporting them in using them in the text.  In GR, our prompts and support are around strategy but in Lit it’s around the text itself.</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Difference and Similarities to Elementary –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In Elementary GR is less of an intervention but a key component of reading.  I say that to explain structurally GR is a bit different.  There is more emphasis on the discussion at the end and more explicitly strategy teaching because kids are closer together in their needs.</a:t>
            </a:r>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20</a:t>
            </a:fld>
            <a:endParaRPr lang="en-US"/>
          </a:p>
        </p:txBody>
      </p:sp>
    </p:spTree>
    <p:extLst>
      <p:ext uri="{BB962C8B-B14F-4D97-AF65-F5344CB8AC3E}">
        <p14:creationId xmlns:p14="http://schemas.microsoft.com/office/powerpoint/2010/main" val="3517359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21</a:t>
            </a:fld>
            <a:endParaRPr lang="en-US"/>
          </a:p>
        </p:txBody>
      </p:sp>
    </p:spTree>
    <p:extLst>
      <p:ext uri="{BB962C8B-B14F-4D97-AF65-F5344CB8AC3E}">
        <p14:creationId xmlns:p14="http://schemas.microsoft.com/office/powerpoint/2010/main" val="4131134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22</a:t>
            </a:fld>
            <a:endParaRPr lang="en-US"/>
          </a:p>
        </p:txBody>
      </p:sp>
    </p:spTree>
    <p:extLst>
      <p:ext uri="{BB962C8B-B14F-4D97-AF65-F5344CB8AC3E}">
        <p14:creationId xmlns:p14="http://schemas.microsoft.com/office/powerpoint/2010/main" val="3879737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What are the key components of the Fluency and Guided Reading intervention? (Cold Call) Name 1 element of Fluency.  Why is that important?</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Name the key points clearly 1 more time and have folks reference their notes to the FOIs</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I want to name a few differences and similarities with GR and Lit and then Elementary school GR for folks that have that context: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Difference and Similarities to BPQs in Lit class.  –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They are very </a:t>
            </a:r>
            <a:r>
              <a:rPr lang="en-US" sz="1200" i="1" dirty="0" err="1" smtClean="0">
                <a:effectLst/>
                <a:latin typeface="Calibri" panose="020F0502020204030204" pitchFamily="34" charset="0"/>
                <a:ea typeface="Times New Roman" panose="02020603050405020304" pitchFamily="18" charset="0"/>
                <a:cs typeface="Times New Roman" panose="02020603050405020304" pitchFamily="18" charset="0"/>
              </a:rPr>
              <a:t>very</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 similar, in terms of breaking down the understanding – the difference is that you want to keep your prompting to a 2-3 prompts and the move to demonstrate for the scholar, because these should be strategies they know and your supporting them in using them in the text.  In GR, our prompts and support are around strategy but in Lit it’s around the text itself.</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Difference and Similarities to Elementary –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In Elementary GR is less of an intervention but a key component of reading.  I say that to explain structurally GR is a bit different.  There is more emphasis on the discussion at the end and more explicitly strategy teaching because kids are closer together in their needs.</a:t>
            </a:r>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24</a:t>
            </a:fld>
            <a:endParaRPr lang="en-US"/>
          </a:p>
        </p:txBody>
      </p:sp>
    </p:spTree>
    <p:extLst>
      <p:ext uri="{BB962C8B-B14F-4D97-AF65-F5344CB8AC3E}">
        <p14:creationId xmlns:p14="http://schemas.microsoft.com/office/powerpoint/2010/main" val="946286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25</a:t>
            </a:fld>
            <a:endParaRPr lang="en-US"/>
          </a:p>
        </p:txBody>
      </p:sp>
    </p:spTree>
    <p:extLst>
      <p:ext uri="{BB962C8B-B14F-4D97-AF65-F5344CB8AC3E}">
        <p14:creationId xmlns:p14="http://schemas.microsoft.com/office/powerpoint/2010/main" val="789929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26</a:t>
            </a:fld>
            <a:endParaRPr lang="en-US"/>
          </a:p>
        </p:txBody>
      </p:sp>
    </p:spTree>
    <p:extLst>
      <p:ext uri="{BB962C8B-B14F-4D97-AF65-F5344CB8AC3E}">
        <p14:creationId xmlns:p14="http://schemas.microsoft.com/office/powerpoint/2010/main" val="3662178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27</a:t>
            </a:fld>
            <a:endParaRPr lang="en-US"/>
          </a:p>
        </p:txBody>
      </p:sp>
    </p:spTree>
    <p:extLst>
      <p:ext uri="{BB962C8B-B14F-4D97-AF65-F5344CB8AC3E}">
        <p14:creationId xmlns:p14="http://schemas.microsoft.com/office/powerpoint/2010/main" val="1230303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What are the key components of the Fluency and Guided Reading intervention? (Cold Call) Name 1 element of Fluency.  Why is that important?</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Name the key points clearly 1 more time and have folks reference their notes to the FOIs</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I want to name a few differences and similarities with GR and Lit and then Elementary school GR for folks that have that context: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Difference and Similarities to BPQs in Lit class.  –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They are very </a:t>
            </a:r>
            <a:r>
              <a:rPr lang="en-US" sz="1200" i="1" dirty="0" err="1" smtClean="0">
                <a:effectLst/>
                <a:latin typeface="Calibri" panose="020F0502020204030204" pitchFamily="34" charset="0"/>
                <a:ea typeface="Times New Roman" panose="02020603050405020304" pitchFamily="18" charset="0"/>
                <a:cs typeface="Times New Roman" panose="02020603050405020304" pitchFamily="18" charset="0"/>
              </a:rPr>
              <a:t>very</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 similar, in terms of breaking down the understanding – the difference is that you want to keep your prompting to a 2-3 prompts and the move to demonstrate for the scholar, because these should be strategies they know and your supporting them in using them in the text.  In GR, our prompts and support are around strategy but in Lit it’s around the text itself.</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Difference and Similarities to Elementary –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In Elementary GR is less of an intervention but a key component of reading.  I say that to explain structurally GR is a bit different.  There is more emphasis on the discussion at the end and more explicitly strategy teaching because kids are closer together in their needs.</a:t>
            </a:r>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29</a:t>
            </a:fld>
            <a:endParaRPr lang="en-US"/>
          </a:p>
        </p:txBody>
      </p:sp>
    </p:spTree>
    <p:extLst>
      <p:ext uri="{BB962C8B-B14F-4D97-AF65-F5344CB8AC3E}">
        <p14:creationId xmlns:p14="http://schemas.microsoft.com/office/powerpoint/2010/main" val="348387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30</a:t>
            </a:fld>
            <a:endParaRPr lang="en-US"/>
          </a:p>
        </p:txBody>
      </p:sp>
    </p:spTree>
    <p:extLst>
      <p:ext uri="{BB962C8B-B14F-4D97-AF65-F5344CB8AC3E}">
        <p14:creationId xmlns:p14="http://schemas.microsoft.com/office/powerpoint/2010/main" val="1445890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b="1" i="1" dirty="0" smtClean="0">
                <a:solidFill>
                  <a:srgbClr val="000000"/>
                </a:solidFill>
                <a:effectLst/>
                <a:latin typeface="Times New Roman" panose="02020603050405020304" pitchFamily="18" charset="0"/>
                <a:ea typeface="Times New Roman" panose="02020603050405020304" pitchFamily="18" charset="0"/>
              </a:rPr>
              <a:t>Why are we focusing on this right now?</a:t>
            </a:r>
            <a:endParaRPr lang="en-US" sz="1000" dirty="0" smtClean="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dirty="0" smtClean="0">
                <a:solidFill>
                  <a:srgbClr val="000000"/>
                </a:solidFill>
                <a:effectLst/>
              </a:rPr>
              <a:t>We are at a place where schools consistently have reading intervention time for GR &amp; Fluency.  The structures are in place.  Also, the vast majority of schools use data to determine which students are in which groups and observing and providing feedback on interventions.  </a:t>
            </a:r>
            <a:endParaRPr lang="en-US" dirty="0" smtClean="0">
              <a:effectLst/>
            </a:endParaRPr>
          </a:p>
          <a:p>
            <a:pPr marL="342900" lvl="0" indent="-342900">
              <a:lnSpc>
                <a:spcPct val="107000"/>
              </a:lnSpc>
              <a:spcAft>
                <a:spcPts val="800"/>
              </a:spcAft>
              <a:buFont typeface="Symbol" panose="05050102010706020507" pitchFamily="18" charset="2"/>
              <a:buChar char=""/>
            </a:pPr>
            <a:r>
              <a:rPr lang="en-US" dirty="0" smtClean="0">
                <a:solidFill>
                  <a:srgbClr val="000000"/>
                </a:solidFill>
                <a:effectLst/>
              </a:rPr>
              <a:t>However, when we observe scholars reading aloud or providing partial understanding of the text, we are not consistently able to get them the right level of support that over time leads to stronger independent readers.</a:t>
            </a:r>
            <a:endParaRPr lang="en-US" dirty="0" smtClean="0">
              <a:effectLst/>
            </a:endParaRPr>
          </a:p>
          <a:p>
            <a:pPr marL="342900" lvl="0" indent="-342900">
              <a:lnSpc>
                <a:spcPct val="107000"/>
              </a:lnSpc>
              <a:spcAft>
                <a:spcPts val="800"/>
              </a:spcAft>
              <a:buFont typeface="Symbol" panose="05050102010706020507" pitchFamily="18" charset="2"/>
              <a:buChar char=""/>
            </a:pPr>
            <a:r>
              <a:rPr lang="en-US" dirty="0" smtClean="0">
                <a:solidFill>
                  <a:srgbClr val="000000"/>
                </a:solidFill>
                <a:effectLst/>
              </a:rPr>
              <a:t>What we’ve observed is that too often the level of support is mismatched or teachers lack the knowledge and skills to provide support in the moment when they see a scholar struggling to understand or read fluently.  We aren’t breaking it down or using BPQs effectively to get a scholar there and the scholar move from teacher-monitoring, to self-monitoring, to self-correcting to independent.</a:t>
            </a:r>
            <a:endParaRPr lang="en-US" dirty="0" smtClean="0">
              <a:effectLst/>
            </a:endParaRPr>
          </a:p>
          <a:p>
            <a:pPr marL="0" lvl="0" indent="0">
              <a:buFont typeface="Symbol" panose="05050102010706020507" pitchFamily="18" charset="2"/>
              <a:buNone/>
            </a:pPr>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097130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31</a:t>
            </a:fld>
            <a:endParaRPr lang="en-US"/>
          </a:p>
        </p:txBody>
      </p:sp>
    </p:spTree>
    <p:extLst>
      <p:ext uri="{BB962C8B-B14F-4D97-AF65-F5344CB8AC3E}">
        <p14:creationId xmlns:p14="http://schemas.microsoft.com/office/powerpoint/2010/main" val="1348097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32</a:t>
            </a:fld>
            <a:endParaRPr lang="en-US"/>
          </a:p>
        </p:txBody>
      </p:sp>
    </p:spTree>
    <p:extLst>
      <p:ext uri="{BB962C8B-B14F-4D97-AF65-F5344CB8AC3E}">
        <p14:creationId xmlns:p14="http://schemas.microsoft.com/office/powerpoint/2010/main" val="329930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33</a:t>
            </a:fld>
            <a:endParaRPr lang="en-US"/>
          </a:p>
        </p:txBody>
      </p:sp>
    </p:spTree>
    <p:extLst>
      <p:ext uri="{BB962C8B-B14F-4D97-AF65-F5344CB8AC3E}">
        <p14:creationId xmlns:p14="http://schemas.microsoft.com/office/powerpoint/2010/main" val="3305343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34</a:t>
            </a:fld>
            <a:endParaRPr lang="en-US"/>
          </a:p>
        </p:txBody>
      </p:sp>
    </p:spTree>
    <p:extLst>
      <p:ext uri="{BB962C8B-B14F-4D97-AF65-F5344CB8AC3E}">
        <p14:creationId xmlns:p14="http://schemas.microsoft.com/office/powerpoint/2010/main" val="1783218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r>
              <a:rPr lang="en-US" baseline="0" dirty="0" smtClean="0"/>
              <a:t>e will first look at the vision for strong guided reading</a:t>
            </a:r>
          </a:p>
          <a:p>
            <a:pPr marL="171450" indent="-171450">
              <a:buFontTx/>
              <a:buChar char="-"/>
            </a:pPr>
            <a:r>
              <a:rPr lang="en-US" baseline="0" dirty="0" smtClean="0"/>
              <a:t>Then practice this PD.</a:t>
            </a:r>
          </a:p>
          <a:p>
            <a:pPr marL="171450" indent="-171450">
              <a:buFontTx/>
              <a:buChar char="-"/>
            </a:pPr>
            <a:r>
              <a:rPr lang="en-US" baseline="0" dirty="0" smtClean="0"/>
              <a:t>You should plan to turnkey this session with GR teachers at school sites or send you and your gr teachers to training in the fall.</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0D3C2AF-15A5-4C5C-9E2C-5F680C111E19}" type="slidenum">
              <a:rPr lang="en-US" smtClean="0"/>
              <a:t>35</a:t>
            </a:fld>
            <a:endParaRPr lang="en-US"/>
          </a:p>
        </p:txBody>
      </p:sp>
    </p:spTree>
    <p:extLst>
      <p:ext uri="{BB962C8B-B14F-4D97-AF65-F5344CB8AC3E}">
        <p14:creationId xmlns:p14="http://schemas.microsoft.com/office/powerpoint/2010/main" val="685453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You will practice the various components of the fluency tier 1 program for each day (Choral reading, partner reading, feedback and record).  In each round we will tackle a new segment.</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F59149-A577-4D93-B34F-B602F7D81374}" type="slidenum">
              <a:rPr lang="en-US" smtClean="0"/>
              <a:t>36</a:t>
            </a:fld>
            <a:endParaRPr lang="en-US"/>
          </a:p>
        </p:txBody>
      </p:sp>
    </p:spTree>
    <p:extLst>
      <p:ext uri="{BB962C8B-B14F-4D97-AF65-F5344CB8AC3E}">
        <p14:creationId xmlns:p14="http://schemas.microsoft.com/office/powerpoint/2010/main" val="2281029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Drill:</a:t>
            </a:r>
            <a:r>
              <a:rPr lang="en-US" sz="1200" kern="1200" dirty="0" smtClean="0">
                <a:solidFill>
                  <a:schemeClr val="tx1"/>
                </a:solidFill>
                <a:effectLst/>
                <a:latin typeface="+mn-lt"/>
                <a:ea typeface="+mn-ea"/>
                <a:cs typeface="+mn-cs"/>
              </a:rPr>
              <a:t> Practice Daily Fluency Practice</a:t>
            </a:r>
          </a:p>
          <a:p>
            <a:r>
              <a:rPr lang="en-US" sz="1200" u="sng" kern="1200" dirty="0" smtClean="0">
                <a:solidFill>
                  <a:schemeClr val="tx1"/>
                </a:solidFill>
                <a:effectLst/>
                <a:latin typeface="+mn-lt"/>
                <a:ea typeface="+mn-ea"/>
                <a:cs typeface="+mn-cs"/>
              </a:rPr>
              <a:t>Round 1 – Groups of 3 – Modeling Fluent Reading</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Model: </a:t>
            </a:r>
            <a:r>
              <a:rPr lang="en-US" sz="1200" kern="1200" dirty="0" smtClean="0">
                <a:solidFill>
                  <a:schemeClr val="tx1"/>
                </a:solidFill>
                <a:effectLst/>
                <a:latin typeface="+mn-lt"/>
                <a:ea typeface="+mn-ea"/>
                <a:cs typeface="+mn-cs"/>
              </a:rPr>
              <a:t>2 minutes - Teacher reads aloud the passage modeling fluent reading and monitoring scholars reading.</a:t>
            </a:r>
          </a:p>
          <a:p>
            <a:pPr lvl="0"/>
            <a:r>
              <a:rPr lang="en-US" sz="1200" kern="1200" dirty="0" smtClean="0">
                <a:solidFill>
                  <a:schemeClr val="tx1"/>
                </a:solidFill>
                <a:effectLst/>
                <a:latin typeface="+mn-lt"/>
                <a:ea typeface="+mn-ea"/>
                <a:cs typeface="+mn-cs"/>
              </a:rPr>
              <a:t>1 min. reading (focus on reading with meaning)</a:t>
            </a:r>
          </a:p>
          <a:p>
            <a:pPr lvl="0"/>
            <a:r>
              <a:rPr lang="en-US" sz="1200" kern="1200" dirty="0" smtClean="0">
                <a:solidFill>
                  <a:schemeClr val="tx1"/>
                </a:solidFill>
                <a:effectLst/>
                <a:latin typeface="+mn-lt"/>
                <a:ea typeface="+mn-ea"/>
                <a:cs typeface="+mn-cs"/>
              </a:rPr>
              <a:t>1 min. highlight tricky word or emphasis</a:t>
            </a:r>
          </a:p>
          <a:p>
            <a:pPr lvl="0"/>
            <a:r>
              <a:rPr lang="en-US" sz="1200" kern="1200" dirty="0" smtClean="0">
                <a:solidFill>
                  <a:schemeClr val="tx1"/>
                </a:solidFill>
                <a:effectLst/>
                <a:latin typeface="+mn-lt"/>
                <a:ea typeface="+mn-ea"/>
                <a:cs typeface="+mn-cs"/>
              </a:rPr>
              <a:t>No feedback</a:t>
            </a:r>
          </a:p>
          <a:p>
            <a:pPr lvl="0"/>
            <a:r>
              <a:rPr lang="en-US" sz="1200" b="1" kern="1200" dirty="0" smtClean="0">
                <a:solidFill>
                  <a:schemeClr val="tx1"/>
                </a:solidFill>
                <a:effectLst/>
                <a:latin typeface="+mn-lt"/>
                <a:ea typeface="+mn-ea"/>
                <a:cs typeface="+mn-cs"/>
              </a:rPr>
              <a:t>Total = 6 minutes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37</a:t>
            </a:fld>
            <a:endParaRPr lang="en-US"/>
          </a:p>
        </p:txBody>
      </p:sp>
    </p:spTree>
    <p:extLst>
      <p:ext uri="{BB962C8B-B14F-4D97-AF65-F5344CB8AC3E}">
        <p14:creationId xmlns:p14="http://schemas.microsoft.com/office/powerpoint/2010/main" val="3753923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38</a:t>
            </a:fld>
            <a:endParaRPr lang="en-US"/>
          </a:p>
        </p:txBody>
      </p:sp>
    </p:spTree>
    <p:extLst>
      <p:ext uri="{BB962C8B-B14F-4D97-AF65-F5344CB8AC3E}">
        <p14:creationId xmlns:p14="http://schemas.microsoft.com/office/powerpoint/2010/main" val="2141243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39</a:t>
            </a:fld>
            <a:endParaRPr lang="en-US"/>
          </a:p>
        </p:txBody>
      </p:sp>
    </p:spTree>
    <p:extLst>
      <p:ext uri="{BB962C8B-B14F-4D97-AF65-F5344CB8AC3E}">
        <p14:creationId xmlns:p14="http://schemas.microsoft.com/office/powerpoint/2010/main" val="2234584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40</a:t>
            </a:fld>
            <a:endParaRPr lang="en-US"/>
          </a:p>
        </p:txBody>
      </p:sp>
    </p:spTree>
    <p:extLst>
      <p:ext uri="{BB962C8B-B14F-4D97-AF65-F5344CB8AC3E}">
        <p14:creationId xmlns:p14="http://schemas.microsoft.com/office/powerpoint/2010/main" val="2907093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i="1" dirty="0" smtClean="0">
                <a:solidFill>
                  <a:srgbClr val="000000"/>
                </a:solidFill>
                <a:effectLst/>
                <a:latin typeface="Times New Roman" panose="02020603050405020304" pitchFamily="18" charset="0"/>
                <a:ea typeface="Times New Roman" panose="02020603050405020304" pitchFamily="18" charset="0"/>
              </a:rPr>
              <a:t>How will we close this EXECUTION GAP?</a:t>
            </a:r>
            <a:endParaRPr lang="en-US" sz="1200" dirty="0" smtClean="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dirty="0" smtClean="0">
                <a:solidFill>
                  <a:srgbClr val="000000"/>
                </a:solidFill>
                <a:effectLst/>
              </a:rPr>
              <a:t>Therefore, this year we will focus on MODELLING and PRACTICE/DRILLS to directly address the execution gap.  </a:t>
            </a:r>
            <a:endParaRPr lang="en-US" dirty="0" smtClean="0">
              <a:effectLst/>
            </a:endParaRPr>
          </a:p>
          <a:p>
            <a:pPr marL="342900" lvl="0" indent="-342900">
              <a:lnSpc>
                <a:spcPct val="107000"/>
              </a:lnSpc>
              <a:spcAft>
                <a:spcPts val="800"/>
              </a:spcAft>
              <a:buFont typeface="Symbol" panose="05050102010706020507" pitchFamily="18" charset="2"/>
              <a:buChar char=""/>
            </a:pPr>
            <a:r>
              <a:rPr lang="en-US" dirty="0" smtClean="0">
                <a:solidFill>
                  <a:srgbClr val="000000"/>
                </a:solidFill>
                <a:effectLst/>
              </a:rPr>
              <a:t>SSLs and Teachers will be able to …</a:t>
            </a:r>
            <a:endParaRPr lang="en-US" dirty="0" smtClean="0">
              <a:effectLst/>
            </a:endParaRPr>
          </a:p>
          <a:p>
            <a:pPr marL="742950" marR="0" lvl="1" indent="-285750">
              <a:lnSpc>
                <a:spcPct val="107000"/>
              </a:lnSpc>
              <a:spcBef>
                <a:spcPts val="0"/>
              </a:spcBef>
              <a:spcAft>
                <a:spcPts val="800"/>
              </a:spcAft>
              <a:buFont typeface="Courier New" panose="02070309020205020404" pitchFamily="49" charset="0"/>
              <a:buChar char="o"/>
            </a:pPr>
            <a:r>
              <a:rPr lang="en-US" dirty="0" smtClean="0">
                <a:solidFill>
                  <a:srgbClr val="000000"/>
                </a:solidFill>
                <a:effectLst/>
              </a:rPr>
              <a:t>Execute an effective and efficient fluency practice.</a:t>
            </a:r>
            <a:endParaRPr lang="en-US" dirty="0" smtClean="0">
              <a:effectLst/>
            </a:endParaRPr>
          </a:p>
          <a:p>
            <a:pPr marL="171450" indent="-171450">
              <a:buFont typeface="Arial" panose="020B0604020202020204" pitchFamily="34" charset="0"/>
              <a:buChar char="•"/>
            </a:pPr>
            <a:r>
              <a:rPr lang="en-US" sz="1200" dirty="0" smtClean="0">
                <a:solidFill>
                  <a:srgbClr val="000000"/>
                </a:solidFill>
                <a:effectLst/>
                <a:latin typeface="Times New Roman" panose="02020603050405020304" pitchFamily="18" charset="0"/>
                <a:ea typeface="Times New Roman" panose="02020603050405020304" pitchFamily="18" charset="0"/>
              </a:rPr>
              <a:t>Execute an effective fluency and comprehension conference with the most common mistakes and misunderstandings that we see.</a:t>
            </a:r>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3163125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In this round, you will set up scholars to partner read and then listen in to scholars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Model: </a:t>
            </a:r>
            <a:r>
              <a:rPr lang="en-US" sz="1200" kern="1200" dirty="0" smtClean="0">
                <a:solidFill>
                  <a:schemeClr val="tx1"/>
                </a:solidFill>
                <a:effectLst/>
                <a:latin typeface="+mn-lt"/>
                <a:ea typeface="+mn-ea"/>
                <a:cs typeface="+mn-cs"/>
              </a:rPr>
              <a:t>2 minutes</a:t>
            </a:r>
          </a:p>
          <a:p>
            <a:r>
              <a:rPr lang="en-US" sz="1200" kern="1200" dirty="0" smtClean="0">
                <a:solidFill>
                  <a:schemeClr val="tx1"/>
                </a:solidFill>
                <a:effectLst/>
                <a:latin typeface="+mn-lt"/>
                <a:ea typeface="+mn-ea"/>
                <a:cs typeface="+mn-cs"/>
              </a:rPr>
              <a:t>Teacher gives directions.  Look at your previous days word count and remember the feedback you received.  Begin reading in 3,2,1 and teacher listens in to the scholars.</a:t>
            </a:r>
          </a:p>
          <a:p>
            <a:pPr lvl="0"/>
            <a:r>
              <a:rPr lang="en-US" sz="1200" kern="1200" dirty="0" smtClean="0">
                <a:solidFill>
                  <a:schemeClr val="tx1"/>
                </a:solidFill>
                <a:effectLst/>
                <a:latin typeface="+mn-lt"/>
                <a:ea typeface="+mn-ea"/>
                <a:cs typeface="+mn-cs"/>
              </a:rPr>
              <a:t>Teacher - 1 minute to give directions and listen to partners read.</a:t>
            </a:r>
          </a:p>
          <a:p>
            <a:pPr lvl="0"/>
            <a:r>
              <a:rPr lang="en-US" sz="1200" kern="1200" dirty="0" smtClean="0">
                <a:solidFill>
                  <a:schemeClr val="tx1"/>
                </a:solidFill>
                <a:effectLst/>
                <a:latin typeface="+mn-lt"/>
                <a:ea typeface="+mn-ea"/>
                <a:cs typeface="+mn-cs"/>
              </a:rPr>
              <a:t>Coach - 30 second feedback from cheat sheet</a:t>
            </a:r>
          </a:p>
          <a:p>
            <a:pPr lvl="0"/>
            <a:r>
              <a:rPr lang="en-US" sz="1200" kern="1200" dirty="0" smtClean="0">
                <a:solidFill>
                  <a:schemeClr val="tx1"/>
                </a:solidFill>
                <a:effectLst/>
                <a:latin typeface="+mn-lt"/>
                <a:ea typeface="+mn-ea"/>
                <a:cs typeface="+mn-cs"/>
              </a:rPr>
              <a:t>Teacher - 30 seconds replay</a:t>
            </a:r>
          </a:p>
          <a:p>
            <a:r>
              <a:rPr lang="en-US" sz="1200" b="1" kern="1200" dirty="0" smtClean="0">
                <a:solidFill>
                  <a:schemeClr val="tx1"/>
                </a:solidFill>
                <a:effectLst/>
                <a:latin typeface="+mn-lt"/>
                <a:ea typeface="+mn-ea"/>
                <a:cs typeface="+mn-cs"/>
              </a:rPr>
              <a:t>Total = 8 minutes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41</a:t>
            </a:fld>
            <a:endParaRPr lang="en-US"/>
          </a:p>
        </p:txBody>
      </p:sp>
    </p:spTree>
    <p:extLst>
      <p:ext uri="{BB962C8B-B14F-4D97-AF65-F5344CB8AC3E}">
        <p14:creationId xmlns:p14="http://schemas.microsoft.com/office/powerpoint/2010/main" val="22165614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42</a:t>
            </a:fld>
            <a:endParaRPr lang="en-US"/>
          </a:p>
        </p:txBody>
      </p:sp>
    </p:spTree>
    <p:extLst>
      <p:ext uri="{BB962C8B-B14F-4D97-AF65-F5344CB8AC3E}">
        <p14:creationId xmlns:p14="http://schemas.microsoft.com/office/powerpoint/2010/main" val="2939633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43</a:t>
            </a:fld>
            <a:endParaRPr lang="en-US"/>
          </a:p>
        </p:txBody>
      </p:sp>
    </p:spTree>
    <p:extLst>
      <p:ext uri="{BB962C8B-B14F-4D97-AF65-F5344CB8AC3E}">
        <p14:creationId xmlns:p14="http://schemas.microsoft.com/office/powerpoint/2010/main" val="34986038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44</a:t>
            </a:fld>
            <a:endParaRPr lang="en-US"/>
          </a:p>
        </p:txBody>
      </p:sp>
    </p:spTree>
    <p:extLst>
      <p:ext uri="{BB962C8B-B14F-4D97-AF65-F5344CB8AC3E}">
        <p14:creationId xmlns:p14="http://schemas.microsoft.com/office/powerpoint/2010/main" val="29212479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45</a:t>
            </a:fld>
            <a:endParaRPr lang="en-US"/>
          </a:p>
        </p:txBody>
      </p:sp>
    </p:spTree>
    <p:extLst>
      <p:ext uri="{BB962C8B-B14F-4D97-AF65-F5344CB8AC3E}">
        <p14:creationId xmlns:p14="http://schemas.microsoft.com/office/powerpoint/2010/main" val="38282970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In this round, we will continue with the set-up of partner reading and then listening to scholars.  This time we will also have scholars give each other feedback.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Model: </a:t>
            </a:r>
            <a:r>
              <a:rPr lang="en-US" sz="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 minutes</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rPr>
              <a:t>Teacher gives directions.  Look at your previous days word count and remember the feedback you received.  Begin reading in 3,2,1 and teacher listens in to the scholars read and give feedback.</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Teacher - 1 minute to give directions and listen to partners read and give feedback.</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Coach - 30 second feedback from cheat sheet</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Teacher - 30 seconds replay</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dirty="0" smtClean="0">
                <a:effectLst/>
                <a:latin typeface="Calibri" panose="020F0502020204030204" pitchFamily="34" charset="0"/>
                <a:ea typeface="Times New Roman" panose="02020603050405020304" pitchFamily="18" charset="0"/>
              </a:rPr>
              <a:t>Total = 8 minutes</a:t>
            </a: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FF59149-A577-4D93-B34F-B602F7D81374}" type="slidenum">
              <a:rPr lang="en-US" smtClean="0"/>
              <a:t>46</a:t>
            </a:fld>
            <a:endParaRPr lang="en-US"/>
          </a:p>
        </p:txBody>
      </p:sp>
    </p:spTree>
    <p:extLst>
      <p:ext uri="{BB962C8B-B14F-4D97-AF65-F5344CB8AC3E}">
        <p14:creationId xmlns:p14="http://schemas.microsoft.com/office/powerpoint/2010/main" val="41642845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47</a:t>
            </a:fld>
            <a:endParaRPr lang="en-US"/>
          </a:p>
        </p:txBody>
      </p:sp>
    </p:spTree>
    <p:extLst>
      <p:ext uri="{BB962C8B-B14F-4D97-AF65-F5344CB8AC3E}">
        <p14:creationId xmlns:p14="http://schemas.microsoft.com/office/powerpoint/2010/main" val="17038384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48</a:t>
            </a:fld>
            <a:endParaRPr lang="en-US"/>
          </a:p>
        </p:txBody>
      </p:sp>
    </p:spTree>
    <p:extLst>
      <p:ext uri="{BB962C8B-B14F-4D97-AF65-F5344CB8AC3E}">
        <p14:creationId xmlns:p14="http://schemas.microsoft.com/office/powerpoint/2010/main" val="27406092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49</a:t>
            </a:fld>
            <a:endParaRPr lang="en-US"/>
          </a:p>
        </p:txBody>
      </p:sp>
    </p:spTree>
    <p:extLst>
      <p:ext uri="{BB962C8B-B14F-4D97-AF65-F5344CB8AC3E}">
        <p14:creationId xmlns:p14="http://schemas.microsoft.com/office/powerpoint/2010/main" val="6048278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50</a:t>
            </a:fld>
            <a:endParaRPr lang="en-US"/>
          </a:p>
        </p:txBody>
      </p:sp>
    </p:spTree>
    <p:extLst>
      <p:ext uri="{BB962C8B-B14F-4D97-AF65-F5344CB8AC3E}">
        <p14:creationId xmlns:p14="http://schemas.microsoft.com/office/powerpoint/2010/main" val="2952769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10</a:t>
            </a:fld>
            <a:endParaRPr lang="en-US"/>
          </a:p>
        </p:txBody>
      </p:sp>
    </p:spTree>
    <p:extLst>
      <p:ext uri="{BB962C8B-B14F-4D97-AF65-F5344CB8AC3E}">
        <p14:creationId xmlns:p14="http://schemas.microsoft.com/office/powerpoint/2010/main" val="5180106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In this round, we will continue with the set-up of partner reading and then listening to scholars read and then give feedback to one another.  Teacher will give whole group feedback and prompt scholars to record their materials.</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Model: </a:t>
            </a:r>
            <a:r>
              <a:rPr lang="en-US" sz="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 minutes</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rPr>
              <a:t>Teacher gives directions.  Look at your previous days word count and remember the feedback you received.  Begin reading in 3,2,1 and teacher listens in to the scholars read and give feedback.  Teacher give feedback to the whole group based on observations and listening and prompts scholars to record their word counts.</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Teacher - 1 minute to give directions and listen to partners read and give feedback.</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Coach - 30 second feedback from cheat sheet</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Teacher - 30 seconds replay</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dirty="0" smtClean="0">
                <a:effectLst/>
                <a:latin typeface="Calibri" panose="020F0502020204030204" pitchFamily="34" charset="0"/>
                <a:ea typeface="Times New Roman" panose="02020603050405020304" pitchFamily="18" charset="0"/>
                <a:cs typeface="Times New Roman" panose="02020603050405020304" pitchFamily="18" charset="0"/>
              </a:rPr>
              <a:t>Total = 8 minutes</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SAY –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Take 1 min. to record in your guided notes what made this difficult.  What would need to be true to ensure that teachers practice this well.</a:t>
            </a:r>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51</a:t>
            </a:fld>
            <a:endParaRPr lang="en-US"/>
          </a:p>
        </p:txBody>
      </p:sp>
    </p:spTree>
    <p:extLst>
      <p:ext uri="{BB962C8B-B14F-4D97-AF65-F5344CB8AC3E}">
        <p14:creationId xmlns:p14="http://schemas.microsoft.com/office/powerpoint/2010/main" val="32377066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52</a:t>
            </a:fld>
            <a:endParaRPr lang="en-US"/>
          </a:p>
        </p:txBody>
      </p:sp>
    </p:spTree>
    <p:extLst>
      <p:ext uri="{BB962C8B-B14F-4D97-AF65-F5344CB8AC3E}">
        <p14:creationId xmlns:p14="http://schemas.microsoft.com/office/powerpoint/2010/main" val="30030203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53</a:t>
            </a:fld>
            <a:endParaRPr lang="en-US"/>
          </a:p>
        </p:txBody>
      </p:sp>
    </p:spTree>
    <p:extLst>
      <p:ext uri="{BB962C8B-B14F-4D97-AF65-F5344CB8AC3E}">
        <p14:creationId xmlns:p14="http://schemas.microsoft.com/office/powerpoint/2010/main" val="10465456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54</a:t>
            </a:fld>
            <a:endParaRPr lang="en-US"/>
          </a:p>
        </p:txBody>
      </p:sp>
    </p:spTree>
    <p:extLst>
      <p:ext uri="{BB962C8B-B14F-4D97-AF65-F5344CB8AC3E}">
        <p14:creationId xmlns:p14="http://schemas.microsoft.com/office/powerpoint/2010/main" val="25952748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55</a:t>
            </a:fld>
            <a:endParaRPr lang="en-US"/>
          </a:p>
        </p:txBody>
      </p:sp>
    </p:spTree>
    <p:extLst>
      <p:ext uri="{BB962C8B-B14F-4D97-AF65-F5344CB8AC3E}">
        <p14:creationId xmlns:p14="http://schemas.microsoft.com/office/powerpoint/2010/main" val="27513317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56</a:t>
            </a:fld>
            <a:endParaRPr lang="en-US"/>
          </a:p>
        </p:txBody>
      </p:sp>
    </p:spTree>
    <p:extLst>
      <p:ext uri="{BB962C8B-B14F-4D97-AF65-F5344CB8AC3E}">
        <p14:creationId xmlns:p14="http://schemas.microsoft.com/office/powerpoint/2010/main" val="12308956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r>
              <a:rPr lang="en-US" baseline="0" dirty="0" smtClean="0"/>
              <a:t>e will first look at the vision for strong guided reading</a:t>
            </a:r>
          </a:p>
          <a:p>
            <a:pPr marL="171450" indent="-171450">
              <a:buFontTx/>
              <a:buChar char="-"/>
            </a:pPr>
            <a:r>
              <a:rPr lang="en-US" baseline="0" dirty="0" smtClean="0"/>
              <a:t>Then practice this PD.</a:t>
            </a:r>
          </a:p>
          <a:p>
            <a:pPr marL="171450" indent="-171450">
              <a:buFontTx/>
              <a:buChar char="-"/>
            </a:pPr>
            <a:r>
              <a:rPr lang="en-US" baseline="0" dirty="0" smtClean="0"/>
              <a:t>You should plan to turnkey this session with GR teachers at school sites or send you and your gr teachers to training in the fall.</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0D3C2AF-15A5-4C5C-9E2C-5F680C111E19}" type="slidenum">
              <a:rPr lang="en-US" smtClean="0"/>
              <a:t>57</a:t>
            </a:fld>
            <a:endParaRPr lang="en-US"/>
          </a:p>
        </p:txBody>
      </p:sp>
    </p:spTree>
    <p:extLst>
      <p:ext uri="{BB962C8B-B14F-4D97-AF65-F5344CB8AC3E}">
        <p14:creationId xmlns:p14="http://schemas.microsoft.com/office/powerpoint/2010/main" val="39767097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The next step in a GR session after doing fluency will be to introduce the book you’re about to do in GR.  Given that each introduction will vary based on data, text, students and where you are currently in a text, we will not practice that portion.  I’ve found that tends to be an area that is easier to get right than the conferring part.  Therefore, I’m intentionally, spending our time now on the conferring.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There are two times of conferences one can hold.  They can be combined into one or as Anna does you can have 2 conferences with every scholar.  Right now we will dive into the fluency conferences where the goal of the instructor is to ensure that the scholar is reading with 98% accuracy or higher, an appropriate rate and prosody to support comprehension.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In this drill we will practice the various pieces of the fluency conference with increasing difficulty and I’ll layer on the skills as we go.  Each round I will model and you will then work in groups of three to practice and get feedback.  Let’s get started on the first round.</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58</a:t>
            </a:fld>
            <a:endParaRPr lang="en-US"/>
          </a:p>
        </p:txBody>
      </p:sp>
    </p:spTree>
    <p:extLst>
      <p:ext uri="{BB962C8B-B14F-4D97-AF65-F5344CB8AC3E}">
        <p14:creationId xmlns:p14="http://schemas.microsoft.com/office/powerpoint/2010/main" val="13749562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You will listen to a scholar reading.  As the scholar reads, please mark the passage below with errors and the root cause of the error.  I’ll first model and then we will do this together.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Drill:</a:t>
            </a:r>
            <a:r>
              <a:rPr lang="en-US" sz="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Practice Fluency Conferences</a:t>
            </a:r>
            <a:r>
              <a:rPr lang="en-US" sz="900" dirty="0" smtClean="0">
                <a:effectLst/>
                <a:latin typeface="Times New Roman" panose="02020603050405020304" pitchFamily="18" charset="0"/>
                <a:ea typeface="Times New Roman" panose="02020603050405020304" pitchFamily="18" charset="0"/>
              </a:rPr>
              <a:t> </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u="sng"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Round 1 – Whole Group</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Model: </a:t>
            </a:r>
            <a:r>
              <a:rPr lang="en-US" sz="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2.5 minutes</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Listen to dysfluent reading and model identifying the error and the root as the passage is read aloud. (</a:t>
            </a:r>
            <a:r>
              <a:rPr lang="en-US" sz="1200" dirty="0" smtClean="0">
                <a:solidFill>
                  <a:srgbClr val="000000"/>
                </a:solidFill>
                <a:effectLst/>
                <a:latin typeface="Calibri" panose="020F0502020204030204" pitchFamily="34" charset="0"/>
                <a:ea typeface="Times New Roman" panose="02020603050405020304" pitchFamily="18" charset="0"/>
              </a:rPr>
              <a:t>1) short vowel (2) suffix (3) syllable error/chunking (4) irregular words.  </a:t>
            </a:r>
            <a:r>
              <a:rPr lang="en-US" sz="1200" i="1" dirty="0" smtClean="0">
                <a:solidFill>
                  <a:srgbClr val="000000"/>
                </a:solidFill>
                <a:effectLst/>
                <a:latin typeface="Calibri" panose="020F0502020204030204" pitchFamily="34" charset="0"/>
                <a:ea typeface="Times New Roman" panose="02020603050405020304" pitchFamily="18" charset="0"/>
              </a:rPr>
              <a:t>Show participants the most common errors and the phonics one-pager.</a:t>
            </a:r>
            <a:r>
              <a:rPr lang="en-US" sz="1200" dirty="0" smtClean="0">
                <a:solidFill>
                  <a:srgbClr val="000000"/>
                </a:solidFill>
                <a:effectLst/>
                <a:latin typeface="Calibri" panose="020F0502020204030204" pitchFamily="34" charset="0"/>
                <a:ea typeface="Times New Roman" panose="02020603050405020304" pitchFamily="18" charset="0"/>
              </a:rPr>
              <a:t> </a:t>
            </a:r>
            <a:r>
              <a:rPr lang="en-US" sz="900" dirty="0" smtClean="0">
                <a:effectLst/>
                <a:latin typeface="Times New Roman" panose="02020603050405020304" pitchFamily="18" charset="0"/>
                <a:ea typeface="Times New Roman" panose="02020603050405020304" pitchFamily="18" charset="0"/>
              </a:rPr>
              <a:t>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2.5 minutes to mark-up a text as it is read aloud</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5 minutes to pair and whole group debrief – errors and id the root cause of the error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What is one error that you identified - what was the root cause?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b="1" dirty="0" smtClean="0">
                <a:effectLst/>
                <a:latin typeface="Calibri" panose="020F0502020204030204" pitchFamily="34" charset="0"/>
                <a:ea typeface="Times New Roman" panose="02020603050405020304" pitchFamily="18" charset="0"/>
                <a:cs typeface="Times New Roman" panose="02020603050405020304" pitchFamily="18" charset="0"/>
              </a:rPr>
              <a:t>Total = 10 minutes</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Read aloud the below excerpt making the mistakes as I read.</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On pg. x, you have the most common errors when a scholar is reading.  That is not to say that there will not be others, there will be.  However, this covers about 85% of the errors in my experience.</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If a scholar receives phonics instruction, then you should be aligning their support with their phonics instruction for greater likelihood of a match.</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dirty="0" smtClean="0">
                <a:effectLst/>
                <a:latin typeface="Times New Roman" panose="02020603050405020304" pitchFamily="18" charset="0"/>
                <a:ea typeface="Times New Roman" panose="02020603050405020304" pitchFamily="18" charset="0"/>
              </a:rPr>
              <a:t> </a:t>
            </a:r>
            <a:r>
              <a:rPr lang="en-US" sz="1050" dirty="0" smtClean="0">
                <a:effectLst/>
                <a:latin typeface="Times New Roman" panose="02020603050405020304" pitchFamily="18" charset="0"/>
                <a:ea typeface="Times New Roman" panose="02020603050405020304" pitchFamily="18" charset="0"/>
              </a:rPr>
              <a:t>Need and overhead projector</a:t>
            </a:r>
          </a:p>
          <a:p>
            <a:pPr marL="0" marR="0">
              <a:spcBef>
                <a:spcPts val="0"/>
              </a:spcBef>
              <a:spcAft>
                <a:spcPts val="0"/>
              </a:spcAft>
            </a:pPr>
            <a:r>
              <a:rPr lang="en-US" sz="1050" dirty="0" smtClean="0">
                <a:effectLst/>
                <a:latin typeface="Times New Roman" panose="02020603050405020304" pitchFamily="18" charset="0"/>
                <a:ea typeface="Times New Roman" panose="02020603050405020304" pitchFamily="18" charset="0"/>
              </a:rPr>
              <a:t>Record incorrect reading.</a:t>
            </a:r>
          </a:p>
          <a:p>
            <a:pPr marL="0" marR="0">
              <a:spcBef>
                <a:spcPts val="0"/>
              </a:spcBef>
              <a:spcAft>
                <a:spcPts val="0"/>
              </a:spcAft>
            </a:pPr>
            <a:r>
              <a:rPr lang="en-US" sz="900" dirty="0" smtClean="0">
                <a:effectLst/>
                <a:latin typeface="Times New Roman" panose="02020603050405020304" pitchFamily="18" charset="0"/>
                <a:ea typeface="Times New Roman" panose="02020603050405020304" pitchFamily="18" charset="0"/>
              </a:rPr>
              <a:t> </a:t>
            </a:r>
            <a:r>
              <a:rPr lang="en-US" sz="1050" dirty="0" smtClean="0">
                <a:effectLst/>
                <a:latin typeface="Times New Roman" panose="02020603050405020304" pitchFamily="18" charset="0"/>
                <a:ea typeface="Times New Roman" panose="02020603050405020304" pitchFamily="18" charset="0"/>
              </a:rPr>
              <a:t>Need this.</a:t>
            </a:r>
          </a:p>
          <a:p>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59</a:t>
            </a:fld>
            <a:endParaRPr lang="en-US"/>
          </a:p>
        </p:txBody>
      </p:sp>
    </p:spTree>
    <p:extLst>
      <p:ext uri="{BB962C8B-B14F-4D97-AF65-F5344CB8AC3E}">
        <p14:creationId xmlns:p14="http://schemas.microsoft.com/office/powerpoint/2010/main" val="29364579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On pg. x, you have the most common errors when a scholar is reading.  That is not to say that there will not be others, there will be.  However, this covers about 85% of the errors in my experience.</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If a scholar receives phonics instruction, then you should be aligning their support with their phonics instruction for greater likelihood of a match.</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60</a:t>
            </a:fld>
            <a:endParaRPr lang="en-US"/>
          </a:p>
        </p:txBody>
      </p:sp>
    </p:spTree>
    <p:extLst>
      <p:ext uri="{BB962C8B-B14F-4D97-AF65-F5344CB8AC3E}">
        <p14:creationId xmlns:p14="http://schemas.microsoft.com/office/powerpoint/2010/main" val="3057596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r>
              <a:rPr lang="en-US" baseline="0" dirty="0" smtClean="0"/>
              <a:t>e will first look at the vision for strong guided reading</a:t>
            </a:r>
          </a:p>
          <a:p>
            <a:pPr marL="171450" indent="-171450">
              <a:buFontTx/>
              <a:buChar char="-"/>
            </a:pPr>
            <a:r>
              <a:rPr lang="en-US" baseline="0" dirty="0" smtClean="0"/>
              <a:t>Then practice this PD.</a:t>
            </a:r>
          </a:p>
          <a:p>
            <a:pPr marL="171450" indent="-171450">
              <a:buFontTx/>
              <a:buChar char="-"/>
            </a:pPr>
            <a:r>
              <a:rPr lang="en-US" baseline="0" dirty="0" smtClean="0"/>
              <a:t>You should plan to turnkey this session with GR teachers at school sites or send you and your gr teachers to training in the fall.</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0D3C2AF-15A5-4C5C-9E2C-5F680C111E19}" type="slidenum">
              <a:rPr lang="en-US" smtClean="0"/>
              <a:t>11</a:t>
            </a:fld>
            <a:endParaRPr lang="en-US"/>
          </a:p>
        </p:txBody>
      </p:sp>
    </p:spTree>
    <p:extLst>
      <p:ext uri="{BB962C8B-B14F-4D97-AF65-F5344CB8AC3E}">
        <p14:creationId xmlns:p14="http://schemas.microsoft.com/office/powerpoint/2010/main" val="31030941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In this round, you will listen to a scholar reading.  As the scholar reads, prompt for errors by identifying the error and root cause, and matching the appropriate prompt.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Model: </a:t>
            </a:r>
            <a:r>
              <a:rPr lang="en-US" sz="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 minutes</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rPr>
              <a:t>One student, one teacher, one coach.  Student reads making </a:t>
            </a:r>
            <a:r>
              <a:rPr lang="en-US" sz="1200" u="sng" dirty="0" smtClean="0">
                <a:solidFill>
                  <a:srgbClr val="000000"/>
                </a:solidFill>
                <a:effectLst/>
                <a:latin typeface="Calibri" panose="020F0502020204030204" pitchFamily="34" charset="0"/>
                <a:ea typeface="Times New Roman" panose="02020603050405020304" pitchFamily="18" charset="0"/>
              </a:rPr>
              <a:t>short vowel errors</a:t>
            </a:r>
            <a:r>
              <a:rPr lang="en-US" sz="1200" dirty="0" smtClean="0">
                <a:solidFill>
                  <a:srgbClr val="000000"/>
                </a:solidFill>
                <a:effectLst/>
                <a:latin typeface="Calibri" panose="020F0502020204030204" pitchFamily="34" charset="0"/>
                <a:ea typeface="Times New Roman" panose="02020603050405020304" pitchFamily="18" charset="0"/>
              </a:rPr>
              <a:t> once every two lines.  The teacher ids the error, ids the root of the error, and matches a prompt.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Scholar and Teacher - 1 minute to read and prompt</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Coach - 30 second feedback from cheat sheet</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Scholar and Teacher 30 seconds replay</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dirty="0" smtClean="0">
                <a:effectLst/>
                <a:latin typeface="Calibri" panose="020F0502020204030204" pitchFamily="34" charset="0"/>
                <a:ea typeface="Times New Roman" panose="02020603050405020304" pitchFamily="18" charset="0"/>
              </a:rPr>
              <a:t>Total = 8 minutes</a:t>
            </a: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FF59149-A577-4D93-B34F-B602F7D81374}" type="slidenum">
              <a:rPr lang="en-US" smtClean="0"/>
              <a:t>61</a:t>
            </a:fld>
            <a:endParaRPr lang="en-US"/>
          </a:p>
        </p:txBody>
      </p:sp>
    </p:spTree>
    <p:extLst>
      <p:ext uri="{BB962C8B-B14F-4D97-AF65-F5344CB8AC3E}">
        <p14:creationId xmlns:p14="http://schemas.microsoft.com/office/powerpoint/2010/main" val="42059264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62</a:t>
            </a:fld>
            <a:endParaRPr lang="en-US"/>
          </a:p>
        </p:txBody>
      </p:sp>
    </p:spTree>
    <p:extLst>
      <p:ext uri="{BB962C8B-B14F-4D97-AF65-F5344CB8AC3E}">
        <p14:creationId xmlns:p14="http://schemas.microsoft.com/office/powerpoint/2010/main" val="3559375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63</a:t>
            </a:fld>
            <a:endParaRPr lang="en-US"/>
          </a:p>
        </p:txBody>
      </p:sp>
    </p:spTree>
    <p:extLst>
      <p:ext uri="{BB962C8B-B14F-4D97-AF65-F5344CB8AC3E}">
        <p14:creationId xmlns:p14="http://schemas.microsoft.com/office/powerpoint/2010/main" val="32878307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64</a:t>
            </a:fld>
            <a:endParaRPr lang="en-US"/>
          </a:p>
        </p:txBody>
      </p:sp>
    </p:spTree>
    <p:extLst>
      <p:ext uri="{BB962C8B-B14F-4D97-AF65-F5344CB8AC3E}">
        <p14:creationId xmlns:p14="http://schemas.microsoft.com/office/powerpoint/2010/main" val="21623588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65</a:t>
            </a:fld>
            <a:endParaRPr lang="en-US"/>
          </a:p>
        </p:txBody>
      </p:sp>
    </p:spTree>
    <p:extLst>
      <p:ext uri="{BB962C8B-B14F-4D97-AF65-F5344CB8AC3E}">
        <p14:creationId xmlns:p14="http://schemas.microsoft.com/office/powerpoint/2010/main" val="4149108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In this round, you will listen to a scholar reading and did as you did in the previous round and now adding on giving the scholar more at bats.</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Model: </a:t>
            </a:r>
            <a:r>
              <a:rPr lang="en-US" sz="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 minutes</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rPr>
              <a:t>Student reads making a </a:t>
            </a:r>
            <a:r>
              <a:rPr lang="en-US" sz="1200" u="sng" dirty="0" smtClean="0">
                <a:solidFill>
                  <a:srgbClr val="000000"/>
                </a:solidFill>
                <a:effectLst/>
                <a:latin typeface="Calibri" panose="020F0502020204030204" pitchFamily="34" charset="0"/>
                <a:ea typeface="Times New Roman" panose="02020603050405020304" pitchFamily="18" charset="0"/>
              </a:rPr>
              <a:t>chunking/syllable error</a:t>
            </a:r>
            <a:r>
              <a:rPr lang="en-US" sz="1200" dirty="0" smtClean="0">
                <a:solidFill>
                  <a:srgbClr val="000000"/>
                </a:solidFill>
                <a:effectLst/>
                <a:latin typeface="Calibri" panose="020F0502020204030204" pitchFamily="34" charset="0"/>
                <a:ea typeface="Times New Roman" panose="02020603050405020304" pitchFamily="18" charset="0"/>
              </a:rPr>
              <a:t> every 2 lines for half the page and without error in the second half of the page, teacher notices the error, Ids the root, and matches an appropriate prompt, and reinforces or further prompts on additional at bats in the remainder of the passage.  Reinforces will look like a thumbs up or perfect.</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Scholar and Teacher - 2 minute to read, prompt, and reinforce</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Coach - 30 second feedback from cheat sheet</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Scholar and Teacher 30 seconds replay</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dirty="0" smtClean="0">
                <a:effectLst/>
                <a:latin typeface="Calibri" panose="020F0502020204030204" pitchFamily="34" charset="0"/>
                <a:ea typeface="Times New Roman" panose="02020603050405020304" pitchFamily="18" charset="0"/>
              </a:rPr>
              <a:t>Total = 11 minutes</a:t>
            </a:r>
            <a:endParaRPr lang="en-US" sz="1400" dirty="0" smtClean="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66</a:t>
            </a:fld>
            <a:endParaRPr lang="en-US"/>
          </a:p>
        </p:txBody>
      </p:sp>
    </p:spTree>
    <p:extLst>
      <p:ext uri="{BB962C8B-B14F-4D97-AF65-F5344CB8AC3E}">
        <p14:creationId xmlns:p14="http://schemas.microsoft.com/office/powerpoint/2010/main" val="42573262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67</a:t>
            </a:fld>
            <a:endParaRPr lang="en-US"/>
          </a:p>
        </p:txBody>
      </p:sp>
    </p:spTree>
    <p:extLst>
      <p:ext uri="{BB962C8B-B14F-4D97-AF65-F5344CB8AC3E}">
        <p14:creationId xmlns:p14="http://schemas.microsoft.com/office/powerpoint/2010/main" val="10839952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68</a:t>
            </a:fld>
            <a:endParaRPr lang="en-US"/>
          </a:p>
        </p:txBody>
      </p:sp>
    </p:spTree>
    <p:extLst>
      <p:ext uri="{BB962C8B-B14F-4D97-AF65-F5344CB8AC3E}">
        <p14:creationId xmlns:p14="http://schemas.microsoft.com/office/powerpoint/2010/main" val="2921699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69</a:t>
            </a:fld>
            <a:endParaRPr lang="en-US"/>
          </a:p>
        </p:txBody>
      </p:sp>
    </p:spTree>
    <p:extLst>
      <p:ext uri="{BB962C8B-B14F-4D97-AF65-F5344CB8AC3E}">
        <p14:creationId xmlns:p14="http://schemas.microsoft.com/office/powerpoint/2010/main" val="1221896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70</a:t>
            </a:fld>
            <a:endParaRPr lang="en-US"/>
          </a:p>
        </p:txBody>
      </p:sp>
    </p:spTree>
    <p:extLst>
      <p:ext uri="{BB962C8B-B14F-4D97-AF65-F5344CB8AC3E}">
        <p14:creationId xmlns:p14="http://schemas.microsoft.com/office/powerpoint/2010/main" val="1845433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Let’s look at a set</a:t>
            </a:r>
            <a:r>
              <a:rPr lang="en-US" baseline="0" dirty="0" smtClean="0"/>
              <a:t> of data to get our heads around the need.</a:t>
            </a:r>
          </a:p>
          <a:p>
            <a:pPr marL="171450" indent="-171450">
              <a:buFontTx/>
              <a:buChar char="-"/>
            </a:pPr>
            <a:r>
              <a:rPr lang="en-US" baseline="0" dirty="0" smtClean="0"/>
              <a:t>Looking at the data, what is holding the majority of scholars from being above both triggers?</a:t>
            </a:r>
          </a:p>
          <a:p>
            <a:pPr marL="171450" indent="-171450">
              <a:buFontTx/>
              <a:buChar char="-"/>
            </a:pPr>
            <a:r>
              <a:rPr lang="en-US" baseline="0" dirty="0" smtClean="0"/>
              <a:t>How does this compare with you’re schools current thinking of scholar’s needs?</a:t>
            </a:r>
          </a:p>
          <a:p>
            <a:pPr marL="171450" indent="-171450">
              <a:buFontTx/>
              <a:buChar char="-"/>
            </a:pPr>
            <a:endParaRPr lang="en-US" baseline="0" dirty="0" smtClean="0"/>
          </a:p>
          <a:p>
            <a:pPr marL="171450" indent="-171450">
              <a:buFontTx/>
              <a:buChar char="-"/>
            </a:pPr>
            <a:r>
              <a:rPr lang="en-US" baseline="0" dirty="0" smtClean="0"/>
              <a:t>Turn and talk.  Share out a few pieces you heard and cold call.</a:t>
            </a:r>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14</a:t>
            </a:fld>
            <a:endParaRPr lang="en-US"/>
          </a:p>
        </p:txBody>
      </p:sp>
    </p:spTree>
    <p:extLst>
      <p:ext uri="{BB962C8B-B14F-4D97-AF65-F5344CB8AC3E}">
        <p14:creationId xmlns:p14="http://schemas.microsoft.com/office/powerpoint/2010/main" val="31849938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i="1" dirty="0" smtClean="0">
                <a:effectLst/>
                <a:latin typeface="Calibri" panose="020F0502020204030204" pitchFamily="34" charset="0"/>
                <a:ea typeface="Times New Roman" panose="02020603050405020304" pitchFamily="18" charset="0"/>
              </a:rPr>
              <a:t>In this round, you will listen to a scholar reading and did as you did in the previous round and now adding on transferring the skill to all future reading of texts.</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Model: </a:t>
            </a:r>
            <a:r>
              <a:rPr lang="en-US" sz="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 minutes</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rPr>
              <a:t>Student reads making an suffix error with –</a:t>
            </a:r>
            <a:r>
              <a:rPr lang="en-US" sz="1200" dirty="0" err="1" smtClean="0">
                <a:solidFill>
                  <a:srgbClr val="000000"/>
                </a:solidFill>
                <a:effectLst/>
                <a:latin typeface="Calibri" panose="020F0502020204030204" pitchFamily="34" charset="0"/>
                <a:ea typeface="Times New Roman" panose="02020603050405020304" pitchFamily="18" charset="0"/>
              </a:rPr>
              <a:t>ed</a:t>
            </a:r>
            <a:r>
              <a:rPr lang="en-US" sz="1200" dirty="0" smtClean="0">
                <a:solidFill>
                  <a:srgbClr val="000000"/>
                </a:solidFill>
                <a:effectLst/>
                <a:latin typeface="Calibri" panose="020F0502020204030204" pitchFamily="34" charset="0"/>
                <a:ea typeface="Times New Roman" panose="02020603050405020304" pitchFamily="18" charset="0"/>
              </a:rPr>
              <a:t>/-s every 2 lines for half the page and without error on the second half of the page, teacher notices the error, id’s the root and matches an appropriate prompt, reinforces and transfers the skill.</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Scholar and Teacher - 3 minute to read, prompt, reinforce, and transfer</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Coach - 30 second feedback from cheat sheet</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Scholar and Teacher 30 seconds replay</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r>
              <a:rPr lang="en-US" sz="1200" b="1" dirty="0" smtClean="0">
                <a:effectLst/>
                <a:latin typeface="Calibri" panose="020F0502020204030204" pitchFamily="34" charset="0"/>
                <a:ea typeface="Times New Roman" panose="02020603050405020304" pitchFamily="18" charset="0"/>
                <a:cs typeface="Times New Roman" panose="02020603050405020304" pitchFamily="18" charset="0"/>
              </a:rPr>
              <a:t>Total = 14 minutes</a:t>
            </a:r>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71</a:t>
            </a:fld>
            <a:endParaRPr lang="en-US"/>
          </a:p>
        </p:txBody>
      </p:sp>
    </p:spTree>
    <p:extLst>
      <p:ext uri="{BB962C8B-B14F-4D97-AF65-F5344CB8AC3E}">
        <p14:creationId xmlns:p14="http://schemas.microsoft.com/office/powerpoint/2010/main" val="17595135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72</a:t>
            </a:fld>
            <a:endParaRPr lang="en-US"/>
          </a:p>
        </p:txBody>
      </p:sp>
    </p:spTree>
    <p:extLst>
      <p:ext uri="{BB962C8B-B14F-4D97-AF65-F5344CB8AC3E}">
        <p14:creationId xmlns:p14="http://schemas.microsoft.com/office/powerpoint/2010/main" val="36890047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73</a:t>
            </a:fld>
            <a:endParaRPr lang="en-US"/>
          </a:p>
        </p:txBody>
      </p:sp>
    </p:spTree>
    <p:extLst>
      <p:ext uri="{BB962C8B-B14F-4D97-AF65-F5344CB8AC3E}">
        <p14:creationId xmlns:p14="http://schemas.microsoft.com/office/powerpoint/2010/main" val="8291711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74</a:t>
            </a:fld>
            <a:endParaRPr lang="en-US"/>
          </a:p>
        </p:txBody>
      </p:sp>
    </p:spTree>
    <p:extLst>
      <p:ext uri="{BB962C8B-B14F-4D97-AF65-F5344CB8AC3E}">
        <p14:creationId xmlns:p14="http://schemas.microsoft.com/office/powerpoint/2010/main" val="33867825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75</a:t>
            </a:fld>
            <a:endParaRPr lang="en-US"/>
          </a:p>
        </p:txBody>
      </p:sp>
    </p:spTree>
    <p:extLst>
      <p:ext uri="{BB962C8B-B14F-4D97-AF65-F5344CB8AC3E}">
        <p14:creationId xmlns:p14="http://schemas.microsoft.com/office/powerpoint/2010/main" val="39610294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76</a:t>
            </a:fld>
            <a:endParaRPr lang="en-US"/>
          </a:p>
        </p:txBody>
      </p:sp>
    </p:spTree>
    <p:extLst>
      <p:ext uri="{BB962C8B-B14F-4D97-AF65-F5344CB8AC3E}">
        <p14:creationId xmlns:p14="http://schemas.microsoft.com/office/powerpoint/2010/main" val="37515660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r>
              <a:rPr lang="en-US" baseline="0" dirty="0" smtClean="0"/>
              <a:t>e will first look at the vision for strong guided reading</a:t>
            </a:r>
          </a:p>
          <a:p>
            <a:pPr marL="171450" indent="-171450">
              <a:buFontTx/>
              <a:buChar char="-"/>
            </a:pPr>
            <a:r>
              <a:rPr lang="en-US" baseline="0" dirty="0" smtClean="0"/>
              <a:t>Then practice this PD.</a:t>
            </a:r>
          </a:p>
          <a:p>
            <a:pPr marL="171450" indent="-171450">
              <a:buFontTx/>
              <a:buChar char="-"/>
            </a:pPr>
            <a:r>
              <a:rPr lang="en-US" baseline="0" dirty="0" smtClean="0"/>
              <a:t>You should plan to turnkey this session with GR teachers at school sites or send you and your gr teachers to training in the fall.</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0D3C2AF-15A5-4C5C-9E2C-5F680C111E19}" type="slidenum">
              <a:rPr lang="en-US" smtClean="0"/>
              <a:t>77</a:t>
            </a:fld>
            <a:endParaRPr lang="en-US"/>
          </a:p>
        </p:txBody>
      </p:sp>
    </p:spTree>
    <p:extLst>
      <p:ext uri="{BB962C8B-B14F-4D97-AF65-F5344CB8AC3E}">
        <p14:creationId xmlns:p14="http://schemas.microsoft.com/office/powerpoint/2010/main" val="39240630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The other type of conference you’ll have with a scholar is the comprehension conference.  No we will move into that conference.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Directions = </a:t>
            </a:r>
            <a:r>
              <a:rPr lang="en-US" sz="1200" b="1" dirty="0" smtClean="0">
                <a:effectLst/>
                <a:latin typeface="Calibri" panose="020F0502020204030204" pitchFamily="34" charset="0"/>
                <a:ea typeface="Times New Roman" panose="02020603050405020304" pitchFamily="18" charset="0"/>
                <a:cs typeface="Times New Roman" panose="02020603050405020304" pitchFamily="18" charset="0"/>
              </a:rPr>
              <a:t>2 minutes</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You will listen to a scholar respond to a prompt to “Tell me what you read about.”  (Retell).  You will determine if the scholar has full, partial, or no comprehension of the text.  There will be feedback from the coach and a quick replay.  Before we can get started please read the text “The Treasure of Lemon Brown” by Walter Dean Myers, and create an exemplar re-tell using the criteria for a successful retell.  (Show what should be included).</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Exemplar:</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There is a boy named Greg Ridley, who is a high school student from Harlem who really wants to be a part of the basketball team, The Scorpions.  The problem is that Greg is doing poorly in math and will likely not pass if he doesn’t study.  Two nights ago, Greg’s father has said that he can’t play basketball ball for the team with whom he’s been dreaming of playing because of his grades.  Mr. Ridley banishes Greg to his room to study.  Now, as Greg remembers what his father said, he decides to leave the house instead of studying to get away.  He goes to an old abandoned tenement house.  At first, he thinks he’s alone but then hears some sounds who he discovers are a man named Lemon Brown who lives there.</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78</a:t>
            </a:fld>
            <a:endParaRPr lang="en-US"/>
          </a:p>
        </p:txBody>
      </p:sp>
    </p:spTree>
    <p:extLst>
      <p:ext uri="{BB962C8B-B14F-4D97-AF65-F5344CB8AC3E}">
        <p14:creationId xmlns:p14="http://schemas.microsoft.com/office/powerpoint/2010/main" val="13131618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79</a:t>
            </a:fld>
            <a:endParaRPr lang="en-US"/>
          </a:p>
        </p:txBody>
      </p:sp>
    </p:spTree>
    <p:extLst>
      <p:ext uri="{BB962C8B-B14F-4D97-AF65-F5344CB8AC3E}">
        <p14:creationId xmlns:p14="http://schemas.microsoft.com/office/powerpoint/2010/main" val="31316344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Drill:</a:t>
            </a:r>
            <a:r>
              <a:rPr lang="en-US" sz="1200" kern="1200" dirty="0" smtClean="0">
                <a:solidFill>
                  <a:schemeClr val="tx1"/>
                </a:solidFill>
                <a:effectLst/>
                <a:latin typeface="+mn-lt"/>
                <a:ea typeface="+mn-ea"/>
                <a:cs typeface="+mn-cs"/>
              </a:rPr>
              <a:t> Practice Comprehension Conferences</a:t>
            </a:r>
          </a:p>
          <a:p>
            <a:r>
              <a:rPr lang="en-US" sz="1200" u="sng" kern="1200" dirty="0" smtClean="0">
                <a:solidFill>
                  <a:schemeClr val="tx1"/>
                </a:solidFill>
                <a:effectLst/>
                <a:latin typeface="+mn-lt"/>
                <a:ea typeface="+mn-ea"/>
                <a:cs typeface="+mn-cs"/>
              </a:rPr>
              <a:t>Round 1 – Whole Group – Gathering Data</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Model: </a:t>
            </a:r>
            <a:r>
              <a:rPr lang="en-US" sz="1200" kern="1200" dirty="0" smtClean="0">
                <a:solidFill>
                  <a:schemeClr val="tx1"/>
                </a:solidFill>
                <a:effectLst/>
                <a:latin typeface="+mn-lt"/>
                <a:ea typeface="+mn-ea"/>
                <a:cs typeface="+mn-cs"/>
              </a:rPr>
              <a:t>&lt;2.5 minutes&gt; - No Model</a:t>
            </a:r>
          </a:p>
          <a:p>
            <a:r>
              <a:rPr lang="en-US" sz="1200" kern="1200" dirty="0" smtClean="0">
                <a:solidFill>
                  <a:schemeClr val="tx1"/>
                </a:solidFill>
                <a:effectLst/>
                <a:latin typeface="+mn-lt"/>
                <a:ea typeface="+mn-ea"/>
                <a:cs typeface="+mn-cs"/>
              </a:rPr>
              <a:t>Listen to a scholar’s retell of this portion of the text using your exemplar and checklist what determine if the scholar has little, partial, or full retell. (Literal Comprehension)</a:t>
            </a:r>
          </a:p>
        </p:txBody>
      </p:sp>
      <p:sp>
        <p:nvSpPr>
          <p:cNvPr id="4" name="Slide Number Placeholder 3"/>
          <p:cNvSpPr>
            <a:spLocks noGrp="1"/>
          </p:cNvSpPr>
          <p:nvPr>
            <p:ph type="sldNum" sz="quarter" idx="10"/>
          </p:nvPr>
        </p:nvSpPr>
        <p:spPr/>
        <p:txBody>
          <a:bodyPr/>
          <a:lstStyle/>
          <a:p>
            <a:fld id="{FFF59149-A577-4D93-B34F-B602F7D81374}" type="slidenum">
              <a:rPr lang="en-US" smtClean="0"/>
              <a:t>80</a:t>
            </a:fld>
            <a:endParaRPr lang="en-US"/>
          </a:p>
        </p:txBody>
      </p:sp>
    </p:spTree>
    <p:extLst>
      <p:ext uri="{BB962C8B-B14F-4D97-AF65-F5344CB8AC3E}">
        <p14:creationId xmlns:p14="http://schemas.microsoft.com/office/powerpoint/2010/main" val="1474219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 believe</a:t>
            </a:r>
            <a:r>
              <a:rPr lang="en-US" baseline="0" dirty="0" smtClean="0"/>
              <a:t> that  - READ slow and with emphasis.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two most important parts here are authentic and releasing independence.</a:t>
            </a:r>
          </a:p>
          <a:p>
            <a:pPr marL="171450" indent="-171450">
              <a:buFont typeface="Arial" panose="020B0604020202020204" pitchFamily="34" charset="0"/>
              <a:buChar char="•"/>
            </a:pPr>
            <a:r>
              <a:rPr lang="en-US" baseline="0" dirty="0" smtClean="0"/>
              <a:t>Our job will be to do these two things well.</a:t>
            </a:r>
          </a:p>
        </p:txBody>
      </p:sp>
      <p:sp>
        <p:nvSpPr>
          <p:cNvPr id="4" name="Slide Number Placeholder 3"/>
          <p:cNvSpPr>
            <a:spLocks noGrp="1"/>
          </p:cNvSpPr>
          <p:nvPr>
            <p:ph type="sldNum" sz="quarter" idx="10"/>
          </p:nvPr>
        </p:nvSpPr>
        <p:spPr/>
        <p:txBody>
          <a:bodyPr/>
          <a:lstStyle/>
          <a:p>
            <a:fld id="{60715285-6DE9-4E77-B3E8-324C69A92B34}" type="slidenum">
              <a:rPr lang="en-US" altLang="en-US" smtClean="0"/>
              <a:pPr/>
              <a:t>15</a:t>
            </a:fld>
            <a:endParaRPr lang="en-US" altLang="en-US"/>
          </a:p>
        </p:txBody>
      </p:sp>
    </p:spTree>
    <p:extLst>
      <p:ext uri="{BB962C8B-B14F-4D97-AF65-F5344CB8AC3E}">
        <p14:creationId xmlns:p14="http://schemas.microsoft.com/office/powerpoint/2010/main" val="31050116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81</a:t>
            </a:fld>
            <a:endParaRPr lang="en-US"/>
          </a:p>
        </p:txBody>
      </p:sp>
    </p:spTree>
    <p:extLst>
      <p:ext uri="{BB962C8B-B14F-4D97-AF65-F5344CB8AC3E}">
        <p14:creationId xmlns:p14="http://schemas.microsoft.com/office/powerpoint/2010/main" val="33711853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82</a:t>
            </a:fld>
            <a:endParaRPr lang="en-US"/>
          </a:p>
        </p:txBody>
      </p:sp>
    </p:spTree>
    <p:extLst>
      <p:ext uri="{BB962C8B-B14F-4D97-AF65-F5344CB8AC3E}">
        <p14:creationId xmlns:p14="http://schemas.microsoft.com/office/powerpoint/2010/main" val="22013235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83</a:t>
            </a:fld>
            <a:endParaRPr lang="en-US"/>
          </a:p>
        </p:txBody>
      </p:sp>
    </p:spTree>
    <p:extLst>
      <p:ext uri="{BB962C8B-B14F-4D97-AF65-F5344CB8AC3E}">
        <p14:creationId xmlns:p14="http://schemas.microsoft.com/office/powerpoint/2010/main" val="32594329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1 minutes to listen and pinpoint (no understanding)</a:t>
            </a:r>
          </a:p>
          <a:p>
            <a:r>
              <a:rPr lang="en-US" sz="1200" i="1" kern="1200" dirty="0" smtClean="0">
                <a:solidFill>
                  <a:schemeClr val="tx1"/>
                </a:solidFill>
                <a:effectLst/>
                <a:latin typeface="+mn-lt"/>
                <a:ea typeface="+mn-ea"/>
                <a:cs typeface="+mn-cs"/>
              </a:rPr>
              <a:t>T:  Tell me what you read about.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S:  This boy named Greg Ridley wants to join the basketball team.</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Show on your hands – No (Fist), Partial (1 finger), or Full (3) </a:t>
            </a:r>
          </a:p>
          <a:p>
            <a:pPr lvl="0"/>
            <a:r>
              <a:rPr lang="en-US" sz="1200" kern="1200" dirty="0" smtClean="0">
                <a:solidFill>
                  <a:schemeClr val="tx1"/>
                </a:solidFill>
                <a:effectLst/>
                <a:latin typeface="+mn-lt"/>
                <a:ea typeface="+mn-ea"/>
                <a:cs typeface="+mn-cs"/>
              </a:rPr>
              <a:t>Missing setting, problem, events, and solution</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1 minutes to listen and pinpoint (partial understanding)</a:t>
            </a:r>
          </a:p>
          <a:p>
            <a:r>
              <a:rPr lang="en-US" sz="1200" i="1" kern="1200" dirty="0" smtClean="0">
                <a:solidFill>
                  <a:schemeClr val="tx1"/>
                </a:solidFill>
                <a:effectLst/>
                <a:latin typeface="+mn-lt"/>
                <a:ea typeface="+mn-ea"/>
                <a:cs typeface="+mn-cs"/>
              </a:rPr>
              <a:t>T:  Tell me what you read about.</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S:  There is a boy named Greg Ridley, who really wants to be a part of the basketball team, The Scorpions.  The problem is Greg’s father has said that he can’t play basketball ball for the team with whom he’s been dreaming of playing because of his grades.  Greg decides to leave the house instead of studying to get away.  He goes to an old abandoned tenement house.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Show on your hands – No (Fist), Partial (1 finger), or Full (3)</a:t>
            </a:r>
          </a:p>
          <a:p>
            <a:pPr lvl="0"/>
            <a:r>
              <a:rPr lang="en-US" sz="1200" kern="1200" dirty="0" smtClean="0">
                <a:solidFill>
                  <a:schemeClr val="tx1"/>
                </a:solidFill>
                <a:effectLst/>
                <a:latin typeface="+mn-lt"/>
                <a:ea typeface="+mn-ea"/>
                <a:cs typeface="+mn-cs"/>
              </a:rPr>
              <a:t>Partial - Missing setting, full problem, and only 2 events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1 minute to listen and pinpoint (partial understanding)</a:t>
            </a:r>
          </a:p>
          <a:p>
            <a:r>
              <a:rPr lang="en-US" sz="1200" i="1" kern="1200" dirty="0" smtClean="0">
                <a:solidFill>
                  <a:schemeClr val="tx1"/>
                </a:solidFill>
                <a:effectLst/>
                <a:latin typeface="+mn-lt"/>
                <a:ea typeface="+mn-ea"/>
                <a:cs typeface="+mn-cs"/>
              </a:rPr>
              <a:t>T:  Tell me what you read about.</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S:  There is a boy named Greg Ridley, who really wants to be a part of the basketball team.  The problem is that Greg is doing poorly in math and will likely not pass if he doesn’t study.  Greg’s father has said that he can’t play basketball ball for the team with whom he’s been dreaming of playing because of his grades.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Show on your hands – No (Fist), Partial (1 finger), or Full (3)</a:t>
            </a:r>
          </a:p>
          <a:p>
            <a:pPr lvl="0"/>
            <a:r>
              <a:rPr lang="en-US" sz="1200" kern="1200" dirty="0" smtClean="0">
                <a:solidFill>
                  <a:schemeClr val="tx1"/>
                </a:solidFill>
                <a:effectLst/>
                <a:latin typeface="+mn-lt"/>
                <a:ea typeface="+mn-ea"/>
                <a:cs typeface="+mn-cs"/>
              </a:rPr>
              <a:t>Partial - Missing setting, and events and solution</a:t>
            </a:r>
          </a:p>
          <a:p>
            <a:pPr lvl="0"/>
            <a:r>
              <a:rPr lang="en-US" sz="1200" b="1" kern="1200" dirty="0" smtClean="0">
                <a:solidFill>
                  <a:schemeClr val="tx1"/>
                </a:solidFill>
                <a:effectLst/>
                <a:latin typeface="+mn-lt"/>
                <a:ea typeface="+mn-ea"/>
                <a:cs typeface="+mn-cs"/>
              </a:rPr>
              <a:t>Total = 4 minutes</a:t>
            </a:r>
          </a:p>
          <a:p>
            <a:pPr lvl="0"/>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Whole Group Debrief</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Which was the hardest to pinpoint? </a:t>
            </a:r>
            <a:r>
              <a:rPr lang="en-US" sz="1200" i="1" kern="1200" dirty="0" smtClean="0">
                <a:solidFill>
                  <a:schemeClr val="tx1"/>
                </a:solidFill>
                <a:effectLst/>
                <a:latin typeface="+mn-lt"/>
                <a:ea typeface="+mn-ea"/>
                <a:cs typeface="+mn-cs"/>
              </a:rPr>
              <a:t>Partial, because they are on track but not quite there. It makes it harder to figure out how to support.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is the key to ensure success in the moment? </a:t>
            </a:r>
            <a:r>
              <a:rPr lang="en-US" sz="1200" i="1" kern="1200" dirty="0" smtClean="0">
                <a:solidFill>
                  <a:schemeClr val="tx1"/>
                </a:solidFill>
                <a:effectLst/>
                <a:latin typeface="+mn-lt"/>
                <a:ea typeface="+mn-ea"/>
                <a:cs typeface="+mn-cs"/>
              </a:rPr>
              <a:t>Strong internalized exemplar.</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84</a:t>
            </a:fld>
            <a:endParaRPr lang="en-US"/>
          </a:p>
        </p:txBody>
      </p:sp>
    </p:spTree>
    <p:extLst>
      <p:ext uri="{BB962C8B-B14F-4D97-AF65-F5344CB8AC3E}">
        <p14:creationId xmlns:p14="http://schemas.microsoft.com/office/powerpoint/2010/main" val="39666322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i="1" dirty="0" smtClean="0">
                <a:effectLst/>
                <a:latin typeface="Calibri" panose="020F0502020204030204" pitchFamily="34" charset="0"/>
                <a:ea typeface="Times New Roman" panose="02020603050405020304" pitchFamily="18" charset="0"/>
              </a:rPr>
              <a:t>In this round, you will listen to a scholar reading and did as you did in the previous round and now adding on a response to the scholar that reinforces, further prompts to guide, or demonstrates.</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Model: </a:t>
            </a:r>
            <a:r>
              <a:rPr lang="en-US" sz="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 minutes</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rPr>
              <a:t>Student responds with partial understanding, Teacher prompts for tell me more.  The scholar repeats themselves AND teacher assess that the scholar that has partial understanding by pinpointing the specific area that the scholar needs and responds by further prompting to get to full understanding.</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  Tell me what you read about.</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  </a:t>
            </a:r>
            <a:r>
              <a:rPr lang="en-US" sz="1200" i="1" dirty="0" smtClean="0">
                <a:effectLst/>
                <a:latin typeface="Calibri" panose="020F0502020204030204" pitchFamily="34" charset="0"/>
                <a:ea typeface="Times New Roman" panose="02020603050405020304" pitchFamily="18" charset="0"/>
              </a:rPr>
              <a:t>There is a boy named Greg Ridley, who really wants to be a part of the basketball team.  The problem is that Greg is failing math and will likely not pass if he doesn’t study.  Greg’s father has said that he can’t play basketball ball. </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 What else?</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  He decides that he is going to leave the house instead of going to his room to study.  </a:t>
            </a:r>
            <a:r>
              <a:rPr lang="en-US" sz="1200" i="1" dirty="0" smtClean="0">
                <a:effectLst/>
                <a:latin typeface="Calibri" panose="020F0502020204030204" pitchFamily="34" charset="0"/>
                <a:ea typeface="Times New Roman" panose="02020603050405020304" pitchFamily="18" charset="0"/>
              </a:rPr>
              <a:t>[Scholar does not have description of character, setting, OR at least 3 events in BME]</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T:</a:t>
            </a:r>
            <a:r>
              <a:rPr lang="en-US" sz="1200" i="1" dirty="0" smtClean="0">
                <a:solidFill>
                  <a:srgbClr val="FF0000"/>
                </a:solidFill>
                <a:effectLst/>
                <a:latin typeface="Calibri" panose="020F0502020204030204" pitchFamily="34" charset="0"/>
                <a:ea typeface="Times New Roman" panose="02020603050405020304" pitchFamily="18" charset="0"/>
              </a:rPr>
              <a:t>  Anything else?</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S:</a:t>
            </a:r>
            <a:r>
              <a:rPr lang="en-US" sz="1200" i="1" dirty="0" smtClean="0">
                <a:solidFill>
                  <a:srgbClr val="FF0000"/>
                </a:solidFill>
                <a:effectLst/>
                <a:latin typeface="Calibri" panose="020F0502020204030204" pitchFamily="34" charset="0"/>
                <a:ea typeface="Times New Roman" panose="02020603050405020304" pitchFamily="18" charset="0"/>
              </a:rPr>
              <a:t>  No.</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T:</a:t>
            </a:r>
            <a:r>
              <a:rPr lang="en-US" sz="1200" i="1" dirty="0" smtClean="0">
                <a:solidFill>
                  <a:srgbClr val="FF0000"/>
                </a:solidFill>
                <a:effectLst/>
                <a:latin typeface="Calibri" panose="020F0502020204030204" pitchFamily="34" charset="0"/>
                <a:ea typeface="Times New Roman" panose="02020603050405020304" pitchFamily="18" charset="0"/>
              </a:rPr>
              <a:t>  What occurs after he leaves his house?</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FF0000"/>
                </a:solidFill>
                <a:effectLst/>
                <a:latin typeface="Calibri" panose="020F0502020204030204" pitchFamily="34" charset="0"/>
                <a:ea typeface="Times New Roman" panose="02020603050405020304" pitchFamily="18" charset="0"/>
              </a:rPr>
              <a:t>S:  &lt;Scholar goes into the text&gt; He goes into an abandoned house and meets a guy named Lemon Brown.  At first he didn’t know where the sound was coming from.</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FF0000"/>
                </a:solidFill>
                <a:effectLst/>
                <a:latin typeface="Calibri" panose="020F0502020204030204" pitchFamily="34" charset="0"/>
                <a:ea typeface="Times New Roman" panose="02020603050405020304" pitchFamily="18" charset="0"/>
              </a:rPr>
              <a:t>T:  Why is this important?</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FF0000"/>
                </a:solidFill>
                <a:effectLst/>
                <a:latin typeface="Calibri" panose="020F0502020204030204" pitchFamily="34" charset="0"/>
                <a:ea typeface="Times New Roman" panose="02020603050405020304" pitchFamily="18" charset="0"/>
              </a:rPr>
              <a:t>S:  Not sure.</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i="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Feedback for Model</a:t>
            </a:r>
            <a:r>
              <a:rPr lang="en-US" sz="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dirty="0" smtClean="0">
                <a:solidFill>
                  <a:srgbClr val="000000"/>
                </a:solidFill>
                <a:effectLst/>
                <a:highlight>
                  <a:srgbClr val="FFFF00"/>
                </a:highlight>
                <a:latin typeface="Calibri" panose="020F0502020204030204" pitchFamily="34" charset="0"/>
                <a:ea typeface="Times New Roman" panose="02020603050405020304" pitchFamily="18" charset="0"/>
                <a:cs typeface="Arial" panose="020B0604020202020204" pitchFamily="34" charset="0"/>
              </a:rPr>
              <a:t>?</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Scholar and Teacher - 3 minute to listen, prompt, and respond</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Coach - 30 second feedback from cheat sheet</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Scholar and Teacher 30 seconds replay</a:t>
            </a:r>
            <a:endParaRPr lang="en-US" sz="1400" dirty="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FF59149-A577-4D93-B34F-B602F7D81374}" type="slidenum">
              <a:rPr lang="en-US" smtClean="0"/>
              <a:t>85</a:t>
            </a:fld>
            <a:endParaRPr lang="en-US"/>
          </a:p>
        </p:txBody>
      </p:sp>
    </p:spTree>
    <p:extLst>
      <p:ext uri="{BB962C8B-B14F-4D97-AF65-F5344CB8AC3E}">
        <p14:creationId xmlns:p14="http://schemas.microsoft.com/office/powerpoint/2010/main" val="32258496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i="1" dirty="0" smtClean="0">
                <a:effectLst/>
                <a:latin typeface="Calibri" panose="020F0502020204030204" pitchFamily="34" charset="0"/>
                <a:ea typeface="Times New Roman" panose="02020603050405020304" pitchFamily="18" charset="0"/>
              </a:rPr>
              <a:t>In this round, you will listen to a scholar reading and did as you did in the previous round and now adding on a response to the scholar that reinforces, further prompts to guide, or demonstrates.</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Model: </a:t>
            </a:r>
            <a:r>
              <a:rPr lang="en-US" sz="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 minutes</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rPr>
              <a:t>Student responds with partial understanding, Teacher prompts for tell me more.  The scholar repeats themselves AND teacher assess that the scholar that has partial understanding by pinpointing the specific area that the scholar needs and responds by further prompting to get to full understanding.</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  Tell me what you read about.</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  </a:t>
            </a:r>
            <a:r>
              <a:rPr lang="en-US" sz="1200" i="1" dirty="0" smtClean="0">
                <a:effectLst/>
                <a:latin typeface="Calibri" panose="020F0502020204030204" pitchFamily="34" charset="0"/>
                <a:ea typeface="Times New Roman" panose="02020603050405020304" pitchFamily="18" charset="0"/>
              </a:rPr>
              <a:t>There is a boy named Greg Ridley, who really wants to be a part of the basketball team.  The problem is that Greg is failing math and will likely not pass if he doesn’t study.  Greg’s father has said that he can’t play basketball ball. </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 What else?</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  He decides that he is going to leave the house instead of going to his room to study.  </a:t>
            </a:r>
            <a:r>
              <a:rPr lang="en-US" sz="1200" i="1" dirty="0" smtClean="0">
                <a:effectLst/>
                <a:latin typeface="Calibri" panose="020F0502020204030204" pitchFamily="34" charset="0"/>
                <a:ea typeface="Times New Roman" panose="02020603050405020304" pitchFamily="18" charset="0"/>
              </a:rPr>
              <a:t>[Scholar does not have description of character, setting, OR at least 3 events in BME]</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T:</a:t>
            </a:r>
            <a:r>
              <a:rPr lang="en-US" sz="1200" i="1" dirty="0" smtClean="0">
                <a:solidFill>
                  <a:srgbClr val="FF0000"/>
                </a:solidFill>
                <a:effectLst/>
                <a:latin typeface="Calibri" panose="020F0502020204030204" pitchFamily="34" charset="0"/>
                <a:ea typeface="Times New Roman" panose="02020603050405020304" pitchFamily="18" charset="0"/>
              </a:rPr>
              <a:t>  Anything else?</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S:</a:t>
            </a:r>
            <a:r>
              <a:rPr lang="en-US" sz="1200" i="1" dirty="0" smtClean="0">
                <a:solidFill>
                  <a:srgbClr val="FF0000"/>
                </a:solidFill>
                <a:effectLst/>
                <a:latin typeface="Calibri" panose="020F0502020204030204" pitchFamily="34" charset="0"/>
                <a:ea typeface="Times New Roman" panose="02020603050405020304" pitchFamily="18" charset="0"/>
              </a:rPr>
              <a:t>  No.</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T:</a:t>
            </a:r>
            <a:r>
              <a:rPr lang="en-US" sz="1200" i="1" dirty="0" smtClean="0">
                <a:solidFill>
                  <a:srgbClr val="FF0000"/>
                </a:solidFill>
                <a:effectLst/>
                <a:latin typeface="Calibri" panose="020F0502020204030204" pitchFamily="34" charset="0"/>
                <a:ea typeface="Times New Roman" panose="02020603050405020304" pitchFamily="18" charset="0"/>
              </a:rPr>
              <a:t>  What occurs after he leaves his house?</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FF0000"/>
                </a:solidFill>
                <a:effectLst/>
                <a:latin typeface="Calibri" panose="020F0502020204030204" pitchFamily="34" charset="0"/>
                <a:ea typeface="Times New Roman" panose="02020603050405020304" pitchFamily="18" charset="0"/>
              </a:rPr>
              <a:t>S:  &lt;Scholar goes into the text&gt; He goes into an abandoned house and meets a guy named Lemon Brown.  At first he didn’t know where the sound was coming from.</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FF0000"/>
                </a:solidFill>
                <a:effectLst/>
                <a:latin typeface="Calibri" panose="020F0502020204030204" pitchFamily="34" charset="0"/>
                <a:ea typeface="Times New Roman" panose="02020603050405020304" pitchFamily="18" charset="0"/>
              </a:rPr>
              <a:t>T:  Why is this important?</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FF0000"/>
                </a:solidFill>
                <a:effectLst/>
                <a:latin typeface="Calibri" panose="020F0502020204030204" pitchFamily="34" charset="0"/>
                <a:ea typeface="Times New Roman" panose="02020603050405020304" pitchFamily="18" charset="0"/>
              </a:rPr>
              <a:t>S:  Not sure.</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i="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Feedback for Model</a:t>
            </a:r>
            <a:r>
              <a:rPr lang="en-US" sz="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dirty="0" smtClean="0">
                <a:solidFill>
                  <a:srgbClr val="000000"/>
                </a:solidFill>
                <a:effectLst/>
                <a:highlight>
                  <a:srgbClr val="FFFF00"/>
                </a:highlight>
                <a:latin typeface="Calibri" panose="020F0502020204030204" pitchFamily="34" charset="0"/>
                <a:ea typeface="Times New Roman" panose="02020603050405020304" pitchFamily="18" charset="0"/>
                <a:cs typeface="Arial" panose="020B0604020202020204" pitchFamily="34" charset="0"/>
              </a:rPr>
              <a:t>?</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Scholar and Teacher - 3 minute to listen, prompt, and respond</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Coach - 30 second feedback from cheat sheet</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Scholar and Teacher 30 seconds replay</a:t>
            </a:r>
            <a:endParaRPr lang="en-US" sz="1400" dirty="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FF59149-A577-4D93-B34F-B602F7D81374}" type="slidenum">
              <a:rPr lang="en-US" smtClean="0"/>
              <a:t>86</a:t>
            </a:fld>
            <a:endParaRPr lang="en-US"/>
          </a:p>
        </p:txBody>
      </p:sp>
    </p:spTree>
    <p:extLst>
      <p:ext uri="{BB962C8B-B14F-4D97-AF65-F5344CB8AC3E}">
        <p14:creationId xmlns:p14="http://schemas.microsoft.com/office/powerpoint/2010/main" val="15935717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87</a:t>
            </a:fld>
            <a:endParaRPr lang="en-US"/>
          </a:p>
        </p:txBody>
      </p:sp>
    </p:spTree>
    <p:extLst>
      <p:ext uri="{BB962C8B-B14F-4D97-AF65-F5344CB8AC3E}">
        <p14:creationId xmlns:p14="http://schemas.microsoft.com/office/powerpoint/2010/main" val="2038619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88</a:t>
            </a:fld>
            <a:endParaRPr lang="en-US"/>
          </a:p>
        </p:txBody>
      </p:sp>
    </p:spTree>
    <p:extLst>
      <p:ext uri="{BB962C8B-B14F-4D97-AF65-F5344CB8AC3E}">
        <p14:creationId xmlns:p14="http://schemas.microsoft.com/office/powerpoint/2010/main" val="20193894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89</a:t>
            </a:fld>
            <a:endParaRPr lang="en-US"/>
          </a:p>
        </p:txBody>
      </p:sp>
    </p:spTree>
    <p:extLst>
      <p:ext uri="{BB962C8B-B14F-4D97-AF65-F5344CB8AC3E}">
        <p14:creationId xmlns:p14="http://schemas.microsoft.com/office/powerpoint/2010/main" val="279129267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i="1" dirty="0" smtClean="0">
                <a:effectLst/>
                <a:latin typeface="Calibri" panose="020F0502020204030204" pitchFamily="34" charset="0"/>
                <a:ea typeface="Times New Roman" panose="02020603050405020304" pitchFamily="18" charset="0"/>
              </a:rPr>
              <a:t>In this round, you will listen to a scholar reading and did as you did in the previous round and now adding on a response to the scholar that reinforces, further prompts to guide, or demonstrates.  Then transfer the skill by narrating what the scholar did and what you want them to do moving forward. Scholar repeats back what they will be doing and records it.</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Model: </a:t>
            </a:r>
            <a:r>
              <a:rPr lang="en-US" sz="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 minutes</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rPr>
              <a:t>Student responses to tell me more with </a:t>
            </a:r>
            <a:r>
              <a:rPr lang="en-US" sz="1200" dirty="0" err="1" smtClean="0">
                <a:solidFill>
                  <a:srgbClr val="000000"/>
                </a:solidFill>
                <a:effectLst/>
                <a:latin typeface="Calibri" panose="020F0502020204030204" pitchFamily="34" charset="0"/>
                <a:ea typeface="Times New Roman" panose="02020603050405020304" pitchFamily="18" charset="0"/>
              </a:rPr>
              <a:t>parital</a:t>
            </a:r>
            <a:r>
              <a:rPr lang="en-US" sz="1200" dirty="0" smtClean="0">
                <a:solidFill>
                  <a:srgbClr val="000000"/>
                </a:solidFill>
                <a:effectLst/>
                <a:latin typeface="Calibri" panose="020F0502020204030204" pitchFamily="34" charset="0"/>
                <a:ea typeface="Times New Roman" panose="02020603050405020304" pitchFamily="18" charset="0"/>
              </a:rPr>
              <a:t> understanding of the text, the teacher than provides prompts to get them to full understanding and then  reinforces and transfers the skill.</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  Tell me what you read about.</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  </a:t>
            </a:r>
            <a:r>
              <a:rPr lang="en-US" sz="1200" i="1" dirty="0" smtClean="0">
                <a:effectLst/>
                <a:latin typeface="Calibri" panose="020F0502020204030204" pitchFamily="34" charset="0"/>
                <a:ea typeface="Times New Roman" panose="02020603050405020304" pitchFamily="18" charset="0"/>
              </a:rPr>
              <a:t>There is a boy named Greg Ridley, who really wants to be a part of the basketball team.  The problem is that Greg is failing math and will likely not pass if he doesn’t study.  Greg’s father has said that he can’t play basketball ball. </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 What else?</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  He decides that he is going to leave the house instead of going to his room to study.  </a:t>
            </a:r>
            <a:r>
              <a:rPr lang="en-US" sz="1200" i="1" dirty="0" smtClean="0">
                <a:effectLst/>
                <a:latin typeface="Calibri" panose="020F0502020204030204" pitchFamily="34" charset="0"/>
                <a:ea typeface="Times New Roman" panose="02020603050405020304" pitchFamily="18" charset="0"/>
              </a:rPr>
              <a:t>[Scholar does not have description of character, setting, OR at least 3 events in BME]</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a:t>
            </a:r>
            <a:r>
              <a:rPr lang="en-US" sz="1200" i="1" dirty="0" smtClean="0">
                <a:effectLst/>
                <a:latin typeface="Calibri" panose="020F0502020204030204" pitchFamily="34" charset="0"/>
                <a:ea typeface="Times New Roman" panose="02020603050405020304" pitchFamily="18" charset="0"/>
              </a:rPr>
              <a:t>  Anything else?</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a:t>
            </a:r>
            <a:r>
              <a:rPr lang="en-US" sz="1200" i="1" dirty="0" smtClean="0">
                <a:effectLst/>
                <a:latin typeface="Calibri" panose="020F0502020204030204" pitchFamily="34" charset="0"/>
                <a:ea typeface="Times New Roman" panose="02020603050405020304" pitchFamily="18" charset="0"/>
              </a:rPr>
              <a:t>  No.</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a:t>
            </a:r>
            <a:r>
              <a:rPr lang="en-US" sz="1200" i="1" dirty="0" smtClean="0">
                <a:effectLst/>
                <a:latin typeface="Calibri" panose="020F0502020204030204" pitchFamily="34" charset="0"/>
                <a:ea typeface="Times New Roman" panose="02020603050405020304" pitchFamily="18" charset="0"/>
              </a:rPr>
              <a:t>  What occurs after he leaves his house?</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effectLst/>
                <a:latin typeface="Calibri" panose="020F0502020204030204" pitchFamily="34" charset="0"/>
                <a:ea typeface="Times New Roman" panose="02020603050405020304" pitchFamily="18" charset="0"/>
              </a:rPr>
              <a:t>S:  &lt;Scholar goes into the text&gt; He goes into an abandoned house and meets a guy named Lemon Brown.  </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effectLst/>
                <a:latin typeface="Calibri" panose="020F0502020204030204" pitchFamily="34" charset="0"/>
                <a:ea typeface="Times New Roman" panose="02020603050405020304" pitchFamily="18" charset="0"/>
              </a:rPr>
              <a:t>T:  Why is this important?</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effectLst/>
                <a:latin typeface="Calibri" panose="020F0502020204030204" pitchFamily="34" charset="0"/>
                <a:ea typeface="Times New Roman" panose="02020603050405020304" pitchFamily="18" charset="0"/>
              </a:rPr>
              <a:t>S:  Not sure.</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FF0000"/>
                </a:solidFill>
                <a:effectLst/>
                <a:latin typeface="Calibri" panose="020F0502020204030204" pitchFamily="34" charset="0"/>
                <a:ea typeface="Times New Roman" panose="02020603050405020304" pitchFamily="18" charset="0"/>
              </a:rPr>
              <a:t>T:  Yes, we don’t know much about him yet, but this was a major event in this part of the story.  You were able to tell me who this story was about, the problem, and a little bit about what occurred.  As a good reader when you re-tell you want to be sure to include at least three events that are important to solving the characters problem.  What are you working on?</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FF0000"/>
                </a:solidFill>
                <a:effectLst/>
                <a:latin typeface="Calibri" panose="020F0502020204030204" pitchFamily="34" charset="0"/>
                <a:ea typeface="Times New Roman" panose="02020603050405020304" pitchFamily="18" charset="0"/>
              </a:rPr>
              <a:t>S:  When I re-tell a story, I should include not only the character, setting, problem, but also major events in order that occur.</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i="1" dirty="0" smtClean="0">
                <a:effectLst/>
                <a:latin typeface="Calibri" panose="020F0502020204030204" pitchFamily="34" charset="0"/>
                <a:ea typeface="Times New Roman" panose="02020603050405020304" pitchFamily="18" charset="0"/>
              </a:rPr>
              <a:t> </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Scholar and Teacher - 3 minute to listen to scholar, gather data, respond -prompt, reinforce, and transfer</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Coach - 30 second feedback from cheat sheet</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Scholar and Teacher 30 seconds replay</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90</a:t>
            </a:fld>
            <a:endParaRPr lang="en-US"/>
          </a:p>
        </p:txBody>
      </p:sp>
    </p:spTree>
    <p:extLst>
      <p:ext uri="{BB962C8B-B14F-4D97-AF65-F5344CB8AC3E}">
        <p14:creationId xmlns:p14="http://schemas.microsoft.com/office/powerpoint/2010/main" val="2823974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Before we can go any further we need to first get the first vision of what strong GR looks like for next year.  You will observe a fluency practice then GR Introduction, Conferring (Accuracy &amp; Comp.) As you observe on pg. x note what key components that make this a strong intervention.   I will be intentionally skipping the discussion at the end because it’s very similar to the discussion that would occur to during lit. block/class.</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(Choose 1 participant) To ensure I’m clear on what you’re doing as we watch, can you tell us what is your thinking job?</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&lt;10 min.&gt; Video of Danielle and Anna Reeves GR Block: (10 minute max)</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Fluency Practice –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What are the key parts of strong fluency practice?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GR Introduction –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What are the key components of the GR Introduction?</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GR Conferring –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What are the key parts of a GR Conference?</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GR Discussion –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What are the Key parts of GR Conference?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FF59149-A577-4D93-B34F-B602F7D81374}" type="slidenum">
              <a:rPr lang="en-US" smtClean="0"/>
              <a:t>16</a:t>
            </a:fld>
            <a:endParaRPr lang="en-US"/>
          </a:p>
        </p:txBody>
      </p:sp>
    </p:spTree>
    <p:extLst>
      <p:ext uri="{BB962C8B-B14F-4D97-AF65-F5344CB8AC3E}">
        <p14:creationId xmlns:p14="http://schemas.microsoft.com/office/powerpoint/2010/main" val="177865045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i="1" dirty="0" smtClean="0">
                <a:effectLst/>
                <a:latin typeface="Calibri" panose="020F0502020204030204" pitchFamily="34" charset="0"/>
                <a:ea typeface="Times New Roman" panose="02020603050405020304" pitchFamily="18" charset="0"/>
              </a:rPr>
              <a:t>In this round, you will listen to a scholar reading and did as you did in the previous round and now adding on a response to the scholar that reinforces, further prompts to guide, or demonstrates.</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Model: </a:t>
            </a:r>
            <a:r>
              <a:rPr lang="en-US" sz="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 minutes</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solidFill>
                  <a:srgbClr val="000000"/>
                </a:solidFill>
                <a:effectLst/>
                <a:latin typeface="Calibri" panose="020F0502020204030204" pitchFamily="34" charset="0"/>
                <a:ea typeface="Times New Roman" panose="02020603050405020304" pitchFamily="18" charset="0"/>
              </a:rPr>
              <a:t>Student responds with partial understanding, Teacher prompts for tell me more.  The scholar repeats themselves AND teacher assess that the scholar that has partial understanding by pinpointing the specific area that the scholar needs and responds by further prompting to get to full understanding.</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  Tell me what you read about.</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  </a:t>
            </a:r>
            <a:r>
              <a:rPr lang="en-US" sz="1200" i="1" dirty="0" smtClean="0">
                <a:effectLst/>
                <a:latin typeface="Calibri" panose="020F0502020204030204" pitchFamily="34" charset="0"/>
                <a:ea typeface="Times New Roman" panose="02020603050405020304" pitchFamily="18" charset="0"/>
              </a:rPr>
              <a:t>There is a boy named Greg Ridley, who really wants to be a part of the basketball team.  The problem is that Greg is failing math and will likely not pass if he doesn’t study.  Greg’s father has said that he can’t play basketball ball. </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 What else?</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  He decides that he is going to leave the house instead of going to his room to study.  </a:t>
            </a:r>
            <a:r>
              <a:rPr lang="en-US" sz="1200" i="1" dirty="0" smtClean="0">
                <a:effectLst/>
                <a:latin typeface="Calibri" panose="020F0502020204030204" pitchFamily="34" charset="0"/>
                <a:ea typeface="Times New Roman" panose="02020603050405020304" pitchFamily="18" charset="0"/>
              </a:rPr>
              <a:t>[Scholar does not have description of character, setting, OR at least 3 events in BME]</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T:</a:t>
            </a:r>
            <a:r>
              <a:rPr lang="en-US" sz="1200" i="1" dirty="0" smtClean="0">
                <a:solidFill>
                  <a:srgbClr val="FF0000"/>
                </a:solidFill>
                <a:effectLst/>
                <a:latin typeface="Calibri" panose="020F0502020204030204" pitchFamily="34" charset="0"/>
                <a:ea typeface="Times New Roman" panose="02020603050405020304" pitchFamily="18" charset="0"/>
              </a:rPr>
              <a:t>  Anything else?</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S:</a:t>
            </a:r>
            <a:r>
              <a:rPr lang="en-US" sz="1200" i="1" dirty="0" smtClean="0">
                <a:solidFill>
                  <a:srgbClr val="FF0000"/>
                </a:solidFill>
                <a:effectLst/>
                <a:latin typeface="Calibri" panose="020F0502020204030204" pitchFamily="34" charset="0"/>
                <a:ea typeface="Times New Roman" panose="02020603050405020304" pitchFamily="18" charset="0"/>
              </a:rPr>
              <a:t>  No.</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T:</a:t>
            </a:r>
            <a:r>
              <a:rPr lang="en-US" sz="1200" i="1" dirty="0" smtClean="0">
                <a:solidFill>
                  <a:srgbClr val="FF0000"/>
                </a:solidFill>
                <a:effectLst/>
                <a:latin typeface="Calibri" panose="020F0502020204030204" pitchFamily="34" charset="0"/>
                <a:ea typeface="Times New Roman" panose="02020603050405020304" pitchFamily="18" charset="0"/>
              </a:rPr>
              <a:t>  What occurs after he leaves his house?</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FF0000"/>
                </a:solidFill>
                <a:effectLst/>
                <a:latin typeface="Calibri" panose="020F0502020204030204" pitchFamily="34" charset="0"/>
                <a:ea typeface="Times New Roman" panose="02020603050405020304" pitchFamily="18" charset="0"/>
              </a:rPr>
              <a:t>S:  &lt;Scholar goes into the text&gt; He goes into an abandoned house and meets a guy named Lemon Brown.  At first he didn’t know where the sound was coming from.</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FF0000"/>
                </a:solidFill>
                <a:effectLst/>
                <a:latin typeface="Calibri" panose="020F0502020204030204" pitchFamily="34" charset="0"/>
                <a:ea typeface="Times New Roman" panose="02020603050405020304" pitchFamily="18" charset="0"/>
              </a:rPr>
              <a:t>T:  Why is this important?</a:t>
            </a:r>
            <a:endParaRPr lang="en-US" sz="1400" dirty="0" smtClean="0">
              <a:effectLst/>
              <a:latin typeface="Times New Roman" panose="02020603050405020304" pitchFamily="18" charset="0"/>
              <a:ea typeface="Times New Roman" panose="02020603050405020304" pitchFamily="18" charset="0"/>
            </a:endParaRPr>
          </a:p>
          <a:p>
            <a:pPr marL="467360" marR="0">
              <a:spcBef>
                <a:spcPts val="0"/>
              </a:spcBef>
              <a:spcAft>
                <a:spcPts val="0"/>
              </a:spcAft>
            </a:pPr>
            <a:r>
              <a:rPr lang="en-US" sz="1200" i="1" dirty="0" smtClean="0">
                <a:solidFill>
                  <a:srgbClr val="FF0000"/>
                </a:solidFill>
                <a:effectLst/>
                <a:latin typeface="Calibri" panose="020F0502020204030204" pitchFamily="34" charset="0"/>
                <a:ea typeface="Times New Roman" panose="02020603050405020304" pitchFamily="18" charset="0"/>
              </a:rPr>
              <a:t>S:  Not sure.</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i="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Feedback for Model</a:t>
            </a:r>
            <a:r>
              <a:rPr lang="en-US" sz="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dirty="0" smtClean="0">
                <a:solidFill>
                  <a:srgbClr val="000000"/>
                </a:solidFill>
                <a:effectLst/>
                <a:highlight>
                  <a:srgbClr val="FFFF00"/>
                </a:highlight>
                <a:latin typeface="Calibri" panose="020F0502020204030204" pitchFamily="34" charset="0"/>
                <a:ea typeface="Times New Roman" panose="02020603050405020304" pitchFamily="18" charset="0"/>
                <a:cs typeface="Arial" panose="020B0604020202020204" pitchFamily="34" charset="0"/>
              </a:rPr>
              <a:t>?</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Scholar and Teacher - 3 minute to listen, prompt, and respond</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Coach - 30 second feedback from cheat sheet</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Scholar and Teacher 30 seconds replay</a:t>
            </a:r>
            <a:endParaRPr lang="en-US" sz="1400" dirty="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FF59149-A577-4D93-B34F-B602F7D81374}" type="slidenum">
              <a:rPr lang="en-US" smtClean="0"/>
              <a:t>91</a:t>
            </a:fld>
            <a:endParaRPr lang="en-US"/>
          </a:p>
        </p:txBody>
      </p:sp>
    </p:spTree>
    <p:extLst>
      <p:ext uri="{BB962C8B-B14F-4D97-AF65-F5344CB8AC3E}">
        <p14:creationId xmlns:p14="http://schemas.microsoft.com/office/powerpoint/2010/main" val="15664492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92</a:t>
            </a:fld>
            <a:endParaRPr lang="en-US"/>
          </a:p>
        </p:txBody>
      </p:sp>
    </p:spTree>
    <p:extLst>
      <p:ext uri="{BB962C8B-B14F-4D97-AF65-F5344CB8AC3E}">
        <p14:creationId xmlns:p14="http://schemas.microsoft.com/office/powerpoint/2010/main" val="167898529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93</a:t>
            </a:fld>
            <a:endParaRPr lang="en-US"/>
          </a:p>
        </p:txBody>
      </p:sp>
    </p:spTree>
    <p:extLst>
      <p:ext uri="{BB962C8B-B14F-4D97-AF65-F5344CB8AC3E}">
        <p14:creationId xmlns:p14="http://schemas.microsoft.com/office/powerpoint/2010/main" val="345422822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94</a:t>
            </a:fld>
            <a:endParaRPr lang="en-US"/>
          </a:p>
        </p:txBody>
      </p:sp>
    </p:spTree>
    <p:extLst>
      <p:ext uri="{BB962C8B-B14F-4D97-AF65-F5344CB8AC3E}">
        <p14:creationId xmlns:p14="http://schemas.microsoft.com/office/powerpoint/2010/main" val="20193581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95</a:t>
            </a:fld>
            <a:endParaRPr lang="en-US"/>
          </a:p>
        </p:txBody>
      </p:sp>
    </p:spTree>
    <p:extLst>
      <p:ext uri="{BB962C8B-B14F-4D97-AF65-F5344CB8AC3E}">
        <p14:creationId xmlns:p14="http://schemas.microsoft.com/office/powerpoint/2010/main" val="76711260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195032B-8661-43D5-9FD3-66599B163BB0}" type="slidenum">
              <a:rPr lang="en-US" smtClean="0"/>
              <a:t>96</a:t>
            </a:fld>
            <a:endParaRPr lang="en-US"/>
          </a:p>
        </p:txBody>
      </p:sp>
    </p:spTree>
    <p:extLst>
      <p:ext uri="{BB962C8B-B14F-4D97-AF65-F5344CB8AC3E}">
        <p14:creationId xmlns:p14="http://schemas.microsoft.com/office/powerpoint/2010/main" val="1181355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17</a:t>
            </a:fld>
            <a:endParaRPr lang="en-US"/>
          </a:p>
        </p:txBody>
      </p:sp>
    </p:spTree>
    <p:extLst>
      <p:ext uri="{BB962C8B-B14F-4D97-AF65-F5344CB8AC3E}">
        <p14:creationId xmlns:p14="http://schemas.microsoft.com/office/powerpoint/2010/main" val="310717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3DCE6C-DC19-4BED-90C2-C77ECD5ACB9A}"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A7B3E-5A50-4154-B967-5FFD3CF2350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74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3DCE6C-DC19-4BED-90C2-C77ECD5ACB9A}"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A7B3E-5A50-4154-B967-5FFD3CF23503}" type="slidenum">
              <a:rPr lang="en-US" smtClean="0"/>
              <a:t>‹#›</a:t>
            </a:fld>
            <a:endParaRPr lang="en-US"/>
          </a:p>
        </p:txBody>
      </p:sp>
    </p:spTree>
    <p:extLst>
      <p:ext uri="{BB962C8B-B14F-4D97-AF65-F5344CB8AC3E}">
        <p14:creationId xmlns:p14="http://schemas.microsoft.com/office/powerpoint/2010/main" val="3750710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3DCE6C-DC19-4BED-90C2-C77ECD5ACB9A}"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A7B3E-5A50-4154-B967-5FFD3CF23503}" type="slidenum">
              <a:rPr lang="en-US" smtClean="0"/>
              <a:t>‹#›</a:t>
            </a:fld>
            <a:endParaRPr lang="en-US"/>
          </a:p>
        </p:txBody>
      </p:sp>
    </p:spTree>
    <p:extLst>
      <p:ext uri="{BB962C8B-B14F-4D97-AF65-F5344CB8AC3E}">
        <p14:creationId xmlns:p14="http://schemas.microsoft.com/office/powerpoint/2010/main" val="419002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3DCE6C-DC19-4BED-90C2-C77ECD5ACB9A}"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A7B3E-5A50-4154-B967-5FFD3CF23503}" type="slidenum">
              <a:rPr lang="en-US" smtClean="0"/>
              <a:t>‹#›</a:t>
            </a:fld>
            <a:endParaRPr lang="en-US"/>
          </a:p>
        </p:txBody>
      </p:sp>
    </p:spTree>
    <p:extLst>
      <p:ext uri="{BB962C8B-B14F-4D97-AF65-F5344CB8AC3E}">
        <p14:creationId xmlns:p14="http://schemas.microsoft.com/office/powerpoint/2010/main" val="3584808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3DCE6C-DC19-4BED-90C2-C77ECD5ACB9A}"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A7B3E-5A50-4154-B967-5FFD3CF2350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319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3DCE6C-DC19-4BED-90C2-C77ECD5ACB9A}"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A7B3E-5A50-4154-B967-5FFD3CF23503}" type="slidenum">
              <a:rPr lang="en-US" smtClean="0"/>
              <a:t>‹#›</a:t>
            </a:fld>
            <a:endParaRPr lang="en-US"/>
          </a:p>
        </p:txBody>
      </p:sp>
    </p:spTree>
    <p:extLst>
      <p:ext uri="{BB962C8B-B14F-4D97-AF65-F5344CB8AC3E}">
        <p14:creationId xmlns:p14="http://schemas.microsoft.com/office/powerpoint/2010/main" val="3514520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3DCE6C-DC19-4BED-90C2-C77ECD5ACB9A}" type="datetimeFigureOut">
              <a:rPr lang="en-US" smtClean="0"/>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4A7B3E-5A50-4154-B967-5FFD3CF23503}" type="slidenum">
              <a:rPr lang="en-US" smtClean="0"/>
              <a:t>‹#›</a:t>
            </a:fld>
            <a:endParaRPr lang="en-US"/>
          </a:p>
        </p:txBody>
      </p:sp>
    </p:spTree>
    <p:extLst>
      <p:ext uri="{BB962C8B-B14F-4D97-AF65-F5344CB8AC3E}">
        <p14:creationId xmlns:p14="http://schemas.microsoft.com/office/powerpoint/2010/main" val="1555380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3DCE6C-DC19-4BED-90C2-C77ECD5ACB9A}" type="datetimeFigureOut">
              <a:rPr lang="en-US" smtClean="0"/>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4A7B3E-5A50-4154-B967-5FFD3CF23503}" type="slidenum">
              <a:rPr lang="en-US" smtClean="0"/>
              <a:t>‹#›</a:t>
            </a:fld>
            <a:endParaRPr lang="en-US"/>
          </a:p>
        </p:txBody>
      </p:sp>
    </p:spTree>
    <p:extLst>
      <p:ext uri="{BB962C8B-B14F-4D97-AF65-F5344CB8AC3E}">
        <p14:creationId xmlns:p14="http://schemas.microsoft.com/office/powerpoint/2010/main" val="3169435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73DCE6C-DC19-4BED-90C2-C77ECD5ACB9A}" type="datetimeFigureOut">
              <a:rPr lang="en-US" smtClean="0"/>
              <a:t>11/2/2017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D4A7B3E-5A50-4154-B967-5FFD3CF23503}" type="slidenum">
              <a:rPr lang="en-US" smtClean="0"/>
              <a:t>‹#›</a:t>
            </a:fld>
            <a:endParaRPr lang="en-US"/>
          </a:p>
        </p:txBody>
      </p:sp>
    </p:spTree>
    <p:extLst>
      <p:ext uri="{BB962C8B-B14F-4D97-AF65-F5344CB8AC3E}">
        <p14:creationId xmlns:p14="http://schemas.microsoft.com/office/powerpoint/2010/main" val="3511582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73DCE6C-DC19-4BED-90C2-C77ECD5ACB9A}" type="datetimeFigureOut">
              <a:rPr lang="en-US" smtClean="0"/>
              <a:t>11/2/2017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D4A7B3E-5A50-4154-B967-5FFD3CF23503}" type="slidenum">
              <a:rPr lang="en-US" smtClean="0"/>
              <a:t>‹#›</a:t>
            </a:fld>
            <a:endParaRPr lang="en-US"/>
          </a:p>
        </p:txBody>
      </p:sp>
    </p:spTree>
    <p:extLst>
      <p:ext uri="{BB962C8B-B14F-4D97-AF65-F5344CB8AC3E}">
        <p14:creationId xmlns:p14="http://schemas.microsoft.com/office/powerpoint/2010/main" val="635777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3DCE6C-DC19-4BED-90C2-C77ECD5ACB9A}"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A7B3E-5A50-4154-B967-5FFD3CF23503}" type="slidenum">
              <a:rPr lang="en-US" smtClean="0"/>
              <a:t>‹#›</a:t>
            </a:fld>
            <a:endParaRPr lang="en-US"/>
          </a:p>
        </p:txBody>
      </p:sp>
    </p:spTree>
    <p:extLst>
      <p:ext uri="{BB962C8B-B14F-4D97-AF65-F5344CB8AC3E}">
        <p14:creationId xmlns:p14="http://schemas.microsoft.com/office/powerpoint/2010/main" val="2632247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73DCE6C-DC19-4BED-90C2-C77ECD5ACB9A}" type="datetimeFigureOut">
              <a:rPr lang="en-US" smtClean="0"/>
              <a:t>11/2/2017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D4A7B3E-5A50-4154-B967-5FFD3CF2350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35771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customXml" Target="../../customXml/item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notesSlide" Target="../notesSlides/notesSlide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customXml" Target="../../customXml/item4.xml"/><Relationship Id="rId6" Type="http://schemas.openxmlformats.org/officeDocument/2006/relationships/image" Target="../media/image10.jpeg"/><Relationship Id="rId5" Type="http://schemas.openxmlformats.org/officeDocument/2006/relationships/image" Target="../media/image8.jpeg"/><Relationship Id="rId4" Type="http://schemas.openxmlformats.org/officeDocument/2006/relationships/notesSlide" Target="../notesSlides/notesSlide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hyperlink" Target="http://bit.ly/24QI75l"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MS/HS </a:t>
            </a:r>
            <a:br>
              <a:rPr lang="en-US" b="1" dirty="0" smtClean="0"/>
            </a:br>
            <a:r>
              <a:rPr lang="en-US" b="1" dirty="0" smtClean="0">
                <a:solidFill>
                  <a:srgbClr val="00B050"/>
                </a:solidFill>
              </a:rPr>
              <a:t>Reading Interventions</a:t>
            </a:r>
            <a:endParaRPr lang="en-US" b="1" dirty="0">
              <a:solidFill>
                <a:srgbClr val="00B050"/>
              </a:solidFill>
            </a:endParaRPr>
          </a:p>
        </p:txBody>
      </p:sp>
      <p:sp>
        <p:nvSpPr>
          <p:cNvPr id="3" name="Subtitle 2"/>
          <p:cNvSpPr>
            <a:spLocks noGrp="1"/>
          </p:cNvSpPr>
          <p:nvPr>
            <p:ph type="subTitle" idx="1"/>
          </p:nvPr>
        </p:nvSpPr>
        <p:spPr/>
        <p:txBody>
          <a:bodyPr/>
          <a:lstStyle/>
          <a:p>
            <a:r>
              <a:rPr lang="en-US" dirty="0" smtClean="0"/>
              <a:t>Guided Reading and Fluency Interventions for Tier 2-3</a:t>
            </a:r>
            <a:endParaRPr lang="en-US" dirty="0"/>
          </a:p>
        </p:txBody>
      </p:sp>
      <p:sp>
        <p:nvSpPr>
          <p:cNvPr id="4" name="TextBox 3"/>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Pg. #</a:t>
            </a:r>
            <a:endParaRPr lang="en-US" dirty="0"/>
          </a:p>
        </p:txBody>
      </p:sp>
      <p:sp>
        <p:nvSpPr>
          <p:cNvPr id="5" name="Right Arrow Callout 4"/>
          <p:cNvSpPr/>
          <p:nvPr/>
        </p:nvSpPr>
        <p:spPr>
          <a:xfrm>
            <a:off x="6565692" y="5540346"/>
            <a:ext cx="4553487" cy="687086"/>
          </a:xfrm>
          <a:prstGeom prst="rightArrowCallout">
            <a:avLst>
              <a:gd name="adj1" fmla="val 25000"/>
              <a:gd name="adj2" fmla="val 25000"/>
              <a:gd name="adj3" fmla="val 25000"/>
              <a:gd name="adj4" fmla="val 94276"/>
            </a:avLst>
          </a:prstGeom>
          <a:solidFill>
            <a:srgbClr val="7030A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solidFill>
                  <a:schemeClr val="bg1"/>
                </a:solidFill>
              </a:rPr>
              <a:t>Follow along with the pg. numbers here.</a:t>
            </a:r>
            <a:endParaRPr lang="en-US" b="1" dirty="0">
              <a:solidFill>
                <a:schemeClr val="bg1"/>
              </a:solidFill>
            </a:endParaRPr>
          </a:p>
        </p:txBody>
      </p:sp>
    </p:spTree>
    <p:extLst>
      <p:ext uri="{BB962C8B-B14F-4D97-AF65-F5344CB8AC3E}">
        <p14:creationId xmlns:p14="http://schemas.microsoft.com/office/powerpoint/2010/main" val="2757225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Aims</a:t>
            </a:r>
            <a:endParaRPr lang="en-US" b="1" dirty="0"/>
          </a:p>
        </p:txBody>
      </p:sp>
      <p:sp>
        <p:nvSpPr>
          <p:cNvPr id="3" name="Content Placeholder 2"/>
          <p:cNvSpPr>
            <a:spLocks noGrp="1"/>
          </p:cNvSpPr>
          <p:nvPr>
            <p:ph idx="1"/>
          </p:nvPr>
        </p:nvSpPr>
        <p:spPr>
          <a:xfrm>
            <a:off x="1097279" y="1845734"/>
            <a:ext cx="6307861" cy="4023360"/>
          </a:xfrm>
        </p:spPr>
        <p:txBody>
          <a:bodyPr/>
          <a:lstStyle/>
          <a:p>
            <a:r>
              <a:rPr lang="en-US" b="1" dirty="0"/>
              <a:t>School Leaders Will Be Able To</a:t>
            </a:r>
            <a:r>
              <a:rPr lang="en-US" dirty="0"/>
              <a:t>:</a:t>
            </a:r>
          </a:p>
          <a:p>
            <a:pPr>
              <a:buFont typeface="Wingdings" panose="05000000000000000000" pitchFamily="2" charset="2"/>
              <a:buChar char="q"/>
            </a:pPr>
            <a:r>
              <a:rPr lang="en-US" dirty="0"/>
              <a:t>Explain the structure and </a:t>
            </a:r>
            <a:r>
              <a:rPr lang="en-US" b="1" u="sng" dirty="0">
                <a:solidFill>
                  <a:srgbClr val="00B050"/>
                </a:solidFill>
              </a:rPr>
              <a:t>non-negotiables of GR</a:t>
            </a:r>
            <a:r>
              <a:rPr lang="en-US" dirty="0" smtClean="0"/>
              <a:t>.</a:t>
            </a:r>
            <a:endParaRPr lang="en-US" dirty="0"/>
          </a:p>
          <a:p>
            <a:pPr>
              <a:buFont typeface="Wingdings" panose="05000000000000000000" pitchFamily="2" charset="2"/>
              <a:buChar char="q"/>
            </a:pPr>
            <a:r>
              <a:rPr lang="en-US" dirty="0"/>
              <a:t>Execute an </a:t>
            </a:r>
            <a:r>
              <a:rPr lang="en-US" b="1" u="sng" dirty="0">
                <a:solidFill>
                  <a:srgbClr val="00B050"/>
                </a:solidFill>
              </a:rPr>
              <a:t>effective fluency practice </a:t>
            </a:r>
            <a:r>
              <a:rPr lang="en-US" dirty="0"/>
              <a:t>during GR</a:t>
            </a:r>
            <a:r>
              <a:rPr lang="en-US" dirty="0" smtClean="0"/>
              <a:t>.</a:t>
            </a:r>
            <a:endParaRPr lang="en-US" dirty="0"/>
          </a:p>
          <a:p>
            <a:pPr>
              <a:buFont typeface="Wingdings" panose="05000000000000000000" pitchFamily="2" charset="2"/>
              <a:buChar char="q"/>
            </a:pPr>
            <a:r>
              <a:rPr lang="en-US" dirty="0"/>
              <a:t>Execute an </a:t>
            </a:r>
            <a:r>
              <a:rPr lang="en-US" b="1" u="sng" dirty="0">
                <a:solidFill>
                  <a:srgbClr val="00B050"/>
                </a:solidFill>
              </a:rPr>
              <a:t>effective fluency (Accuracy focused) conference </a:t>
            </a:r>
            <a:r>
              <a:rPr lang="en-US" dirty="0"/>
              <a:t>during GR</a:t>
            </a:r>
            <a:r>
              <a:rPr lang="en-US" dirty="0" smtClean="0"/>
              <a:t>.</a:t>
            </a:r>
            <a:endParaRPr lang="en-US" dirty="0"/>
          </a:p>
          <a:p>
            <a:pPr>
              <a:buFont typeface="Wingdings" panose="05000000000000000000" pitchFamily="2" charset="2"/>
              <a:buChar char="q"/>
            </a:pPr>
            <a:r>
              <a:rPr lang="en-US" dirty="0"/>
              <a:t>Plan and execute an </a:t>
            </a:r>
            <a:r>
              <a:rPr lang="en-US" b="1" u="sng" dirty="0">
                <a:solidFill>
                  <a:srgbClr val="00B050"/>
                </a:solidFill>
              </a:rPr>
              <a:t>effective comprehension conference </a:t>
            </a:r>
            <a:r>
              <a:rPr lang="en-US" dirty="0"/>
              <a:t>during GR.</a:t>
            </a:r>
          </a:p>
        </p:txBody>
      </p:sp>
      <p:pic>
        <p:nvPicPr>
          <p:cNvPr id="4100" name="Picture 4" descr="https://rsc-archive.jisc.ac.uk/pluginfile.php/679/mod_book/chapter/86/Aims%20and%20Objectiv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0657" y="1840019"/>
            <a:ext cx="400050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59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Agenda</a:t>
            </a:r>
            <a:endParaRPr lang="en-US" b="1" dirty="0"/>
          </a:p>
        </p:txBody>
      </p:sp>
      <p:grpSp>
        <p:nvGrpSpPr>
          <p:cNvPr id="76" name="Group 75"/>
          <p:cNvGrpSpPr/>
          <p:nvPr/>
        </p:nvGrpSpPr>
        <p:grpSpPr>
          <a:xfrm>
            <a:off x="476652" y="2119130"/>
            <a:ext cx="11299655" cy="4024058"/>
            <a:chOff x="476652" y="2134120"/>
            <a:chExt cx="11299655" cy="4024058"/>
          </a:xfrm>
        </p:grpSpPr>
        <p:grpSp>
          <p:nvGrpSpPr>
            <p:cNvPr id="68" name="Group 67"/>
            <p:cNvGrpSpPr/>
            <p:nvPr/>
          </p:nvGrpSpPr>
          <p:grpSpPr>
            <a:xfrm>
              <a:off x="476652" y="2134120"/>
              <a:ext cx="11299655" cy="4024058"/>
              <a:chOff x="168659" y="2053910"/>
              <a:chExt cx="11299655" cy="4024058"/>
            </a:xfrm>
          </p:grpSpPr>
          <p:sp>
            <p:nvSpPr>
              <p:cNvPr id="46" name="Rectangle 45"/>
              <p:cNvSpPr/>
              <p:nvPr/>
            </p:nvSpPr>
            <p:spPr>
              <a:xfrm>
                <a:off x="497305" y="3592286"/>
                <a:ext cx="10658375" cy="914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168659" y="2053910"/>
                <a:ext cx="11299655" cy="4024058"/>
                <a:chOff x="168659" y="2053910"/>
                <a:chExt cx="11299655" cy="4024058"/>
              </a:xfrm>
            </p:grpSpPr>
            <p:sp>
              <p:nvSpPr>
                <p:cNvPr id="43" name="Rectangle 42"/>
                <p:cNvSpPr/>
                <p:nvPr/>
              </p:nvSpPr>
              <p:spPr>
                <a:xfrm>
                  <a:off x="512311" y="3593432"/>
                  <a:ext cx="912898" cy="90260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chemeClr val="tx1"/>
                      </a:solidFill>
                    </a:rPr>
                    <a:t>15 </a:t>
                  </a:r>
                  <a:r>
                    <a:rPr lang="en-US" sz="2100" b="1" dirty="0">
                      <a:solidFill>
                        <a:schemeClr val="tx1"/>
                      </a:solidFill>
                    </a:rPr>
                    <a:t>mins</a:t>
                  </a:r>
                </a:p>
              </p:txBody>
            </p:sp>
            <p:sp>
              <p:nvSpPr>
                <p:cNvPr id="42" name="Rectangle 41"/>
                <p:cNvSpPr/>
                <p:nvPr/>
              </p:nvSpPr>
              <p:spPr>
                <a:xfrm>
                  <a:off x="1408339" y="3573416"/>
                  <a:ext cx="1768380" cy="94742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20 </a:t>
                  </a:r>
                  <a:r>
                    <a:rPr lang="en-US" sz="2100" b="1" dirty="0"/>
                    <a:t>mins</a:t>
                  </a:r>
                </a:p>
              </p:txBody>
            </p:sp>
            <p:sp>
              <p:nvSpPr>
                <p:cNvPr id="33" name="Rectangle 32"/>
                <p:cNvSpPr/>
                <p:nvPr/>
              </p:nvSpPr>
              <p:spPr>
                <a:xfrm>
                  <a:off x="10211765" y="3603172"/>
                  <a:ext cx="912898" cy="914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chemeClr val="tx1"/>
                      </a:solidFill>
                    </a:rPr>
                    <a:t>15 </a:t>
                  </a:r>
                  <a:r>
                    <a:rPr lang="en-US" sz="2100" b="1" dirty="0">
                      <a:solidFill>
                        <a:schemeClr val="tx1"/>
                      </a:solidFill>
                    </a:rPr>
                    <a:t>mins</a:t>
                  </a:r>
                </a:p>
              </p:txBody>
            </p:sp>
            <p:sp>
              <p:nvSpPr>
                <p:cNvPr id="38" name="Rectangle 37"/>
                <p:cNvSpPr/>
                <p:nvPr/>
              </p:nvSpPr>
              <p:spPr>
                <a:xfrm>
                  <a:off x="5426308" y="3596584"/>
                  <a:ext cx="2324789" cy="914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45 mins</a:t>
                  </a:r>
                  <a:endParaRPr lang="en-US" sz="2100" b="1" dirty="0"/>
                </a:p>
              </p:txBody>
            </p:sp>
            <p:sp>
              <p:nvSpPr>
                <p:cNvPr id="39" name="Rectangle 38"/>
                <p:cNvSpPr/>
                <p:nvPr/>
              </p:nvSpPr>
              <p:spPr>
                <a:xfrm>
                  <a:off x="3146076" y="3595552"/>
                  <a:ext cx="2318167" cy="9144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3</a:t>
                  </a:r>
                  <a:r>
                    <a:rPr lang="en-US" sz="2100" b="1" dirty="0" smtClean="0"/>
                    <a:t>0 </a:t>
                  </a:r>
                  <a:r>
                    <a:rPr lang="en-US" sz="2100" b="1" dirty="0"/>
                    <a:t>mins</a:t>
                  </a:r>
                </a:p>
              </p:txBody>
            </p:sp>
            <p:sp>
              <p:nvSpPr>
                <p:cNvPr id="40" name="Rectangle 39"/>
                <p:cNvSpPr/>
                <p:nvPr/>
              </p:nvSpPr>
              <p:spPr>
                <a:xfrm>
                  <a:off x="7760707" y="3589020"/>
                  <a:ext cx="2459886" cy="914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4</a:t>
                  </a:r>
                  <a:r>
                    <a:rPr lang="en-US" sz="2100" b="1" dirty="0" smtClean="0"/>
                    <a:t>5 </a:t>
                  </a:r>
                  <a:r>
                    <a:rPr lang="en-US" sz="2100" b="1" dirty="0"/>
                    <a:t>mins</a:t>
                  </a:r>
                </a:p>
              </p:txBody>
            </p:sp>
            <p:sp>
              <p:nvSpPr>
                <p:cNvPr id="63" name="Rectangle 62"/>
                <p:cNvSpPr/>
                <p:nvPr/>
              </p:nvSpPr>
              <p:spPr>
                <a:xfrm>
                  <a:off x="168659" y="4881770"/>
                  <a:ext cx="1809347"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accent1">
                          <a:lumMod val="40000"/>
                          <a:lumOff val="60000"/>
                        </a:schemeClr>
                      </a:solidFill>
                    </a:rPr>
                    <a:t>Introduction</a:t>
                  </a:r>
                  <a:endParaRPr lang="en-US" sz="2400" b="1" dirty="0">
                    <a:solidFill>
                      <a:schemeClr val="accent1">
                        <a:lumMod val="40000"/>
                        <a:lumOff val="60000"/>
                      </a:schemeClr>
                    </a:solidFill>
                  </a:endParaRPr>
                </a:p>
              </p:txBody>
            </p:sp>
            <p:cxnSp>
              <p:nvCxnSpPr>
                <p:cNvPr id="69" name="Straight Connector 68"/>
                <p:cNvCxnSpPr>
                  <a:stCxn id="33" idx="0"/>
                  <a:endCxn id="70" idx="2"/>
                </p:cNvCxnSpPr>
                <p:nvPr/>
              </p:nvCxnSpPr>
              <p:spPr>
                <a:xfrm flipV="1">
                  <a:off x="10668214" y="3071135"/>
                  <a:ext cx="0" cy="532037"/>
                </a:xfrm>
                <a:prstGeom prst="line">
                  <a:avLst/>
                </a:prstGeom>
                <a:ln w="28575">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9868114" y="2461535"/>
                  <a:ext cx="1600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solidFill>
                    </a:rPr>
                    <a:t>Close Out</a:t>
                  </a:r>
                  <a:endParaRPr lang="en-US" sz="2400" b="1" dirty="0">
                    <a:solidFill>
                      <a:schemeClr val="accent1"/>
                    </a:solidFill>
                  </a:endParaRPr>
                </a:p>
              </p:txBody>
            </p:sp>
            <p:cxnSp>
              <p:nvCxnSpPr>
                <p:cNvPr id="72" name="Straight Connector 71"/>
                <p:cNvCxnSpPr/>
                <p:nvPr/>
              </p:nvCxnSpPr>
              <p:spPr>
                <a:xfrm flipH="1" flipV="1">
                  <a:off x="2710597" y="3130874"/>
                  <a:ext cx="5920" cy="520743"/>
                </a:xfrm>
                <a:prstGeom prst="line">
                  <a:avLst/>
                </a:prstGeom>
                <a:ln w="28575">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38" idx="0"/>
                </p:cNvCxnSpPr>
                <p:nvPr/>
              </p:nvCxnSpPr>
              <p:spPr>
                <a:xfrm flipV="1">
                  <a:off x="6588703" y="2982453"/>
                  <a:ext cx="13769" cy="614131"/>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5636202" y="2317978"/>
                  <a:ext cx="1905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75000"/>
                        </a:schemeClr>
                      </a:solidFill>
                    </a:rPr>
                    <a:t>Fluency Conferring</a:t>
                  </a:r>
                  <a:endParaRPr lang="en-US" sz="2400" b="1" dirty="0">
                    <a:solidFill>
                      <a:schemeClr val="accent1">
                        <a:lumMod val="75000"/>
                      </a:schemeClr>
                    </a:solidFill>
                  </a:endParaRPr>
                </a:p>
              </p:txBody>
            </p:sp>
            <p:cxnSp>
              <p:nvCxnSpPr>
                <p:cNvPr id="84" name="Straight Connector 83"/>
                <p:cNvCxnSpPr>
                  <a:endCxn id="85" idx="0"/>
                </p:cNvCxnSpPr>
                <p:nvPr/>
              </p:nvCxnSpPr>
              <p:spPr>
                <a:xfrm>
                  <a:off x="4969860" y="4509952"/>
                  <a:ext cx="668" cy="714718"/>
                </a:xfrm>
                <a:prstGeom prst="line">
                  <a:avLst/>
                </a:prstGeom>
                <a:ln w="2857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3941828" y="5224670"/>
                  <a:ext cx="2057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50000"/>
                        </a:schemeClr>
                      </a:solidFill>
                    </a:rPr>
                    <a:t>Fluency Practice</a:t>
                  </a:r>
                  <a:endParaRPr lang="en-US" sz="2400" b="1" dirty="0">
                    <a:solidFill>
                      <a:schemeClr val="accent1">
                        <a:lumMod val="50000"/>
                      </a:schemeClr>
                    </a:solidFill>
                  </a:endParaRPr>
                </a:p>
              </p:txBody>
            </p:sp>
            <p:cxnSp>
              <p:nvCxnSpPr>
                <p:cNvPr id="91" name="Straight Connector 90"/>
                <p:cNvCxnSpPr>
                  <a:stCxn id="40" idx="2"/>
                  <a:endCxn id="92" idx="0"/>
                </p:cNvCxnSpPr>
                <p:nvPr/>
              </p:nvCxnSpPr>
              <p:spPr>
                <a:xfrm>
                  <a:off x="8990650" y="4503420"/>
                  <a:ext cx="0" cy="464678"/>
                </a:xfrm>
                <a:prstGeom prst="line">
                  <a:avLst/>
                </a:prstGeom>
                <a:ln w="28575">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7630455" y="4968098"/>
                  <a:ext cx="2720390" cy="1109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lumMod val="60000"/>
                          <a:lumOff val="40000"/>
                        </a:schemeClr>
                      </a:solidFill>
                    </a:rPr>
                    <a:t>Comprehension Conferring</a:t>
                  </a:r>
                  <a:endParaRPr lang="en-US" sz="2400" b="1" dirty="0">
                    <a:solidFill>
                      <a:schemeClr val="tx2">
                        <a:lumMod val="60000"/>
                        <a:lumOff val="40000"/>
                      </a:schemeClr>
                    </a:solidFill>
                  </a:endParaRPr>
                </a:p>
              </p:txBody>
            </p:sp>
            <p:cxnSp>
              <p:nvCxnSpPr>
                <p:cNvPr id="21" name="Straight Connector 20"/>
                <p:cNvCxnSpPr/>
                <p:nvPr/>
              </p:nvCxnSpPr>
              <p:spPr>
                <a:xfrm>
                  <a:off x="968760" y="4538870"/>
                  <a:ext cx="0" cy="429228"/>
                </a:xfrm>
                <a:prstGeom prst="line">
                  <a:avLst/>
                </a:prstGeom>
                <a:ln w="28575">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1729378" y="2053910"/>
                  <a:ext cx="1951337" cy="1109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lumMod val="60000"/>
                          <a:lumOff val="40000"/>
                        </a:schemeClr>
                      </a:solidFill>
                    </a:rPr>
                    <a:t>Vision for Guided Reading</a:t>
                  </a:r>
                  <a:endParaRPr lang="en-US" sz="2400" b="1" dirty="0">
                    <a:solidFill>
                      <a:schemeClr val="tx2">
                        <a:lumMod val="60000"/>
                        <a:lumOff val="40000"/>
                      </a:schemeClr>
                    </a:solidFill>
                  </a:endParaRPr>
                </a:p>
              </p:txBody>
            </p:sp>
          </p:grpSp>
        </p:grpSp>
        <p:sp>
          <p:nvSpPr>
            <p:cNvPr id="74" name="Rectangle 73"/>
            <p:cNvSpPr/>
            <p:nvPr/>
          </p:nvSpPr>
          <p:spPr>
            <a:xfrm>
              <a:off x="818147" y="3673642"/>
              <a:ext cx="10635916" cy="93044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69895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Hats</a:t>
            </a:r>
            <a:endParaRPr lang="en-US" dirty="0"/>
          </a:p>
        </p:txBody>
      </p:sp>
      <p:pic>
        <p:nvPicPr>
          <p:cNvPr id="4" name="Picture 3"/>
          <p:cNvPicPr>
            <a:picLocks noChangeAspect="1"/>
          </p:cNvPicPr>
          <p:nvPr/>
        </p:nvPicPr>
        <p:blipFill>
          <a:blip r:embed="rId2"/>
          <a:stretch>
            <a:fillRect/>
          </a:stretch>
        </p:blipFill>
        <p:spPr>
          <a:xfrm>
            <a:off x="1500691" y="2356597"/>
            <a:ext cx="3086100" cy="3086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https://40.media.tumblr.com/f238ca246ecbc560930a76f71ad255d3/tumblr_nxz1hkxER01sot4quo1_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7706" y="2356597"/>
            <a:ext cx="3086100" cy="3086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74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00B050"/>
                </a:solidFill>
              </a:rPr>
              <a:t>We WILL	</a:t>
            </a:r>
            <a:r>
              <a:rPr lang="en-US" dirty="0" smtClean="0"/>
              <a:t>		    </a:t>
            </a:r>
            <a:r>
              <a:rPr lang="en-US" b="1" dirty="0" smtClean="0">
                <a:solidFill>
                  <a:srgbClr val="FF0000"/>
                </a:solidFill>
              </a:rPr>
              <a:t>We WON’T</a:t>
            </a:r>
            <a:endParaRPr lang="en-US" b="1" dirty="0">
              <a:solidFill>
                <a:srgbClr val="FF0000"/>
              </a:solidFill>
            </a:endParaRPr>
          </a:p>
        </p:txBody>
      </p:sp>
      <p:sp>
        <p:nvSpPr>
          <p:cNvPr id="5" name="Content Placeholder 4"/>
          <p:cNvSpPr>
            <a:spLocks noGrp="1"/>
          </p:cNvSpPr>
          <p:nvPr>
            <p:ph sz="half" idx="1"/>
          </p:nvPr>
        </p:nvSpPr>
        <p:spPr/>
        <p:txBody>
          <a:bodyPr/>
          <a:lstStyle/>
          <a:p>
            <a:pPr>
              <a:buFontTx/>
              <a:buChar char="-"/>
            </a:pPr>
            <a:r>
              <a:rPr lang="en-US" dirty="0" smtClean="0">
                <a:solidFill>
                  <a:srgbClr val="00B050"/>
                </a:solidFill>
              </a:rPr>
              <a:t>Practice the session in full “as if” we are teachers</a:t>
            </a:r>
          </a:p>
          <a:p>
            <a:pPr>
              <a:buFontTx/>
              <a:buChar char="-"/>
            </a:pPr>
            <a:r>
              <a:rPr lang="en-US" dirty="0" smtClean="0">
                <a:solidFill>
                  <a:srgbClr val="00B050"/>
                </a:solidFill>
              </a:rPr>
              <a:t>Get access to all theses materials and ATT Materials</a:t>
            </a:r>
          </a:p>
          <a:p>
            <a:pPr>
              <a:buFontTx/>
              <a:buChar char="-"/>
            </a:pPr>
            <a:r>
              <a:rPr lang="en-US" dirty="0" smtClean="0">
                <a:solidFill>
                  <a:srgbClr val="00B050"/>
                </a:solidFill>
              </a:rPr>
              <a:t>Focus on fluency practice, and conferring</a:t>
            </a:r>
          </a:p>
          <a:p>
            <a:pPr>
              <a:buFontTx/>
              <a:buChar char="-"/>
            </a:pPr>
            <a:endParaRPr lang="en-US" dirty="0">
              <a:solidFill>
                <a:srgbClr val="00B050"/>
              </a:solidFill>
            </a:endParaRPr>
          </a:p>
        </p:txBody>
      </p:sp>
      <p:sp>
        <p:nvSpPr>
          <p:cNvPr id="6" name="Content Placeholder 5"/>
          <p:cNvSpPr>
            <a:spLocks noGrp="1"/>
          </p:cNvSpPr>
          <p:nvPr>
            <p:ph sz="half" idx="2"/>
          </p:nvPr>
        </p:nvSpPr>
        <p:spPr/>
        <p:txBody>
          <a:bodyPr/>
          <a:lstStyle/>
          <a:p>
            <a:pPr>
              <a:buFontTx/>
              <a:buChar char="-"/>
            </a:pPr>
            <a:r>
              <a:rPr lang="en-US" dirty="0">
                <a:solidFill>
                  <a:srgbClr val="FF0000"/>
                </a:solidFill>
              </a:rPr>
              <a:t>Go through how to plan</a:t>
            </a:r>
          </a:p>
          <a:p>
            <a:pPr>
              <a:buFontTx/>
              <a:buChar char="-"/>
            </a:pPr>
            <a:r>
              <a:rPr lang="en-US" dirty="0">
                <a:solidFill>
                  <a:srgbClr val="FF0000"/>
                </a:solidFill>
              </a:rPr>
              <a:t>Go through how to create groups</a:t>
            </a:r>
          </a:p>
          <a:p>
            <a:pPr>
              <a:buFontTx/>
              <a:buChar char="-"/>
            </a:pPr>
            <a:r>
              <a:rPr lang="en-US" dirty="0">
                <a:solidFill>
                  <a:srgbClr val="FF0000"/>
                </a:solidFill>
              </a:rPr>
              <a:t>Go through </a:t>
            </a:r>
            <a:r>
              <a:rPr lang="en-US" dirty="0" smtClean="0">
                <a:solidFill>
                  <a:srgbClr val="FF0000"/>
                </a:solidFill>
              </a:rPr>
              <a:t>how to F&amp;P Test</a:t>
            </a:r>
          </a:p>
          <a:p>
            <a:pPr>
              <a:buFontTx/>
              <a:buChar char="-"/>
            </a:pPr>
            <a:r>
              <a:rPr lang="en-US" dirty="0" smtClean="0">
                <a:solidFill>
                  <a:srgbClr val="FF0000"/>
                </a:solidFill>
              </a:rPr>
              <a:t>Go deep on the introduction or discussion</a:t>
            </a:r>
            <a:endParaRPr lang="en-US" dirty="0">
              <a:solidFill>
                <a:srgbClr val="FF0000"/>
              </a:solidFill>
            </a:endParaRPr>
          </a:p>
          <a:p>
            <a:endParaRPr lang="en-US" dirty="0"/>
          </a:p>
        </p:txBody>
      </p:sp>
    </p:spTree>
    <p:extLst>
      <p:ext uri="{BB962C8B-B14F-4D97-AF65-F5344CB8AC3E}">
        <p14:creationId xmlns:p14="http://schemas.microsoft.com/office/powerpoint/2010/main" val="314968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Dive</a:t>
            </a:r>
            <a:endParaRPr lang="en-US" dirty="0"/>
          </a:p>
        </p:txBody>
      </p:sp>
      <p:sp>
        <p:nvSpPr>
          <p:cNvPr id="3" name="Content Placeholder 2"/>
          <p:cNvSpPr>
            <a:spLocks noGrp="1"/>
          </p:cNvSpPr>
          <p:nvPr>
            <p:ph idx="1"/>
          </p:nvPr>
        </p:nvSpPr>
        <p:spPr>
          <a:xfrm>
            <a:off x="1097280" y="1845734"/>
            <a:ext cx="10058400" cy="1450919"/>
          </a:xfrm>
        </p:spPr>
        <p:txBody>
          <a:bodyPr/>
          <a:lstStyle/>
          <a:p>
            <a:r>
              <a:rPr lang="en-US" b="1" u="sng" dirty="0" smtClean="0"/>
              <a:t>Directions</a:t>
            </a:r>
            <a:r>
              <a:rPr lang="en-US" dirty="0" smtClean="0"/>
              <a:t>:  Based </a:t>
            </a:r>
            <a:r>
              <a:rPr lang="en-US" dirty="0"/>
              <a:t>on </a:t>
            </a:r>
            <a:r>
              <a:rPr lang="en-US" dirty="0" smtClean="0"/>
              <a:t>the EOY Universal Screener Data, what can you infer is the major factor holding the majority of scholars back from being above </a:t>
            </a:r>
            <a:r>
              <a:rPr lang="en-US" dirty="0"/>
              <a:t>both triggers?</a:t>
            </a:r>
          </a:p>
          <a:p>
            <a:pPr lvl="0"/>
            <a:r>
              <a:rPr lang="en-US" dirty="0"/>
              <a:t>How does this data </a:t>
            </a:r>
            <a:r>
              <a:rPr lang="en-US" dirty="0" smtClean="0"/>
              <a:t>compare </a:t>
            </a:r>
            <a:r>
              <a:rPr lang="en-US" dirty="0"/>
              <a:t>with your school’s current thinking of scholar’s needs? Similar?  Different?  Why?</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521720"/>
              </p:ext>
            </p:extLst>
          </p:nvPr>
        </p:nvGraphicFramePr>
        <p:xfrm>
          <a:off x="1591945" y="3296653"/>
          <a:ext cx="9069070" cy="2944368"/>
        </p:xfrm>
        <a:graphic>
          <a:graphicData uri="http://schemas.openxmlformats.org/drawingml/2006/table">
            <a:tbl>
              <a:tblPr firstRow="1" firstCol="1" bandRow="1">
                <a:tableStyleId>{5C22544A-7EE6-4342-B048-85BDC9FD1C3A}</a:tableStyleId>
              </a:tblPr>
              <a:tblGrid>
                <a:gridCol w="1899920"/>
                <a:gridCol w="735330"/>
                <a:gridCol w="1485900"/>
                <a:gridCol w="1485900"/>
                <a:gridCol w="1485900"/>
                <a:gridCol w="1976120"/>
              </a:tblGrid>
              <a:tr h="182880">
                <a:tc>
                  <a:txBody>
                    <a:bodyPr/>
                    <a:lstStyle/>
                    <a:p>
                      <a:pPr marL="0" marR="0">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Above Both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Below Accumaticity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Below Lexile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Below Both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82880">
                <a:tc>
                  <a:txBody>
                    <a:bodyPr/>
                    <a:lstStyle/>
                    <a:p>
                      <a:pPr marL="0" marR="0">
                        <a:lnSpc>
                          <a:spcPct val="115000"/>
                        </a:lnSpc>
                        <a:spcBef>
                          <a:spcPts val="0"/>
                        </a:spcBef>
                        <a:spcAft>
                          <a:spcPts val="0"/>
                        </a:spcAft>
                      </a:pPr>
                      <a:r>
                        <a:rPr lang="en-US" sz="1200">
                          <a:effectLst/>
                        </a:rPr>
                        <a:t>School 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 Tested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No Intervention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Fluency Needed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Guided Reading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Guided Reading &amp; Fluency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82880">
                <a:tc>
                  <a:txBody>
                    <a:bodyPr/>
                    <a:lstStyle/>
                    <a:p>
                      <a:pPr marL="0" marR="0">
                        <a:lnSpc>
                          <a:spcPct val="115000"/>
                        </a:lnSpc>
                        <a:spcBef>
                          <a:spcPts val="0"/>
                        </a:spcBef>
                        <a:spcAft>
                          <a:spcPts val="0"/>
                        </a:spcAft>
                      </a:pPr>
                      <a:r>
                        <a:rPr lang="en-US" sz="1200">
                          <a:effectLst/>
                        </a:rPr>
                        <a:t>AF Bridgeport 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360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82880">
                <a:tc>
                  <a:txBody>
                    <a:bodyPr/>
                    <a:lstStyle/>
                    <a:p>
                      <a:pPr marL="0" marR="0">
                        <a:lnSpc>
                          <a:spcPct val="115000"/>
                        </a:lnSpc>
                        <a:spcBef>
                          <a:spcPts val="0"/>
                        </a:spcBef>
                        <a:spcAft>
                          <a:spcPts val="0"/>
                        </a:spcAft>
                      </a:pPr>
                      <a:r>
                        <a:rPr lang="en-US" sz="1200">
                          <a:effectLst/>
                        </a:rPr>
                        <a:t>AF Hartford 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151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82880">
                <a:tc>
                  <a:txBody>
                    <a:bodyPr/>
                    <a:lstStyle/>
                    <a:p>
                      <a:pPr marL="0" marR="0">
                        <a:lnSpc>
                          <a:spcPct val="115000"/>
                        </a:lnSpc>
                        <a:spcBef>
                          <a:spcPts val="0"/>
                        </a:spcBef>
                        <a:spcAft>
                          <a:spcPts val="0"/>
                        </a:spcAft>
                      </a:pPr>
                      <a:r>
                        <a:rPr lang="en-US" sz="1200">
                          <a:effectLst/>
                        </a:rPr>
                        <a:t>AF Summit 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143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82880">
                <a:tc>
                  <a:txBody>
                    <a:bodyPr/>
                    <a:lstStyle/>
                    <a:p>
                      <a:pPr marL="0" marR="0">
                        <a:lnSpc>
                          <a:spcPct val="115000"/>
                        </a:lnSpc>
                        <a:spcBef>
                          <a:spcPts val="0"/>
                        </a:spcBef>
                        <a:spcAft>
                          <a:spcPts val="0"/>
                        </a:spcAft>
                      </a:pPr>
                      <a:r>
                        <a:rPr lang="en-US" sz="1200">
                          <a:effectLst/>
                        </a:rPr>
                        <a:t>Amistad Academy 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352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82880">
                <a:tc>
                  <a:txBody>
                    <a:bodyPr/>
                    <a:lstStyle/>
                    <a:p>
                      <a:pPr marL="0" marR="0">
                        <a:lnSpc>
                          <a:spcPct val="115000"/>
                        </a:lnSpc>
                        <a:spcBef>
                          <a:spcPts val="0"/>
                        </a:spcBef>
                        <a:spcAft>
                          <a:spcPts val="0"/>
                        </a:spcAft>
                      </a:pPr>
                      <a:r>
                        <a:rPr lang="en-US" sz="1200">
                          <a:effectLst/>
                        </a:rPr>
                        <a:t>Elm City College Prep 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109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82880">
                <a:tc>
                  <a:txBody>
                    <a:bodyPr/>
                    <a:lstStyle/>
                    <a:p>
                      <a:pPr marL="0" marR="0">
                        <a:lnSpc>
                          <a:spcPct val="115000"/>
                        </a:lnSpc>
                        <a:spcBef>
                          <a:spcPts val="0"/>
                        </a:spcBef>
                        <a:spcAft>
                          <a:spcPts val="0"/>
                        </a:spcAft>
                      </a:pPr>
                      <a:r>
                        <a:rPr lang="en-US" sz="1200">
                          <a:effectLst/>
                        </a:rPr>
                        <a:t>AF Apollo 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188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82880">
                <a:tc>
                  <a:txBody>
                    <a:bodyPr/>
                    <a:lstStyle/>
                    <a:p>
                      <a:pPr marL="0" marR="0">
                        <a:lnSpc>
                          <a:spcPct val="115000"/>
                        </a:lnSpc>
                        <a:spcBef>
                          <a:spcPts val="0"/>
                        </a:spcBef>
                        <a:spcAft>
                          <a:spcPts val="0"/>
                        </a:spcAft>
                      </a:pPr>
                      <a:r>
                        <a:rPr lang="en-US" sz="1200">
                          <a:effectLst/>
                        </a:rPr>
                        <a:t>AF Brownsville 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340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82880">
                <a:tc>
                  <a:txBody>
                    <a:bodyPr/>
                    <a:lstStyle/>
                    <a:p>
                      <a:pPr marL="0" marR="0">
                        <a:lnSpc>
                          <a:spcPct val="115000"/>
                        </a:lnSpc>
                        <a:spcBef>
                          <a:spcPts val="0"/>
                        </a:spcBef>
                        <a:spcAft>
                          <a:spcPts val="0"/>
                        </a:spcAft>
                      </a:pPr>
                      <a:r>
                        <a:rPr lang="en-US" sz="1200">
                          <a:effectLst/>
                        </a:rPr>
                        <a:t>AF Bushwick 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368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82880">
                <a:tc>
                  <a:txBody>
                    <a:bodyPr/>
                    <a:lstStyle/>
                    <a:p>
                      <a:pPr marL="0" marR="0">
                        <a:lnSpc>
                          <a:spcPct val="115000"/>
                        </a:lnSpc>
                        <a:spcBef>
                          <a:spcPts val="0"/>
                        </a:spcBef>
                        <a:spcAft>
                          <a:spcPts val="0"/>
                        </a:spcAft>
                      </a:pPr>
                      <a:r>
                        <a:rPr lang="en-US" sz="1200">
                          <a:effectLst/>
                        </a:rPr>
                        <a:t>AF Crown Heights 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282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82880">
                <a:tc>
                  <a:txBody>
                    <a:bodyPr/>
                    <a:lstStyle/>
                    <a:p>
                      <a:pPr marL="0" marR="0">
                        <a:lnSpc>
                          <a:spcPct val="115000"/>
                        </a:lnSpc>
                        <a:spcBef>
                          <a:spcPts val="0"/>
                        </a:spcBef>
                        <a:spcAft>
                          <a:spcPts val="0"/>
                        </a:spcAft>
                      </a:pPr>
                      <a:r>
                        <a:rPr lang="en-US" sz="1200">
                          <a:effectLst/>
                        </a:rPr>
                        <a:t>AF East New York 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250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82880">
                <a:tc>
                  <a:txBody>
                    <a:bodyPr/>
                    <a:lstStyle/>
                    <a:p>
                      <a:pPr marL="0" marR="0">
                        <a:lnSpc>
                          <a:spcPct val="115000"/>
                        </a:lnSpc>
                        <a:spcBef>
                          <a:spcPts val="0"/>
                        </a:spcBef>
                        <a:spcAft>
                          <a:spcPts val="0"/>
                        </a:spcAft>
                      </a:pPr>
                      <a:r>
                        <a:rPr lang="en-US" sz="1200">
                          <a:effectLst/>
                        </a:rPr>
                        <a:t>AF Endeavor 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354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82880">
                <a:tc>
                  <a:txBody>
                    <a:bodyPr/>
                    <a:lstStyle/>
                    <a:p>
                      <a:pPr marL="0" marR="0">
                        <a:lnSpc>
                          <a:spcPct val="115000"/>
                        </a:lnSpc>
                        <a:spcBef>
                          <a:spcPts val="0"/>
                        </a:spcBef>
                        <a:spcAft>
                          <a:spcPts val="0"/>
                        </a:spcAft>
                      </a:pPr>
                      <a:r>
                        <a:rPr lang="en-US" sz="1200">
                          <a:effectLst/>
                        </a:rPr>
                        <a:t>Average/Total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2897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a:effectLst/>
                        </a:rPr>
                        <a:t>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2</a:t>
            </a:r>
            <a:endParaRPr lang="en-US" dirty="0"/>
          </a:p>
        </p:txBody>
      </p:sp>
    </p:spTree>
    <p:extLst>
      <p:ext uri="{BB962C8B-B14F-4D97-AF65-F5344CB8AC3E}">
        <p14:creationId xmlns:p14="http://schemas.microsoft.com/office/powerpoint/2010/main" val="114524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6294031"/>
          </a:xfrm>
          <a:prstGeom prst="rect">
            <a:avLst/>
          </a:prstGeom>
          <a:solidFill>
            <a:srgbClr val="C0504D"/>
          </a:solidFill>
        </p:spPr>
        <p:txBody>
          <a:bodyPr wrap="square">
            <a:spAutoFit/>
          </a:bodyPr>
          <a:lstStyle/>
          <a:p>
            <a:r>
              <a:rPr lang="en-US" sz="5500" b="1" dirty="0">
                <a:solidFill>
                  <a:schemeClr val="bg1"/>
                </a:solidFill>
              </a:rPr>
              <a:t>Guided Reading </a:t>
            </a:r>
            <a:r>
              <a:rPr lang="en-US" sz="5500" dirty="0">
                <a:solidFill>
                  <a:srgbClr val="000000"/>
                </a:solidFill>
              </a:rPr>
              <a:t>is the </a:t>
            </a:r>
            <a:r>
              <a:rPr lang="en-US" sz="5500" u="sng" dirty="0">
                <a:solidFill>
                  <a:srgbClr val="000000"/>
                </a:solidFill>
              </a:rPr>
              <a:t>most</a:t>
            </a:r>
          </a:p>
          <a:p>
            <a:endParaRPr lang="en-US" sz="4800" dirty="0">
              <a:solidFill>
                <a:srgbClr val="FFFF00"/>
              </a:solidFill>
            </a:endParaRPr>
          </a:p>
          <a:p>
            <a:r>
              <a:rPr lang="en-US" sz="4800" dirty="0">
                <a:solidFill>
                  <a:srgbClr val="FFFF00"/>
                </a:solidFill>
              </a:rPr>
              <a:t>“authentic” reading intervention</a:t>
            </a:r>
            <a:r>
              <a:rPr lang="en-US" sz="5500" dirty="0">
                <a:solidFill>
                  <a:schemeClr val="bg1"/>
                </a:solidFill>
              </a:rPr>
              <a:t>, </a:t>
            </a:r>
            <a:r>
              <a:rPr lang="en-US" sz="4800" dirty="0">
                <a:solidFill>
                  <a:srgbClr val="000000"/>
                </a:solidFill>
              </a:rPr>
              <a:t>that slowly </a:t>
            </a:r>
            <a:r>
              <a:rPr lang="en-US" sz="4800" dirty="0">
                <a:solidFill>
                  <a:schemeClr val="bg1"/>
                </a:solidFill>
              </a:rPr>
              <a:t>releases independence, </a:t>
            </a:r>
            <a:r>
              <a:rPr lang="en-US" sz="4800" dirty="0">
                <a:solidFill>
                  <a:srgbClr val="000000"/>
                </a:solidFill>
              </a:rPr>
              <a:t>and </a:t>
            </a:r>
            <a:r>
              <a:rPr lang="en-US" sz="4800" dirty="0">
                <a:solidFill>
                  <a:srgbClr val="77FAFD"/>
                </a:solidFill>
              </a:rPr>
              <a:t>offers targeted support</a:t>
            </a:r>
            <a:r>
              <a:rPr lang="en-US" sz="5500" dirty="0">
                <a:solidFill>
                  <a:srgbClr val="77FAFD"/>
                </a:solidFill>
              </a:rPr>
              <a:t>,</a:t>
            </a:r>
          </a:p>
          <a:p>
            <a:endParaRPr lang="en-US" sz="3200" dirty="0">
              <a:solidFill>
                <a:srgbClr val="77FAFD"/>
              </a:solidFill>
            </a:endParaRPr>
          </a:p>
          <a:p>
            <a:pPr algn="r"/>
            <a:r>
              <a:rPr lang="en-US" sz="5500" dirty="0"/>
              <a:t>by putting the </a:t>
            </a:r>
            <a:r>
              <a:rPr lang="en-US" sz="5500" b="1" dirty="0">
                <a:solidFill>
                  <a:schemeClr val="bg1"/>
                </a:solidFill>
              </a:rPr>
              <a:t>heavy lifting on the scholar.  </a:t>
            </a:r>
          </a:p>
        </p:txBody>
      </p:sp>
    </p:spTree>
    <p:extLst>
      <p:ext uri="{BB962C8B-B14F-4D97-AF65-F5344CB8AC3E}">
        <p14:creationId xmlns:p14="http://schemas.microsoft.com/office/powerpoint/2010/main" val="2209213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Reading Non-Negotiables</a:t>
            </a:r>
            <a:endParaRPr lang="en-US" dirty="0"/>
          </a:p>
        </p:txBody>
      </p:sp>
      <p:sp>
        <p:nvSpPr>
          <p:cNvPr id="3" name="Content Placeholder 2"/>
          <p:cNvSpPr>
            <a:spLocks noGrp="1"/>
          </p:cNvSpPr>
          <p:nvPr>
            <p:ph idx="1"/>
          </p:nvPr>
        </p:nvSpPr>
        <p:spPr>
          <a:xfrm>
            <a:off x="1097280" y="1845734"/>
            <a:ext cx="10058400" cy="1450919"/>
          </a:xfrm>
        </p:spPr>
        <p:txBody>
          <a:bodyPr/>
          <a:lstStyle/>
          <a:p>
            <a:r>
              <a:rPr lang="en-US" b="1" u="sng" dirty="0" smtClean="0"/>
              <a:t>Directions</a:t>
            </a:r>
            <a:r>
              <a:rPr lang="en-US" dirty="0" smtClean="0"/>
              <a:t>:  </a:t>
            </a:r>
            <a:r>
              <a:rPr lang="en-US" b="1" dirty="0"/>
              <a:t>Your Job:    </a:t>
            </a:r>
            <a:r>
              <a:rPr lang="en-US" dirty="0"/>
              <a:t>Watch the video and record your responses </a:t>
            </a:r>
            <a:r>
              <a:rPr lang="en-US" dirty="0" smtClean="0"/>
              <a:t>on pg. 3. </a:t>
            </a:r>
            <a:endParaRPr lang="en-US" dirty="0"/>
          </a:p>
          <a:p>
            <a:pPr algn="ctr"/>
            <a:r>
              <a:rPr lang="en-US" i="1" dirty="0"/>
              <a:t>What are the key components that make this a strong intervention?</a:t>
            </a:r>
            <a:endParaRPr lang="en-US" dirty="0"/>
          </a:p>
          <a:p>
            <a:pPr marL="0" indent="0">
              <a:buNone/>
            </a:pPr>
            <a:endParaRPr lang="en-US" dirty="0"/>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3</a:t>
            </a:r>
          </a:p>
        </p:txBody>
      </p:sp>
      <p:graphicFrame>
        <p:nvGraphicFramePr>
          <p:cNvPr id="6" name="Table 5"/>
          <p:cNvGraphicFramePr>
            <a:graphicFrameLocks noGrp="1"/>
          </p:cNvGraphicFramePr>
          <p:nvPr>
            <p:extLst>
              <p:ext uri="{D42A27DB-BD31-4B8C-83A1-F6EECF244321}">
                <p14:modId xmlns:p14="http://schemas.microsoft.com/office/powerpoint/2010/main" val="2143061186"/>
              </p:ext>
            </p:extLst>
          </p:nvPr>
        </p:nvGraphicFramePr>
        <p:xfrm>
          <a:off x="2146885" y="2882306"/>
          <a:ext cx="8007767" cy="3186249"/>
        </p:xfrm>
        <a:graphic>
          <a:graphicData uri="http://schemas.openxmlformats.org/drawingml/2006/table">
            <a:tbl>
              <a:tblPr firstRow="1" firstCol="1" bandRow="1">
                <a:tableStyleId>{073A0DAA-6AF3-43AB-8588-CEC1D06C72B9}</a:tableStyleId>
              </a:tblPr>
              <a:tblGrid>
                <a:gridCol w="1866500"/>
                <a:gridCol w="6141267"/>
              </a:tblGrid>
              <a:tr h="154019">
                <a:tc>
                  <a:txBody>
                    <a:bodyPr/>
                    <a:lstStyle/>
                    <a:p>
                      <a:pPr algn="ctr">
                        <a:spcAft>
                          <a:spcPts val="0"/>
                        </a:spcAft>
                      </a:pPr>
                      <a:r>
                        <a:rPr lang="en-US" sz="1200" dirty="0">
                          <a:effectLst/>
                        </a:rPr>
                        <a:t>Video</a:t>
                      </a:r>
                      <a:endParaRPr lang="en-US" sz="1100" dirty="0">
                        <a:effectLst/>
                        <a:latin typeface="Calibri" panose="020F0502020204030204" pitchFamily="34" charset="0"/>
                      </a:endParaRPr>
                    </a:p>
                  </a:txBody>
                  <a:tcPr marL="68580" marR="68580" marT="0" marB="0"/>
                </a:tc>
                <a:tc>
                  <a:txBody>
                    <a:bodyPr/>
                    <a:lstStyle/>
                    <a:p>
                      <a:pPr algn="ctr">
                        <a:spcAft>
                          <a:spcPts val="0"/>
                        </a:spcAft>
                      </a:pPr>
                      <a:r>
                        <a:rPr lang="en-US" sz="1200">
                          <a:effectLst/>
                        </a:rPr>
                        <a:t>Key Components</a:t>
                      </a:r>
                      <a:endParaRPr lang="en-US" sz="1100">
                        <a:effectLst/>
                        <a:latin typeface="Calibri" panose="020F0502020204030204" pitchFamily="34" charset="0"/>
                      </a:endParaRPr>
                    </a:p>
                  </a:txBody>
                  <a:tcPr marL="68580" marR="68580" marT="0" marB="0"/>
                </a:tc>
              </a:tr>
              <a:tr h="1001123">
                <a:tc>
                  <a:txBody>
                    <a:bodyPr/>
                    <a:lstStyle/>
                    <a:p>
                      <a:pPr algn="ctr">
                        <a:spcAft>
                          <a:spcPts val="0"/>
                        </a:spcAft>
                      </a:pPr>
                      <a:r>
                        <a:rPr lang="en-US" sz="1000" dirty="0">
                          <a:effectLst/>
                        </a:rPr>
                        <a:t>Fluency Practice</a:t>
                      </a:r>
                      <a:endParaRPr lang="en-US" sz="1100" dirty="0">
                        <a:effectLst/>
                        <a:latin typeface="Calibri" panose="020F0502020204030204" pitchFamily="34" charset="0"/>
                      </a:endParaRPr>
                    </a:p>
                  </a:txBody>
                  <a:tcPr marL="68580" marR="68580" marT="0" marB="0" anchor="ctr"/>
                </a:tc>
                <a:tc>
                  <a:txBody>
                    <a:bodyPr/>
                    <a:lstStyle/>
                    <a:p>
                      <a:pPr algn="ctr">
                        <a:spcAft>
                          <a:spcPts val="0"/>
                        </a:spcAft>
                      </a:pPr>
                      <a:r>
                        <a:rPr lang="en-US" sz="1000">
                          <a:effectLst/>
                        </a:rPr>
                        <a:t> </a:t>
                      </a:r>
                      <a:endParaRPr lang="en-US" sz="1100">
                        <a:effectLst/>
                        <a:latin typeface="Calibri" panose="020F0502020204030204" pitchFamily="34" charset="0"/>
                      </a:endParaRPr>
                    </a:p>
                  </a:txBody>
                  <a:tcPr marL="68580" marR="68580" marT="0" marB="0" anchor="ctr"/>
                </a:tc>
              </a:tr>
              <a:tr h="1001123">
                <a:tc>
                  <a:txBody>
                    <a:bodyPr/>
                    <a:lstStyle/>
                    <a:p>
                      <a:pPr algn="ctr">
                        <a:spcAft>
                          <a:spcPts val="0"/>
                        </a:spcAft>
                      </a:pPr>
                      <a:r>
                        <a:rPr lang="en-US" sz="1000">
                          <a:effectLst/>
                        </a:rPr>
                        <a:t>GR Fluency Conference</a:t>
                      </a:r>
                      <a:endParaRPr lang="en-US" sz="1100">
                        <a:effectLst/>
                        <a:latin typeface="Calibri" panose="020F0502020204030204" pitchFamily="34" charset="0"/>
                      </a:endParaRPr>
                    </a:p>
                  </a:txBody>
                  <a:tcPr marL="68580" marR="68580" marT="0" marB="0" anchor="ctr"/>
                </a:tc>
                <a:tc>
                  <a:txBody>
                    <a:bodyPr/>
                    <a:lstStyle/>
                    <a:p>
                      <a:pPr algn="ctr">
                        <a:spcAft>
                          <a:spcPts val="0"/>
                        </a:spcAft>
                      </a:pPr>
                      <a:r>
                        <a:rPr lang="en-US" sz="1000">
                          <a:effectLst/>
                        </a:rPr>
                        <a:t> </a:t>
                      </a:r>
                      <a:endParaRPr lang="en-US" sz="1100">
                        <a:effectLst/>
                        <a:latin typeface="Calibri" panose="020F0502020204030204" pitchFamily="34" charset="0"/>
                      </a:endParaRPr>
                    </a:p>
                  </a:txBody>
                  <a:tcPr marL="68580" marR="68580" marT="0" marB="0" anchor="ctr"/>
                </a:tc>
              </a:tr>
              <a:tr h="1001123">
                <a:tc>
                  <a:txBody>
                    <a:bodyPr/>
                    <a:lstStyle/>
                    <a:p>
                      <a:pPr algn="ctr">
                        <a:spcAft>
                          <a:spcPts val="0"/>
                        </a:spcAft>
                      </a:pPr>
                      <a:r>
                        <a:rPr lang="en-US" sz="1000">
                          <a:effectLst/>
                        </a:rPr>
                        <a:t>GR Comprehension Conference</a:t>
                      </a:r>
                      <a:endParaRPr lang="en-US" sz="1100">
                        <a:effectLst/>
                        <a:latin typeface="Calibri" panose="020F0502020204030204" pitchFamily="34" charset="0"/>
                      </a:endParaRPr>
                    </a:p>
                  </a:txBody>
                  <a:tcPr marL="68580" marR="68580" marT="0" marB="0" anchor="ctr"/>
                </a:tc>
                <a:tc>
                  <a:txBody>
                    <a:bodyPr/>
                    <a:lstStyle/>
                    <a:p>
                      <a:pPr algn="ctr">
                        <a:spcAft>
                          <a:spcPts val="0"/>
                        </a:spcAft>
                      </a:pPr>
                      <a:r>
                        <a:rPr lang="en-US" sz="1000" dirty="0">
                          <a:effectLst/>
                        </a:rPr>
                        <a:t> </a:t>
                      </a:r>
                      <a:endParaRPr lang="en-US" sz="1100" dirty="0">
                        <a:effectLst/>
                        <a:latin typeface="Calibri" panose="020F0502020204030204" pitchFamily="34" charset="0"/>
                      </a:endParaRPr>
                    </a:p>
                  </a:txBody>
                  <a:tcPr marL="68580" marR="68580" marT="0" marB="0" anchor="ctr"/>
                </a:tc>
              </a:tr>
            </a:tbl>
          </a:graphicData>
        </a:graphic>
      </p:graphicFrame>
      <p:sp>
        <p:nvSpPr>
          <p:cNvPr id="4" name="Right Arrow Callout 3"/>
          <p:cNvSpPr/>
          <p:nvPr/>
        </p:nvSpPr>
        <p:spPr>
          <a:xfrm>
            <a:off x="95003" y="3420093"/>
            <a:ext cx="2051882" cy="2279129"/>
          </a:xfrm>
          <a:prstGeom prst="right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SORRY!</a:t>
            </a:r>
          </a:p>
          <a:p>
            <a:pPr algn="ctr"/>
            <a:r>
              <a:rPr lang="en-US" sz="1600" dirty="0" smtClean="0"/>
              <a:t>Add in a section here or at bottom for introduction</a:t>
            </a:r>
            <a:endParaRPr lang="en-US" sz="1600" dirty="0"/>
          </a:p>
        </p:txBody>
      </p:sp>
    </p:spTree>
    <p:extLst>
      <p:ext uri="{BB962C8B-B14F-4D97-AF65-F5344CB8AC3E}">
        <p14:creationId xmlns:p14="http://schemas.microsoft.com/office/powerpoint/2010/main" val="193031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are the key components that make fluency practice strong?</a:t>
            </a:r>
            <a:endParaRPr lang="en-US" dirty="0"/>
          </a:p>
        </p:txBody>
      </p:sp>
      <p:sp>
        <p:nvSpPr>
          <p:cNvPr id="3" name="Rectangle 2"/>
          <p:cNvSpPr/>
          <p:nvPr/>
        </p:nvSpPr>
        <p:spPr>
          <a:xfrm>
            <a:off x="3048000" y="2967335"/>
            <a:ext cx="6096000" cy="923330"/>
          </a:xfrm>
          <a:prstGeom prst="rect">
            <a:avLst/>
          </a:prstGeom>
        </p:spPr>
        <p:txBody>
          <a:bodyPr>
            <a:spAutoFit/>
          </a:bodyPr>
          <a:lstStyle/>
          <a:p>
            <a:r>
              <a:rPr lang="en-US" dirty="0"/>
              <a:t>https://video.achievementfirst.org/media/Video+1+-+Daily+Fluency+Practice+-+Danielle+Camero+-+ENYMS+April+2016+-+6+min./1_4j3t5d3w/44106882</a:t>
            </a:r>
          </a:p>
        </p:txBody>
      </p:sp>
    </p:spTree>
    <p:extLst>
      <p:ext uri="{BB962C8B-B14F-4D97-AF65-F5344CB8AC3E}">
        <p14:creationId xmlns:p14="http://schemas.microsoft.com/office/powerpoint/2010/main" val="2594436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8255" y="2452017"/>
            <a:ext cx="9838944" cy="1446550"/>
          </a:xfrm>
          <a:prstGeom prst="rect">
            <a:avLst/>
          </a:prstGeom>
          <a:noFill/>
        </p:spPr>
        <p:txBody>
          <a:bodyPr wrap="square" rtlCol="0">
            <a:spAutoFit/>
          </a:bodyPr>
          <a:lstStyle/>
          <a:p>
            <a:pPr algn="ctr"/>
            <a:r>
              <a:rPr lang="en-US" sz="4400" i="1" dirty="0" smtClean="0"/>
              <a:t>What are the key components of the fluency practice?</a:t>
            </a:r>
            <a:endParaRPr lang="en-US" sz="4400" i="1" dirty="0"/>
          </a:p>
        </p:txBody>
      </p:sp>
    </p:spTree>
    <p:extLst>
      <p:ext uri="{BB962C8B-B14F-4D97-AF65-F5344CB8AC3E}">
        <p14:creationId xmlns:p14="http://schemas.microsoft.com/office/powerpoint/2010/main" val="24476376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0" dirty="0" smtClean="0">
                <a:ln w="22225">
                  <a:solidFill>
                    <a:schemeClr val="accent2"/>
                  </a:solidFill>
                  <a:prstDash val="solid"/>
                </a:ln>
                <a:solidFill>
                  <a:schemeClr val="accent2">
                    <a:lumMod val="40000"/>
                    <a:lumOff val="60000"/>
                  </a:schemeClr>
                </a:solidFill>
              </a:rPr>
              <a:t>KEY POINT #1</a:t>
            </a:r>
            <a:endParaRPr lang="en-US" b="1" spc="0" dirty="0">
              <a:ln w="22225">
                <a:solidFill>
                  <a:schemeClr val="accent2"/>
                </a:solidFill>
                <a:prstDash val="solid"/>
              </a:ln>
              <a:solidFill>
                <a:schemeClr val="accent2">
                  <a:lumMod val="40000"/>
                  <a:lumOff val="60000"/>
                </a:schemeClr>
              </a:solidFill>
            </a:endParaRPr>
          </a:p>
        </p:txBody>
      </p:sp>
      <p:sp>
        <p:nvSpPr>
          <p:cNvPr id="3" name="Content Placeholder 2"/>
          <p:cNvSpPr>
            <a:spLocks noGrp="1"/>
          </p:cNvSpPr>
          <p:nvPr>
            <p:ph idx="1"/>
          </p:nvPr>
        </p:nvSpPr>
        <p:spPr>
          <a:solidFill>
            <a:srgbClr val="002060"/>
          </a:solidFill>
        </p:spPr>
        <p:txBody>
          <a:bodyPr>
            <a:normAutofit/>
          </a:bodyPr>
          <a:lstStyle/>
          <a:p>
            <a:pPr marL="0" indent="0" algn="ctr">
              <a:buNone/>
            </a:pPr>
            <a:endParaRPr lang="en-US" sz="4000" i="1" dirty="0" smtClean="0">
              <a:solidFill>
                <a:schemeClr val="bg1"/>
              </a:solidFill>
            </a:endParaRPr>
          </a:p>
          <a:p>
            <a:pPr marL="0" indent="0" algn="ctr">
              <a:buNone/>
            </a:pPr>
            <a:endParaRPr lang="en-US" sz="4000" i="1" dirty="0" smtClean="0">
              <a:solidFill>
                <a:schemeClr val="bg1"/>
              </a:solidFill>
            </a:endParaRPr>
          </a:p>
          <a:p>
            <a:pPr marL="0" indent="0" algn="ctr">
              <a:buNone/>
            </a:pPr>
            <a:r>
              <a:rPr lang="en-US" sz="4000" i="1" dirty="0" smtClean="0">
                <a:solidFill>
                  <a:schemeClr val="bg1"/>
                </a:solidFill>
              </a:rPr>
              <a:t>Strong fluency practice has consistent routines and procedures around repeated fluent reading on grade level texts.</a:t>
            </a:r>
            <a:endParaRPr lang="en-US" sz="4000" i="1" dirty="0">
              <a:solidFill>
                <a:schemeClr val="bg1"/>
              </a:solidFill>
            </a:endParaRPr>
          </a:p>
        </p:txBody>
      </p:sp>
    </p:spTree>
    <p:extLst>
      <p:ext uri="{BB962C8B-B14F-4D97-AF65-F5344CB8AC3E}">
        <p14:creationId xmlns:p14="http://schemas.microsoft.com/office/powerpoint/2010/main" val="388894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 .</a:t>
            </a:r>
            <a:endParaRPr lang="en-US" dirty="0"/>
          </a:p>
        </p:txBody>
      </p:sp>
      <p:sp>
        <p:nvSpPr>
          <p:cNvPr id="3" name="TextBox 2"/>
          <p:cNvSpPr txBox="1"/>
          <p:nvPr/>
        </p:nvSpPr>
        <p:spPr>
          <a:xfrm>
            <a:off x="1325880" y="2164976"/>
            <a:ext cx="6150685" cy="3416320"/>
          </a:xfrm>
          <a:prstGeom prst="rect">
            <a:avLst/>
          </a:prstGeom>
          <a:noFill/>
        </p:spPr>
        <p:txBody>
          <a:bodyPr wrap="square" rtlCol="0">
            <a:spAutoFit/>
          </a:bodyPr>
          <a:lstStyle/>
          <a:p>
            <a:r>
              <a:rPr lang="en-US" sz="7200" b="1" dirty="0" smtClean="0"/>
              <a:t>Me</a:t>
            </a:r>
          </a:p>
          <a:p>
            <a:r>
              <a:rPr lang="en-US" sz="7200" b="1" dirty="0" smtClean="0"/>
              <a:t>Us</a:t>
            </a:r>
          </a:p>
          <a:p>
            <a:r>
              <a:rPr lang="en-US" sz="7200" b="1" dirty="0" smtClean="0"/>
              <a:t>Now</a:t>
            </a:r>
            <a:endParaRPr lang="en-US" sz="7200" b="1" dirty="0"/>
          </a:p>
        </p:txBody>
      </p:sp>
    </p:spTree>
    <p:extLst>
      <p:ext uri="{BB962C8B-B14F-4D97-AF65-F5344CB8AC3E}">
        <p14:creationId xmlns:p14="http://schemas.microsoft.com/office/powerpoint/2010/main" val="2556339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205613383"/>
              </p:ext>
            </p:extLst>
          </p:nvPr>
        </p:nvGraphicFramePr>
        <p:xfrm>
          <a:off x="323269" y="397165"/>
          <a:ext cx="11682684" cy="5212569"/>
        </p:xfrm>
        <a:graphic>
          <a:graphicData uri="http://schemas.openxmlformats.org/drawingml/2006/table">
            <a:tbl>
              <a:tblPr firstRow="1" firstCol="1" bandRow="1">
                <a:tableStyleId>{5202B0CA-FC54-4496-8BCA-5EF66A818D29}</a:tableStyleId>
              </a:tblPr>
              <a:tblGrid>
                <a:gridCol w="2920671"/>
                <a:gridCol w="2920671"/>
                <a:gridCol w="2920671"/>
                <a:gridCol w="2920671"/>
              </a:tblGrid>
              <a:tr h="173689">
                <a:tc>
                  <a:txBody>
                    <a:bodyPr/>
                    <a:lstStyle/>
                    <a:p>
                      <a:pPr marL="0" marR="0" algn="ctr">
                        <a:spcBef>
                          <a:spcPts val="0"/>
                        </a:spcBef>
                        <a:spcAft>
                          <a:spcPts val="0"/>
                        </a:spcAft>
                      </a:pPr>
                      <a:r>
                        <a:rPr lang="en-US" sz="1100" dirty="0">
                          <a:effectLst/>
                        </a:rPr>
                        <a:t>Portion</a:t>
                      </a:r>
                      <a:endParaRPr lang="en-US" sz="1200" dirty="0">
                        <a:effectLst/>
                        <a:latin typeface="Times New Roman" panose="02020603050405020304" pitchFamily="18" charset="0"/>
                        <a:ea typeface="Times New Roman" panose="02020603050405020304" pitchFamily="18" charset="0"/>
                      </a:endParaRPr>
                    </a:p>
                  </a:txBody>
                  <a:tcPr marL="68075" marR="68075" marT="0" marB="0"/>
                </a:tc>
                <a:tc>
                  <a:txBody>
                    <a:bodyPr/>
                    <a:lstStyle/>
                    <a:p>
                      <a:pPr marL="0" marR="0" algn="ctr">
                        <a:spcBef>
                          <a:spcPts val="0"/>
                        </a:spcBef>
                        <a:spcAft>
                          <a:spcPts val="0"/>
                        </a:spcAft>
                      </a:pPr>
                      <a:r>
                        <a:rPr lang="en-US" sz="1100">
                          <a:effectLst/>
                        </a:rPr>
                        <a:t>Key Components</a:t>
                      </a:r>
                      <a:endParaRPr lang="en-US" sz="1200">
                        <a:effectLst/>
                        <a:latin typeface="Times New Roman" panose="02020603050405020304" pitchFamily="18" charset="0"/>
                        <a:ea typeface="Times New Roman" panose="02020603050405020304" pitchFamily="18" charset="0"/>
                      </a:endParaRPr>
                    </a:p>
                  </a:txBody>
                  <a:tcPr marL="68075" marR="68075" marT="0" marB="0"/>
                </a:tc>
                <a:tc>
                  <a:txBody>
                    <a:bodyPr/>
                    <a:lstStyle/>
                    <a:p>
                      <a:pPr marL="0" marR="0" algn="ctr">
                        <a:spcBef>
                          <a:spcPts val="0"/>
                        </a:spcBef>
                        <a:spcAft>
                          <a:spcPts val="0"/>
                        </a:spcAft>
                      </a:pPr>
                      <a:r>
                        <a:rPr lang="en-US" sz="1100">
                          <a:effectLst/>
                        </a:rPr>
                        <a:t>Evidence</a:t>
                      </a:r>
                      <a:endParaRPr lang="en-US" sz="1200">
                        <a:effectLst/>
                        <a:latin typeface="Times New Roman" panose="02020603050405020304" pitchFamily="18" charset="0"/>
                        <a:ea typeface="Times New Roman" panose="02020603050405020304" pitchFamily="18" charset="0"/>
                      </a:endParaRPr>
                    </a:p>
                  </a:txBody>
                  <a:tcPr marL="68075" marR="68075" marT="0" marB="0"/>
                </a:tc>
                <a:tc>
                  <a:txBody>
                    <a:bodyPr/>
                    <a:lstStyle/>
                    <a:p>
                      <a:pPr marL="0" marR="0" algn="ctr">
                        <a:spcBef>
                          <a:spcPts val="0"/>
                        </a:spcBef>
                        <a:spcAft>
                          <a:spcPts val="0"/>
                        </a:spcAft>
                      </a:pPr>
                      <a:r>
                        <a:rPr lang="en-US" sz="1100">
                          <a:effectLst/>
                        </a:rPr>
                        <a:t>BPQs</a:t>
                      </a:r>
                      <a:endParaRPr lang="en-US" sz="1200">
                        <a:effectLst/>
                        <a:latin typeface="Times New Roman" panose="02020603050405020304" pitchFamily="18" charset="0"/>
                        <a:ea typeface="Times New Roman" panose="02020603050405020304" pitchFamily="18" charset="0"/>
                      </a:endParaRPr>
                    </a:p>
                  </a:txBody>
                  <a:tcPr marL="68075" marR="68075" marT="0" marB="0"/>
                </a:tc>
              </a:tr>
              <a:tr h="1447018">
                <a:tc>
                  <a:txBody>
                    <a:bodyPr/>
                    <a:lstStyle/>
                    <a:p>
                      <a:pPr marL="0" marR="0">
                        <a:spcBef>
                          <a:spcPts val="0"/>
                        </a:spcBef>
                        <a:spcAft>
                          <a:spcPts val="0"/>
                        </a:spcAft>
                      </a:pPr>
                      <a:r>
                        <a:rPr lang="en-US" sz="1400" dirty="0">
                          <a:solidFill>
                            <a:srgbClr val="FF0000"/>
                          </a:solidFill>
                          <a:effectLst/>
                        </a:rPr>
                        <a:t>Fluency Practice</a:t>
                      </a:r>
                      <a:endParaRPr lang="en-US" sz="1600" dirty="0">
                        <a:solidFill>
                          <a:srgbClr val="FF0000"/>
                        </a:solidFill>
                        <a:effectLst/>
                      </a:endParaRPr>
                    </a:p>
                    <a:p>
                      <a:pPr marL="0" marR="0">
                        <a:spcBef>
                          <a:spcPts val="0"/>
                        </a:spcBef>
                        <a:spcAft>
                          <a:spcPts val="0"/>
                        </a:spcAft>
                      </a:pPr>
                      <a:r>
                        <a:rPr lang="en-US" sz="1400" dirty="0">
                          <a:solidFill>
                            <a:srgbClr val="FF0000"/>
                          </a:solidFill>
                          <a:effectLst/>
                        </a:rPr>
                        <a:t> </a:t>
                      </a:r>
                      <a:endParaRPr lang="en-US" sz="1600" dirty="0">
                        <a:solidFill>
                          <a:srgbClr val="FF0000"/>
                        </a:solidFill>
                        <a:effectLst/>
                      </a:endParaRPr>
                    </a:p>
                    <a:p>
                      <a:pPr marL="0" marR="0">
                        <a:spcBef>
                          <a:spcPts val="0"/>
                        </a:spcBef>
                        <a:spcAft>
                          <a:spcPts val="0"/>
                        </a:spcAft>
                      </a:pPr>
                      <a:r>
                        <a:rPr lang="en-US" sz="1400" dirty="0">
                          <a:solidFill>
                            <a:srgbClr val="FF0000"/>
                          </a:solidFill>
                          <a:effectLst/>
                        </a:rPr>
                        <a:t>Fluent reading and automaticity</a:t>
                      </a:r>
                      <a:endParaRPr lang="en-US" sz="1600" dirty="0">
                        <a:solidFill>
                          <a:srgbClr val="FF0000"/>
                        </a:solidFill>
                        <a:effectLst/>
                        <a:latin typeface="Times New Roman" panose="02020603050405020304" pitchFamily="18" charset="0"/>
                        <a:ea typeface="Times New Roman" panose="02020603050405020304" pitchFamily="18" charset="0"/>
                      </a:endParaRPr>
                    </a:p>
                  </a:txBody>
                  <a:tcPr marL="68075" marR="68075" marT="0" marB="0"/>
                </a:tc>
                <a:tc>
                  <a:txBody>
                    <a:bodyPr/>
                    <a:lstStyle/>
                    <a:p>
                      <a:pPr marL="342900" marR="0" lvl="0" indent="-342900">
                        <a:spcBef>
                          <a:spcPts val="0"/>
                        </a:spcBef>
                        <a:spcAft>
                          <a:spcPts val="0"/>
                        </a:spcAft>
                        <a:buFont typeface="Symbol" panose="05050102010706020507" pitchFamily="18" charset="2"/>
                        <a:buChar char=""/>
                      </a:pPr>
                      <a:r>
                        <a:rPr lang="en-US" sz="1400" dirty="0">
                          <a:solidFill>
                            <a:srgbClr val="FF0000"/>
                          </a:solidFill>
                          <a:effectLst/>
                        </a:rPr>
                        <a:t>Partner and whole group</a:t>
                      </a:r>
                      <a:endParaRPr lang="en-US" sz="1600" dirty="0">
                        <a:solidFill>
                          <a:srgbClr val="FF0000"/>
                        </a:solidFill>
                        <a:effectLst/>
                      </a:endParaRPr>
                    </a:p>
                    <a:p>
                      <a:pPr marL="342900" marR="0" lvl="0" indent="-342900">
                        <a:spcBef>
                          <a:spcPts val="0"/>
                        </a:spcBef>
                        <a:spcAft>
                          <a:spcPts val="0"/>
                        </a:spcAft>
                        <a:buFont typeface="Symbol" panose="05050102010706020507" pitchFamily="18" charset="2"/>
                        <a:buChar char=""/>
                      </a:pPr>
                      <a:r>
                        <a:rPr lang="en-US" sz="1400" dirty="0">
                          <a:solidFill>
                            <a:srgbClr val="FF0000"/>
                          </a:solidFill>
                          <a:effectLst/>
                        </a:rPr>
                        <a:t>Data-driven</a:t>
                      </a:r>
                      <a:endParaRPr lang="en-US" sz="1600" dirty="0">
                        <a:solidFill>
                          <a:srgbClr val="FF0000"/>
                        </a:solidFill>
                        <a:effectLst/>
                      </a:endParaRPr>
                    </a:p>
                    <a:p>
                      <a:pPr marL="342900" marR="0" lvl="0" indent="-342900">
                        <a:spcBef>
                          <a:spcPts val="0"/>
                        </a:spcBef>
                        <a:spcAft>
                          <a:spcPts val="0"/>
                        </a:spcAft>
                        <a:buFont typeface="Symbol" panose="05050102010706020507" pitchFamily="18" charset="2"/>
                        <a:buChar char=""/>
                      </a:pPr>
                      <a:r>
                        <a:rPr lang="en-US" sz="1400" dirty="0">
                          <a:solidFill>
                            <a:srgbClr val="FF0000"/>
                          </a:solidFill>
                          <a:effectLst/>
                        </a:rPr>
                        <a:t>Grade level Texts</a:t>
                      </a:r>
                      <a:endParaRPr lang="en-US" sz="1600" dirty="0">
                        <a:solidFill>
                          <a:srgbClr val="FF0000"/>
                        </a:solidFill>
                        <a:effectLst/>
                      </a:endParaRPr>
                    </a:p>
                    <a:p>
                      <a:pPr marL="342900" marR="0" lvl="0" indent="-342900">
                        <a:spcBef>
                          <a:spcPts val="0"/>
                        </a:spcBef>
                        <a:spcAft>
                          <a:spcPts val="0"/>
                        </a:spcAft>
                        <a:buFont typeface="Symbol" panose="05050102010706020507" pitchFamily="18" charset="2"/>
                        <a:buChar char=""/>
                      </a:pPr>
                      <a:r>
                        <a:rPr lang="en-US" sz="1400" dirty="0">
                          <a:solidFill>
                            <a:srgbClr val="FF0000"/>
                          </a:solidFill>
                          <a:effectLst/>
                        </a:rPr>
                        <a:t>Reinforced Fluent reading </a:t>
                      </a:r>
                      <a:endParaRPr lang="en-US" sz="1600" dirty="0">
                        <a:solidFill>
                          <a:srgbClr val="FF0000"/>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075" marR="68075" marT="0" marB="0"/>
                </a:tc>
                <a:tc>
                  <a:txBody>
                    <a:bodyPr/>
                    <a:lstStyle/>
                    <a:p>
                      <a:pPr marL="342900" marR="0" lvl="0" indent="-342900">
                        <a:spcBef>
                          <a:spcPts val="0"/>
                        </a:spcBef>
                        <a:spcAft>
                          <a:spcPts val="0"/>
                        </a:spcAft>
                        <a:buFont typeface="Symbol" panose="05050102010706020507" pitchFamily="18" charset="2"/>
                        <a:buChar char=""/>
                      </a:pPr>
                      <a:r>
                        <a:rPr lang="en-US" sz="1400" dirty="0">
                          <a:solidFill>
                            <a:srgbClr val="FF0000"/>
                          </a:solidFill>
                          <a:effectLst/>
                        </a:rPr>
                        <a:t>Scholars had 3 opportunities to read the text over.</a:t>
                      </a:r>
                      <a:endParaRPr lang="en-US" sz="1600" dirty="0">
                        <a:solidFill>
                          <a:srgbClr val="FF0000"/>
                        </a:solidFill>
                        <a:effectLst/>
                      </a:endParaRPr>
                    </a:p>
                    <a:p>
                      <a:pPr marL="342900" marR="0" lvl="0" indent="-342900">
                        <a:spcBef>
                          <a:spcPts val="0"/>
                        </a:spcBef>
                        <a:spcAft>
                          <a:spcPts val="0"/>
                        </a:spcAft>
                        <a:buFont typeface="Symbol" panose="05050102010706020507" pitchFamily="18" charset="2"/>
                        <a:buChar char=""/>
                      </a:pPr>
                      <a:r>
                        <a:rPr lang="en-US" sz="1400" dirty="0">
                          <a:solidFill>
                            <a:srgbClr val="FF0000"/>
                          </a:solidFill>
                          <a:effectLst/>
                        </a:rPr>
                        <a:t>They received feedback from a partner.</a:t>
                      </a:r>
                      <a:endParaRPr lang="en-US" sz="1600" dirty="0">
                        <a:solidFill>
                          <a:srgbClr val="FF0000"/>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075" marR="68075" marT="0" marB="0"/>
                </a:tc>
                <a:tc>
                  <a:txBody>
                    <a:bodyPr/>
                    <a:lstStyle/>
                    <a:p>
                      <a:pPr marL="342900" marR="0" lvl="0" indent="-342900">
                        <a:spcBef>
                          <a:spcPts val="0"/>
                        </a:spcBef>
                        <a:spcAft>
                          <a:spcPts val="0"/>
                        </a:spcAft>
                        <a:buFont typeface="Symbol" panose="05050102010706020507" pitchFamily="18" charset="2"/>
                        <a:buChar char=""/>
                      </a:pPr>
                      <a:r>
                        <a:rPr lang="en-US" sz="1400" dirty="0">
                          <a:solidFill>
                            <a:srgbClr val="FF0000"/>
                          </a:solidFill>
                          <a:effectLst/>
                        </a:rPr>
                        <a:t>How many times did scholars get practice reading fluently?</a:t>
                      </a:r>
                      <a:endParaRPr lang="en-US" sz="1600" dirty="0">
                        <a:solidFill>
                          <a:srgbClr val="FF0000"/>
                        </a:solidFill>
                        <a:effectLst/>
                      </a:endParaRPr>
                    </a:p>
                    <a:p>
                      <a:pPr marL="342900" marR="0" lvl="0" indent="-342900">
                        <a:spcBef>
                          <a:spcPts val="0"/>
                        </a:spcBef>
                        <a:spcAft>
                          <a:spcPts val="0"/>
                        </a:spcAft>
                        <a:buFont typeface="Symbol" panose="05050102010706020507" pitchFamily="18" charset="2"/>
                        <a:buChar char=""/>
                      </a:pPr>
                      <a:r>
                        <a:rPr lang="en-US" sz="1400" dirty="0">
                          <a:solidFill>
                            <a:srgbClr val="FF0000"/>
                          </a:solidFill>
                          <a:effectLst/>
                        </a:rPr>
                        <a:t>What is the impact on fluent reading?</a:t>
                      </a:r>
                      <a:endParaRPr lang="en-US" sz="1600" dirty="0">
                        <a:solidFill>
                          <a:srgbClr val="FF0000"/>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075" marR="68075" marT="0" marB="0"/>
                </a:tc>
              </a:tr>
              <a:tr h="1295344">
                <a:tc>
                  <a:txBody>
                    <a:bodyPr/>
                    <a:lstStyle/>
                    <a:p>
                      <a:pPr marL="0" marR="0" algn="l" defTabSz="914400" rtl="0" eaLnBrk="1" latinLnBrk="0" hangingPunct="1">
                        <a:spcBef>
                          <a:spcPts val="0"/>
                        </a:spcBef>
                        <a:spcAft>
                          <a:spcPts val="0"/>
                        </a:spcAft>
                      </a:pPr>
                      <a:r>
                        <a:rPr lang="en-US" sz="1400" b="1" kern="1200" dirty="0" smtClean="0">
                          <a:solidFill>
                            <a:schemeClr val="dk1"/>
                          </a:solidFill>
                          <a:effectLst/>
                          <a:latin typeface="+mn-lt"/>
                          <a:ea typeface="+mn-ea"/>
                          <a:cs typeface="+mn-cs"/>
                        </a:rPr>
                        <a:t>GR – Introduction</a:t>
                      </a:r>
                    </a:p>
                    <a:p>
                      <a:pPr marL="0" marR="0" algn="l" defTabSz="914400" rtl="0" eaLnBrk="1" latinLnBrk="0" hangingPunct="1">
                        <a:spcBef>
                          <a:spcPts val="0"/>
                        </a:spcBef>
                        <a:spcAft>
                          <a:spcPts val="0"/>
                        </a:spcAft>
                      </a:pPr>
                      <a:endParaRPr lang="en-US" sz="1400" b="1" kern="1200" dirty="0" smtClean="0">
                        <a:solidFill>
                          <a:schemeClr val="dk1"/>
                        </a:solidFill>
                        <a:effectLst/>
                        <a:latin typeface="+mn-lt"/>
                        <a:ea typeface="+mn-ea"/>
                        <a:cs typeface="+mn-cs"/>
                      </a:endParaRPr>
                    </a:p>
                    <a:p>
                      <a:pPr marL="0" marR="0" algn="l" defTabSz="914400" rtl="0" eaLnBrk="1" latinLnBrk="0" hangingPunct="1">
                        <a:spcBef>
                          <a:spcPts val="0"/>
                        </a:spcBef>
                        <a:spcAft>
                          <a:spcPts val="0"/>
                        </a:spcAft>
                      </a:pPr>
                      <a:r>
                        <a:rPr lang="en-US" sz="1400" b="1" kern="1200" dirty="0" smtClean="0">
                          <a:solidFill>
                            <a:schemeClr val="dk1"/>
                          </a:solidFill>
                          <a:effectLst/>
                          <a:latin typeface="+mn-lt"/>
                          <a:ea typeface="+mn-ea"/>
                          <a:cs typeface="+mn-cs"/>
                        </a:rPr>
                        <a:t>Providing access to the text</a:t>
                      </a:r>
                      <a:endParaRPr lang="en-US" sz="1400" b="1" kern="1200" dirty="0">
                        <a:solidFill>
                          <a:schemeClr val="dk1"/>
                        </a:solidFill>
                        <a:effectLst/>
                        <a:latin typeface="+mn-lt"/>
                        <a:ea typeface="+mn-ea"/>
                        <a:cs typeface="+mn-cs"/>
                      </a:endParaRPr>
                    </a:p>
                  </a:txBody>
                  <a:tcPr marL="68075" marR="68075" marT="0" marB="0"/>
                </a:tc>
                <a:tc>
                  <a:txBody>
                    <a:bodyPr/>
                    <a:lstStyle/>
                    <a:p>
                      <a:pPr marL="342900" marR="0" lvl="0" indent="-342900">
                        <a:spcBef>
                          <a:spcPts val="0"/>
                        </a:spcBef>
                        <a:spcAft>
                          <a:spcPts val="0"/>
                        </a:spcAft>
                        <a:buFont typeface="Symbol" panose="05050102010706020507" pitchFamily="18" charset="2"/>
                        <a:buChar char=""/>
                      </a:pPr>
                      <a:r>
                        <a:rPr lang="en-US" sz="1400" kern="1200" dirty="0" smtClean="0">
                          <a:solidFill>
                            <a:schemeClr val="dk1"/>
                          </a:solidFill>
                          <a:effectLst/>
                          <a:latin typeface="+mn-lt"/>
                          <a:ea typeface="+mn-ea"/>
                          <a:cs typeface="+mn-cs"/>
                        </a:rPr>
                        <a:t>Names key vocabulary words</a:t>
                      </a:r>
                    </a:p>
                    <a:p>
                      <a:pPr marL="342900" marR="0" lvl="0" indent="-342900">
                        <a:spcBef>
                          <a:spcPts val="0"/>
                        </a:spcBef>
                        <a:spcAft>
                          <a:spcPts val="0"/>
                        </a:spcAft>
                        <a:buFont typeface="Symbol" panose="05050102010706020507" pitchFamily="18" charset="2"/>
                        <a:buChar char=""/>
                      </a:pPr>
                      <a:r>
                        <a:rPr lang="en-US" sz="1400" kern="1200" dirty="0" smtClean="0">
                          <a:solidFill>
                            <a:schemeClr val="dk1"/>
                          </a:solidFill>
                          <a:effectLst/>
                          <a:latin typeface="+mn-lt"/>
                          <a:ea typeface="+mn-ea"/>
                          <a:cs typeface="+mn-cs"/>
                        </a:rPr>
                        <a:t>Activates prior knowledge</a:t>
                      </a:r>
                    </a:p>
                    <a:p>
                      <a:pPr marL="342900" marR="0" lvl="0" indent="-342900">
                        <a:spcBef>
                          <a:spcPts val="0"/>
                        </a:spcBef>
                        <a:spcAft>
                          <a:spcPts val="0"/>
                        </a:spcAft>
                        <a:buFont typeface="Symbol" panose="05050102010706020507" pitchFamily="18" charset="2"/>
                        <a:buChar char=""/>
                      </a:pPr>
                      <a:r>
                        <a:rPr lang="en-US" sz="1400" kern="1200" dirty="0" smtClean="0">
                          <a:solidFill>
                            <a:schemeClr val="dk1"/>
                          </a:solidFill>
                          <a:effectLst/>
                          <a:latin typeface="+mn-lt"/>
                          <a:ea typeface="+mn-ea"/>
                          <a:cs typeface="+mn-cs"/>
                        </a:rPr>
                        <a:t>Engages scholars in the text</a:t>
                      </a:r>
                      <a:endParaRPr lang="en-US" sz="1400" kern="1200" dirty="0">
                        <a:solidFill>
                          <a:schemeClr val="dk1"/>
                        </a:solidFill>
                        <a:effectLst/>
                        <a:latin typeface="+mn-lt"/>
                        <a:ea typeface="+mn-ea"/>
                        <a:cs typeface="+mn-cs"/>
                      </a:endParaRPr>
                    </a:p>
                  </a:txBody>
                  <a:tcPr marL="68075" marR="68075" marT="0" marB="0"/>
                </a:tc>
                <a:tc>
                  <a:txBody>
                    <a:bodyPr/>
                    <a:lstStyle/>
                    <a:p>
                      <a:pPr marL="342900" marR="0" lvl="0" indent="-342900" algn="l" defTabSz="914400" rtl="0" eaLnBrk="1" latinLnBrk="0" hangingPunct="1">
                        <a:spcBef>
                          <a:spcPts val="0"/>
                        </a:spcBef>
                        <a:spcAft>
                          <a:spcPts val="0"/>
                        </a:spcAft>
                        <a:buFont typeface="Symbol" panose="05050102010706020507" pitchFamily="18" charset="2"/>
                        <a:buChar char=""/>
                      </a:pPr>
                      <a:r>
                        <a:rPr lang="en-US" sz="1400" kern="1200" dirty="0" smtClean="0">
                          <a:solidFill>
                            <a:schemeClr val="dk1"/>
                          </a:solidFill>
                          <a:effectLst/>
                          <a:latin typeface="+mn-lt"/>
                          <a:ea typeface="+mn-ea"/>
                          <a:cs typeface="+mn-cs"/>
                        </a:rPr>
                        <a:t>Introduces</a:t>
                      </a:r>
                      <a:r>
                        <a:rPr lang="en-US" sz="1400" kern="1200" baseline="0" dirty="0" smtClean="0">
                          <a:solidFill>
                            <a:schemeClr val="dk1"/>
                          </a:solidFill>
                          <a:effectLst/>
                          <a:latin typeface="+mn-lt"/>
                          <a:ea typeface="+mn-ea"/>
                          <a:cs typeface="+mn-cs"/>
                        </a:rPr>
                        <a:t> reduce and recycle</a:t>
                      </a:r>
                    </a:p>
                    <a:p>
                      <a:pPr marL="342900" marR="0" lvl="0" indent="-342900" algn="l" defTabSz="914400" rtl="0" eaLnBrk="1" latinLnBrk="0" hangingPunct="1">
                        <a:spcBef>
                          <a:spcPts val="0"/>
                        </a:spcBef>
                        <a:spcAft>
                          <a:spcPts val="0"/>
                        </a:spcAft>
                        <a:buFont typeface="Symbol" panose="05050102010706020507" pitchFamily="18" charset="2"/>
                        <a:buChar char=""/>
                      </a:pPr>
                      <a:r>
                        <a:rPr lang="en-US" sz="1400" kern="1200" baseline="0" dirty="0" smtClean="0">
                          <a:solidFill>
                            <a:schemeClr val="dk1"/>
                          </a:solidFill>
                          <a:effectLst/>
                          <a:latin typeface="+mn-lt"/>
                          <a:ea typeface="+mn-ea"/>
                          <a:cs typeface="+mn-cs"/>
                        </a:rPr>
                        <a:t>Discusses the water bottle as a spring board for vocabulary</a:t>
                      </a:r>
                    </a:p>
                    <a:p>
                      <a:pPr marL="342900" marR="0" lvl="0" indent="-342900" algn="l" defTabSz="914400" rtl="0" eaLnBrk="1" latinLnBrk="0" hangingPunct="1">
                        <a:spcBef>
                          <a:spcPts val="0"/>
                        </a:spcBef>
                        <a:spcAft>
                          <a:spcPts val="0"/>
                        </a:spcAft>
                        <a:buFont typeface="Symbol" panose="05050102010706020507" pitchFamily="18" charset="2"/>
                        <a:buChar char=""/>
                      </a:pPr>
                      <a:r>
                        <a:rPr lang="en-US" sz="1400" kern="1200" baseline="0" dirty="0" smtClean="0">
                          <a:solidFill>
                            <a:schemeClr val="dk1"/>
                          </a:solidFill>
                          <a:effectLst/>
                          <a:latin typeface="+mn-lt"/>
                          <a:ea typeface="+mn-ea"/>
                          <a:cs typeface="+mn-cs"/>
                        </a:rPr>
                        <a:t>Gives the thinking question for scholars</a:t>
                      </a:r>
                      <a:endParaRPr lang="en-US" sz="1400" kern="1200" dirty="0">
                        <a:solidFill>
                          <a:schemeClr val="dk1"/>
                        </a:solidFill>
                        <a:effectLst/>
                        <a:latin typeface="+mn-lt"/>
                        <a:ea typeface="+mn-ea"/>
                        <a:cs typeface="+mn-cs"/>
                      </a:endParaRPr>
                    </a:p>
                  </a:txBody>
                  <a:tcPr marL="68075" marR="68075" marT="0" marB="0"/>
                </a:tc>
                <a:tc>
                  <a:txBody>
                    <a:bodyPr/>
                    <a:lstStyle/>
                    <a:p>
                      <a:pPr marL="342900" marR="0" lvl="0" indent="-342900" algn="l" defTabSz="914400" rtl="0" eaLnBrk="1" latinLnBrk="0" hangingPunct="1">
                        <a:spcBef>
                          <a:spcPts val="0"/>
                        </a:spcBef>
                        <a:spcAft>
                          <a:spcPts val="0"/>
                        </a:spcAft>
                        <a:buFont typeface="Symbol" panose="05050102010706020507" pitchFamily="18" charset="2"/>
                        <a:buChar char=""/>
                      </a:pPr>
                      <a:r>
                        <a:rPr lang="en-US" sz="1400" kern="1200" dirty="0" smtClean="0">
                          <a:solidFill>
                            <a:schemeClr val="dk1"/>
                          </a:solidFill>
                          <a:effectLst/>
                          <a:latin typeface="+mn-lt"/>
                          <a:ea typeface="+mn-ea"/>
                          <a:cs typeface="+mn-cs"/>
                        </a:rPr>
                        <a:t>How</a:t>
                      </a:r>
                      <a:r>
                        <a:rPr lang="en-US" sz="1400" kern="1200" baseline="0" dirty="0" smtClean="0">
                          <a:solidFill>
                            <a:schemeClr val="dk1"/>
                          </a:solidFill>
                          <a:effectLst/>
                          <a:latin typeface="+mn-lt"/>
                          <a:ea typeface="+mn-ea"/>
                          <a:cs typeface="+mn-cs"/>
                        </a:rPr>
                        <a:t> does she ensure scholars can read all the words?</a:t>
                      </a:r>
                    </a:p>
                    <a:p>
                      <a:pPr marL="342900" marR="0" lvl="0" indent="-342900" algn="l" defTabSz="914400" rtl="0" eaLnBrk="1" latinLnBrk="0" hangingPunct="1">
                        <a:spcBef>
                          <a:spcPts val="0"/>
                        </a:spcBef>
                        <a:spcAft>
                          <a:spcPts val="0"/>
                        </a:spcAft>
                        <a:buFont typeface="Symbol" panose="05050102010706020507" pitchFamily="18" charset="2"/>
                        <a:buChar char=""/>
                      </a:pPr>
                      <a:r>
                        <a:rPr lang="en-US" sz="1400" kern="1200" baseline="0" dirty="0" smtClean="0">
                          <a:solidFill>
                            <a:schemeClr val="dk1"/>
                          </a:solidFill>
                          <a:effectLst/>
                          <a:latin typeface="+mn-lt"/>
                          <a:ea typeface="+mn-ea"/>
                          <a:cs typeface="+mn-cs"/>
                        </a:rPr>
                        <a:t>How does Anna ensure that scholars have the appropriate background knowledge and can connect?</a:t>
                      </a:r>
                      <a:endParaRPr lang="en-US" sz="1400" kern="1200" dirty="0">
                        <a:solidFill>
                          <a:schemeClr val="dk1"/>
                        </a:solidFill>
                        <a:effectLst/>
                        <a:latin typeface="+mn-lt"/>
                        <a:ea typeface="+mn-ea"/>
                        <a:cs typeface="+mn-cs"/>
                      </a:endParaRPr>
                    </a:p>
                  </a:txBody>
                  <a:tcPr marL="68075" marR="68075" marT="0" marB="0"/>
                </a:tc>
              </a:tr>
              <a:tr h="926275">
                <a:tc>
                  <a:txBody>
                    <a:bodyPr/>
                    <a:lstStyle/>
                    <a:p>
                      <a:pPr marL="0" marR="0">
                        <a:spcBef>
                          <a:spcPts val="0"/>
                        </a:spcBef>
                        <a:spcAft>
                          <a:spcPts val="0"/>
                        </a:spcAft>
                      </a:pPr>
                      <a:r>
                        <a:rPr lang="en-US" sz="1400" dirty="0">
                          <a:effectLst/>
                        </a:rPr>
                        <a:t>GR- Conferring – Fluency</a:t>
                      </a:r>
                      <a:br>
                        <a:rPr lang="en-US" sz="1400" dirty="0">
                          <a:effectLst/>
                        </a:rPr>
                      </a:br>
                      <a:endParaRPr lang="en-US" sz="1600" dirty="0">
                        <a:effectLst/>
                      </a:endParaRPr>
                    </a:p>
                    <a:p>
                      <a:pPr marL="0" marR="0">
                        <a:spcBef>
                          <a:spcPts val="0"/>
                        </a:spcBef>
                        <a:spcAft>
                          <a:spcPts val="0"/>
                        </a:spcAft>
                      </a:pPr>
                      <a:r>
                        <a:rPr lang="en-US" sz="1400" dirty="0">
                          <a:effectLst/>
                        </a:rPr>
                        <a:t>Support the scholar’s fluent reading</a:t>
                      </a:r>
                      <a:endParaRPr lang="en-US" sz="1600" dirty="0">
                        <a:effectLst/>
                        <a:latin typeface="Times New Roman" panose="02020603050405020304" pitchFamily="18" charset="0"/>
                        <a:ea typeface="Times New Roman" panose="02020603050405020304" pitchFamily="18" charset="0"/>
                      </a:endParaRPr>
                    </a:p>
                  </a:txBody>
                  <a:tcPr marL="68075" marR="68075" marT="0" marB="0"/>
                </a:tc>
                <a:tc>
                  <a:txBody>
                    <a:bodyPr/>
                    <a:lstStyle/>
                    <a:p>
                      <a:pPr marL="342900" marR="0" lvl="0" indent="-342900">
                        <a:spcBef>
                          <a:spcPts val="0"/>
                        </a:spcBef>
                        <a:spcAft>
                          <a:spcPts val="0"/>
                        </a:spcAft>
                        <a:buFont typeface="Symbol" panose="05050102010706020507" pitchFamily="18" charset="2"/>
                        <a:buChar char=""/>
                      </a:pPr>
                      <a:r>
                        <a:rPr lang="en-US" sz="1400" dirty="0">
                          <a:effectLst/>
                        </a:rPr>
                        <a:t>Scholar Reads</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Teacher IDs errors &amp; Responds</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Teacher records data</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075" marR="68075" marT="0" marB="0"/>
                </a:tc>
                <a:tc>
                  <a:txBody>
                    <a:bodyPr/>
                    <a:lstStyle/>
                    <a:p>
                      <a:pPr marL="342900" marR="0" lvl="0" indent="-342900">
                        <a:spcBef>
                          <a:spcPts val="0"/>
                        </a:spcBef>
                        <a:spcAft>
                          <a:spcPts val="0"/>
                        </a:spcAft>
                        <a:buFont typeface="Symbol" panose="05050102010706020507" pitchFamily="18" charset="2"/>
                        <a:buChar char=""/>
                      </a:pPr>
                      <a:r>
                        <a:rPr lang="en-US" sz="1400" dirty="0">
                          <a:effectLst/>
                        </a:rPr>
                        <a:t>Running Record</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Punches errors</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Narrates what the scholar needs to do better</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075" marR="68075" marT="0" marB="0"/>
                </a:tc>
                <a:tc>
                  <a:txBody>
                    <a:bodyPr/>
                    <a:lstStyle/>
                    <a:p>
                      <a:pPr marL="342900" marR="0" lvl="0" indent="-342900">
                        <a:spcBef>
                          <a:spcPts val="0"/>
                        </a:spcBef>
                        <a:spcAft>
                          <a:spcPts val="0"/>
                        </a:spcAft>
                        <a:buFont typeface="Symbol" panose="05050102010706020507" pitchFamily="18" charset="2"/>
                        <a:buChar char=""/>
                      </a:pPr>
                      <a:r>
                        <a:rPr lang="en-US" sz="1400" dirty="0">
                          <a:effectLst/>
                        </a:rPr>
                        <a:t>What is the process that she uses to id mistakes?</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 </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075" marR="68075" marT="0" marB="0"/>
                </a:tc>
              </a:tr>
              <a:tr h="1370243">
                <a:tc>
                  <a:txBody>
                    <a:bodyPr/>
                    <a:lstStyle/>
                    <a:p>
                      <a:pPr marL="0" marR="0">
                        <a:spcBef>
                          <a:spcPts val="0"/>
                        </a:spcBef>
                        <a:spcAft>
                          <a:spcPts val="0"/>
                        </a:spcAft>
                      </a:pPr>
                      <a:r>
                        <a:rPr lang="en-US" sz="1400">
                          <a:effectLst/>
                        </a:rPr>
                        <a:t>GR Conferring – Comprehension</a:t>
                      </a:r>
                      <a:endParaRPr lang="en-US" sz="1600">
                        <a:effectLst/>
                      </a:endParaRPr>
                    </a:p>
                    <a:p>
                      <a:pPr marL="0" marR="0">
                        <a:spcBef>
                          <a:spcPts val="0"/>
                        </a:spcBef>
                        <a:spcAft>
                          <a:spcPts val="0"/>
                        </a:spcAft>
                      </a:pPr>
                      <a:r>
                        <a:rPr lang="en-US" sz="1400">
                          <a:effectLst/>
                        </a:rPr>
                        <a:t> </a:t>
                      </a:r>
                      <a:endParaRPr lang="en-US" sz="1600">
                        <a:effectLst/>
                      </a:endParaRPr>
                    </a:p>
                    <a:p>
                      <a:pPr marL="0" marR="0">
                        <a:spcBef>
                          <a:spcPts val="0"/>
                        </a:spcBef>
                        <a:spcAft>
                          <a:spcPts val="0"/>
                        </a:spcAft>
                      </a:pPr>
                      <a:r>
                        <a:rPr lang="en-US" sz="1400">
                          <a:effectLst/>
                        </a:rPr>
                        <a:t>Support a scholar to literally and deeply comprehend a text</a:t>
                      </a:r>
                      <a:endParaRPr lang="en-US" sz="1600">
                        <a:effectLst/>
                        <a:latin typeface="Times New Roman" panose="02020603050405020304" pitchFamily="18" charset="0"/>
                        <a:ea typeface="Times New Roman" panose="02020603050405020304" pitchFamily="18" charset="0"/>
                      </a:endParaRPr>
                    </a:p>
                  </a:txBody>
                  <a:tcPr marL="68075" marR="68075" marT="0" marB="0"/>
                </a:tc>
                <a:tc>
                  <a:txBody>
                    <a:bodyPr/>
                    <a:lstStyle/>
                    <a:p>
                      <a:pPr marL="342900" marR="0" lvl="0" indent="-342900">
                        <a:spcBef>
                          <a:spcPts val="0"/>
                        </a:spcBef>
                        <a:spcAft>
                          <a:spcPts val="0"/>
                        </a:spcAft>
                        <a:buFont typeface="Symbol" panose="05050102010706020507" pitchFamily="18" charset="2"/>
                        <a:buChar char=""/>
                      </a:pPr>
                      <a:r>
                        <a:rPr lang="en-US" sz="1400" dirty="0">
                          <a:effectLst/>
                        </a:rPr>
                        <a:t>Scholar shares their thinking</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Teacher pinpoints misunderstand &amp; responds</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Transfer of the skill</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075" marR="68075" marT="0" marB="0"/>
                </a:tc>
                <a:tc>
                  <a:txBody>
                    <a:bodyPr/>
                    <a:lstStyle/>
                    <a:p>
                      <a:pPr marL="342900" marR="0" lvl="0" indent="-342900">
                        <a:spcBef>
                          <a:spcPts val="0"/>
                        </a:spcBef>
                        <a:spcAft>
                          <a:spcPts val="0"/>
                        </a:spcAft>
                        <a:buFont typeface="Symbol" panose="05050102010706020507" pitchFamily="18" charset="2"/>
                        <a:buChar char=""/>
                      </a:pPr>
                      <a:r>
                        <a:rPr lang="en-US" sz="1400" dirty="0">
                          <a:effectLst/>
                        </a:rPr>
                        <a:t>X tells what he read about.</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Anna responds to the misunderstanding by prompting.</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She transfers the skill and records it in the tracker?</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075" marR="68075" marT="0" marB="0"/>
                </a:tc>
                <a:tc>
                  <a:txBody>
                    <a:bodyPr/>
                    <a:lstStyle/>
                    <a:p>
                      <a:pPr marL="342900" marR="0" lvl="0" indent="-342900">
                        <a:spcBef>
                          <a:spcPts val="0"/>
                        </a:spcBef>
                        <a:spcAft>
                          <a:spcPts val="0"/>
                        </a:spcAft>
                        <a:buFont typeface="Symbol" panose="05050102010706020507" pitchFamily="18" charset="2"/>
                        <a:buChar char=""/>
                      </a:pPr>
                      <a:r>
                        <a:rPr lang="en-US" sz="1400" dirty="0">
                          <a:effectLst/>
                        </a:rPr>
                        <a:t>How does Anna use the tracker?</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What purpose does it serve?</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How does Anna choose what she’s conferring on ?</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075" marR="68075" marT="0" marB="0"/>
                </a:tc>
              </a:tr>
            </a:tbl>
          </a:graphicData>
        </a:graphic>
      </p:graphicFrame>
      <p:sp>
        <p:nvSpPr>
          <p:cNvPr id="2" name="Rectangle 1"/>
          <p:cNvSpPr/>
          <p:nvPr/>
        </p:nvSpPr>
        <p:spPr>
          <a:xfrm>
            <a:off x="323269" y="2018804"/>
            <a:ext cx="11682684" cy="3503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3246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are the key components that make </a:t>
            </a:r>
            <a:r>
              <a:rPr lang="en-US" dirty="0" smtClean="0"/>
              <a:t>the introduction strong?</a:t>
            </a:r>
            <a:endParaRPr lang="en-US" dirty="0"/>
          </a:p>
        </p:txBody>
      </p:sp>
      <p:sp>
        <p:nvSpPr>
          <p:cNvPr id="4" name="Rectangle 3"/>
          <p:cNvSpPr/>
          <p:nvPr/>
        </p:nvSpPr>
        <p:spPr>
          <a:xfrm>
            <a:off x="3048000" y="2967335"/>
            <a:ext cx="6096000" cy="923330"/>
          </a:xfrm>
          <a:prstGeom prst="rect">
            <a:avLst/>
          </a:prstGeom>
        </p:spPr>
        <p:txBody>
          <a:bodyPr>
            <a:spAutoFit/>
          </a:bodyPr>
          <a:lstStyle/>
          <a:p>
            <a:r>
              <a:rPr lang="en-US" dirty="0"/>
              <a:t>https://video.achievementfirst.org/media/Video+2+-+Guided+Reading+Introduction+-+Anna+Reeves+-+ENDMS+March+2016+-+6+min./1_hs416gci/44106882</a:t>
            </a:r>
          </a:p>
        </p:txBody>
      </p:sp>
    </p:spTree>
    <p:extLst>
      <p:ext uri="{BB962C8B-B14F-4D97-AF65-F5344CB8AC3E}">
        <p14:creationId xmlns:p14="http://schemas.microsoft.com/office/powerpoint/2010/main" val="1064750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8255" y="2452017"/>
            <a:ext cx="9838944" cy="1446550"/>
          </a:xfrm>
          <a:prstGeom prst="rect">
            <a:avLst/>
          </a:prstGeom>
          <a:noFill/>
        </p:spPr>
        <p:txBody>
          <a:bodyPr wrap="square" rtlCol="0">
            <a:spAutoFit/>
          </a:bodyPr>
          <a:lstStyle/>
          <a:p>
            <a:pPr algn="ctr"/>
            <a:r>
              <a:rPr lang="en-US" sz="4400" i="1" dirty="0" smtClean="0"/>
              <a:t>What are the key components of the introduction?</a:t>
            </a:r>
            <a:endParaRPr lang="en-US" sz="4400" i="1" dirty="0"/>
          </a:p>
        </p:txBody>
      </p:sp>
    </p:spTree>
    <p:extLst>
      <p:ext uri="{BB962C8B-B14F-4D97-AF65-F5344CB8AC3E}">
        <p14:creationId xmlns:p14="http://schemas.microsoft.com/office/powerpoint/2010/main" val="26528839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0" dirty="0" smtClean="0">
                <a:ln w="22225">
                  <a:solidFill>
                    <a:schemeClr val="accent2"/>
                  </a:solidFill>
                  <a:prstDash val="solid"/>
                </a:ln>
                <a:solidFill>
                  <a:schemeClr val="accent2">
                    <a:lumMod val="40000"/>
                    <a:lumOff val="60000"/>
                  </a:schemeClr>
                </a:solidFill>
              </a:rPr>
              <a:t>KEY POINT #2</a:t>
            </a:r>
            <a:endParaRPr lang="en-US" b="1" spc="0" dirty="0">
              <a:ln w="22225">
                <a:solidFill>
                  <a:schemeClr val="accent2"/>
                </a:solidFill>
                <a:prstDash val="solid"/>
              </a:ln>
              <a:solidFill>
                <a:schemeClr val="accent2">
                  <a:lumMod val="40000"/>
                  <a:lumOff val="60000"/>
                </a:schemeClr>
              </a:solidFill>
            </a:endParaRPr>
          </a:p>
        </p:txBody>
      </p:sp>
      <p:sp>
        <p:nvSpPr>
          <p:cNvPr id="3" name="Content Placeholder 2"/>
          <p:cNvSpPr>
            <a:spLocks noGrp="1"/>
          </p:cNvSpPr>
          <p:nvPr>
            <p:ph idx="1"/>
          </p:nvPr>
        </p:nvSpPr>
        <p:spPr>
          <a:solidFill>
            <a:srgbClr val="002060"/>
          </a:solidFill>
        </p:spPr>
        <p:txBody>
          <a:bodyPr>
            <a:normAutofit/>
          </a:bodyPr>
          <a:lstStyle/>
          <a:p>
            <a:pPr marL="0" indent="0" algn="ctr">
              <a:buNone/>
            </a:pPr>
            <a:endParaRPr lang="en-US" sz="4000" i="1" dirty="0" smtClean="0">
              <a:solidFill>
                <a:schemeClr val="bg1"/>
              </a:solidFill>
            </a:endParaRPr>
          </a:p>
          <a:p>
            <a:pPr marL="0" indent="0" algn="ctr">
              <a:buNone/>
            </a:pPr>
            <a:endParaRPr lang="en-US" sz="4000" i="1" dirty="0" smtClean="0">
              <a:solidFill>
                <a:schemeClr val="bg1"/>
              </a:solidFill>
            </a:endParaRPr>
          </a:p>
          <a:p>
            <a:pPr marL="0" indent="0" algn="ctr">
              <a:buNone/>
            </a:pPr>
            <a:r>
              <a:rPr lang="en-US" sz="4000" i="1" dirty="0" smtClean="0">
                <a:solidFill>
                  <a:schemeClr val="bg1"/>
                </a:solidFill>
              </a:rPr>
              <a:t>Guided Reading introduction gives a scholar enough access to the text to independently comprehend it.</a:t>
            </a:r>
            <a:endParaRPr lang="en-US" sz="4000" i="1" dirty="0">
              <a:solidFill>
                <a:schemeClr val="bg1"/>
              </a:solidFill>
            </a:endParaRPr>
          </a:p>
        </p:txBody>
      </p:sp>
    </p:spTree>
    <p:extLst>
      <p:ext uri="{BB962C8B-B14F-4D97-AF65-F5344CB8AC3E}">
        <p14:creationId xmlns:p14="http://schemas.microsoft.com/office/powerpoint/2010/main" val="415138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974268057"/>
              </p:ext>
            </p:extLst>
          </p:nvPr>
        </p:nvGraphicFramePr>
        <p:xfrm>
          <a:off x="323269" y="397165"/>
          <a:ext cx="11682684" cy="5212569"/>
        </p:xfrm>
        <a:graphic>
          <a:graphicData uri="http://schemas.openxmlformats.org/drawingml/2006/table">
            <a:tbl>
              <a:tblPr firstRow="1" firstCol="1" bandRow="1">
                <a:tableStyleId>{5202B0CA-FC54-4496-8BCA-5EF66A818D29}</a:tableStyleId>
              </a:tblPr>
              <a:tblGrid>
                <a:gridCol w="2920671"/>
                <a:gridCol w="2920671"/>
                <a:gridCol w="2920671"/>
                <a:gridCol w="2920671"/>
              </a:tblGrid>
              <a:tr h="173689">
                <a:tc>
                  <a:txBody>
                    <a:bodyPr/>
                    <a:lstStyle/>
                    <a:p>
                      <a:pPr marL="0" marR="0" algn="ctr">
                        <a:spcBef>
                          <a:spcPts val="0"/>
                        </a:spcBef>
                        <a:spcAft>
                          <a:spcPts val="0"/>
                        </a:spcAft>
                      </a:pPr>
                      <a:r>
                        <a:rPr lang="en-US" sz="1100" dirty="0">
                          <a:effectLst/>
                        </a:rPr>
                        <a:t>Portion</a:t>
                      </a:r>
                      <a:endParaRPr lang="en-US" sz="1200" dirty="0">
                        <a:effectLst/>
                        <a:latin typeface="Times New Roman" panose="02020603050405020304" pitchFamily="18" charset="0"/>
                        <a:ea typeface="Times New Roman" panose="02020603050405020304" pitchFamily="18" charset="0"/>
                      </a:endParaRPr>
                    </a:p>
                  </a:txBody>
                  <a:tcPr marL="68075" marR="68075" marT="0" marB="0"/>
                </a:tc>
                <a:tc>
                  <a:txBody>
                    <a:bodyPr/>
                    <a:lstStyle/>
                    <a:p>
                      <a:pPr marL="0" marR="0" algn="ctr">
                        <a:spcBef>
                          <a:spcPts val="0"/>
                        </a:spcBef>
                        <a:spcAft>
                          <a:spcPts val="0"/>
                        </a:spcAft>
                      </a:pPr>
                      <a:r>
                        <a:rPr lang="en-US" sz="1100">
                          <a:effectLst/>
                        </a:rPr>
                        <a:t>Key Components</a:t>
                      </a:r>
                      <a:endParaRPr lang="en-US" sz="1200">
                        <a:effectLst/>
                        <a:latin typeface="Times New Roman" panose="02020603050405020304" pitchFamily="18" charset="0"/>
                        <a:ea typeface="Times New Roman" panose="02020603050405020304" pitchFamily="18" charset="0"/>
                      </a:endParaRPr>
                    </a:p>
                  </a:txBody>
                  <a:tcPr marL="68075" marR="68075" marT="0" marB="0"/>
                </a:tc>
                <a:tc>
                  <a:txBody>
                    <a:bodyPr/>
                    <a:lstStyle/>
                    <a:p>
                      <a:pPr marL="0" marR="0" algn="ctr">
                        <a:spcBef>
                          <a:spcPts val="0"/>
                        </a:spcBef>
                        <a:spcAft>
                          <a:spcPts val="0"/>
                        </a:spcAft>
                      </a:pPr>
                      <a:r>
                        <a:rPr lang="en-US" sz="1100">
                          <a:effectLst/>
                        </a:rPr>
                        <a:t>Evidence</a:t>
                      </a:r>
                      <a:endParaRPr lang="en-US" sz="1200">
                        <a:effectLst/>
                        <a:latin typeface="Times New Roman" panose="02020603050405020304" pitchFamily="18" charset="0"/>
                        <a:ea typeface="Times New Roman" panose="02020603050405020304" pitchFamily="18" charset="0"/>
                      </a:endParaRPr>
                    </a:p>
                  </a:txBody>
                  <a:tcPr marL="68075" marR="68075" marT="0" marB="0"/>
                </a:tc>
                <a:tc>
                  <a:txBody>
                    <a:bodyPr/>
                    <a:lstStyle/>
                    <a:p>
                      <a:pPr marL="0" marR="0" algn="ctr">
                        <a:spcBef>
                          <a:spcPts val="0"/>
                        </a:spcBef>
                        <a:spcAft>
                          <a:spcPts val="0"/>
                        </a:spcAft>
                      </a:pPr>
                      <a:r>
                        <a:rPr lang="en-US" sz="1100">
                          <a:effectLst/>
                        </a:rPr>
                        <a:t>BPQs</a:t>
                      </a:r>
                      <a:endParaRPr lang="en-US" sz="1200">
                        <a:effectLst/>
                        <a:latin typeface="Times New Roman" panose="02020603050405020304" pitchFamily="18" charset="0"/>
                        <a:ea typeface="Times New Roman" panose="02020603050405020304" pitchFamily="18" charset="0"/>
                      </a:endParaRPr>
                    </a:p>
                  </a:txBody>
                  <a:tcPr marL="68075" marR="68075" marT="0" marB="0"/>
                </a:tc>
              </a:tr>
              <a:tr h="1447018">
                <a:tc>
                  <a:txBody>
                    <a:bodyPr/>
                    <a:lstStyle/>
                    <a:p>
                      <a:pPr marL="0" marR="0">
                        <a:spcBef>
                          <a:spcPts val="0"/>
                        </a:spcBef>
                        <a:spcAft>
                          <a:spcPts val="0"/>
                        </a:spcAft>
                      </a:pPr>
                      <a:r>
                        <a:rPr lang="en-US" sz="1400" dirty="0">
                          <a:effectLst/>
                        </a:rPr>
                        <a:t>Fluency Practice</a:t>
                      </a:r>
                      <a:endParaRPr lang="en-US" sz="1600" dirty="0">
                        <a:effectLst/>
                      </a:endParaRPr>
                    </a:p>
                    <a:p>
                      <a:pPr marL="0" marR="0">
                        <a:spcBef>
                          <a:spcPts val="0"/>
                        </a:spcBef>
                        <a:spcAft>
                          <a:spcPts val="0"/>
                        </a:spcAft>
                      </a:pPr>
                      <a:r>
                        <a:rPr lang="en-US" sz="1400" dirty="0">
                          <a:effectLst/>
                        </a:rPr>
                        <a:t> </a:t>
                      </a:r>
                      <a:endParaRPr lang="en-US" sz="1600" dirty="0">
                        <a:effectLst/>
                      </a:endParaRPr>
                    </a:p>
                    <a:p>
                      <a:pPr marL="0" marR="0">
                        <a:spcBef>
                          <a:spcPts val="0"/>
                        </a:spcBef>
                        <a:spcAft>
                          <a:spcPts val="0"/>
                        </a:spcAft>
                      </a:pPr>
                      <a:r>
                        <a:rPr lang="en-US" sz="1400" dirty="0">
                          <a:effectLst/>
                        </a:rPr>
                        <a:t>Fluent reading and automaticity</a:t>
                      </a:r>
                      <a:endParaRPr lang="en-US" sz="1600" dirty="0">
                        <a:effectLst/>
                        <a:latin typeface="Times New Roman" panose="02020603050405020304" pitchFamily="18" charset="0"/>
                        <a:ea typeface="Times New Roman" panose="02020603050405020304" pitchFamily="18" charset="0"/>
                      </a:endParaRPr>
                    </a:p>
                  </a:txBody>
                  <a:tcPr marL="68075" marR="68075" marT="0" marB="0"/>
                </a:tc>
                <a:tc>
                  <a:txBody>
                    <a:bodyPr/>
                    <a:lstStyle/>
                    <a:p>
                      <a:pPr marL="342900" marR="0" lvl="0" indent="-342900">
                        <a:spcBef>
                          <a:spcPts val="0"/>
                        </a:spcBef>
                        <a:spcAft>
                          <a:spcPts val="0"/>
                        </a:spcAft>
                        <a:buFont typeface="Symbol" panose="05050102010706020507" pitchFamily="18" charset="2"/>
                        <a:buChar char=""/>
                      </a:pPr>
                      <a:r>
                        <a:rPr lang="en-US" sz="1400" dirty="0">
                          <a:effectLst/>
                        </a:rPr>
                        <a:t>Partner and whole group</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Data-driven</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Grade level Texts</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Reinforced Fluent reading </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075" marR="68075" marT="0" marB="0"/>
                </a:tc>
                <a:tc>
                  <a:txBody>
                    <a:bodyPr/>
                    <a:lstStyle/>
                    <a:p>
                      <a:pPr marL="342900" marR="0" lvl="0" indent="-342900">
                        <a:spcBef>
                          <a:spcPts val="0"/>
                        </a:spcBef>
                        <a:spcAft>
                          <a:spcPts val="0"/>
                        </a:spcAft>
                        <a:buFont typeface="Symbol" panose="05050102010706020507" pitchFamily="18" charset="2"/>
                        <a:buChar char=""/>
                      </a:pPr>
                      <a:r>
                        <a:rPr lang="en-US" sz="1400">
                          <a:effectLst/>
                        </a:rPr>
                        <a:t>Scholars had 3 opportunities to read the text over.</a:t>
                      </a:r>
                      <a:endParaRPr lang="en-US" sz="1600">
                        <a:effectLst/>
                      </a:endParaRPr>
                    </a:p>
                    <a:p>
                      <a:pPr marL="342900" marR="0" lvl="0" indent="-342900">
                        <a:spcBef>
                          <a:spcPts val="0"/>
                        </a:spcBef>
                        <a:spcAft>
                          <a:spcPts val="0"/>
                        </a:spcAft>
                        <a:buFont typeface="Symbol" panose="05050102010706020507" pitchFamily="18" charset="2"/>
                        <a:buChar char=""/>
                      </a:pPr>
                      <a:r>
                        <a:rPr lang="en-US" sz="1400">
                          <a:effectLst/>
                        </a:rPr>
                        <a:t>They received feedback from a partner.</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68075" marR="68075" marT="0" marB="0"/>
                </a:tc>
                <a:tc>
                  <a:txBody>
                    <a:bodyPr/>
                    <a:lstStyle/>
                    <a:p>
                      <a:pPr marL="342900" marR="0" lvl="0" indent="-342900">
                        <a:spcBef>
                          <a:spcPts val="0"/>
                        </a:spcBef>
                        <a:spcAft>
                          <a:spcPts val="0"/>
                        </a:spcAft>
                        <a:buFont typeface="Symbol" panose="05050102010706020507" pitchFamily="18" charset="2"/>
                        <a:buChar char=""/>
                      </a:pPr>
                      <a:r>
                        <a:rPr lang="en-US" sz="1400">
                          <a:effectLst/>
                        </a:rPr>
                        <a:t>How many times did scholars get practice reading fluently?</a:t>
                      </a:r>
                      <a:endParaRPr lang="en-US" sz="1600">
                        <a:effectLst/>
                      </a:endParaRPr>
                    </a:p>
                    <a:p>
                      <a:pPr marL="342900" marR="0" lvl="0" indent="-342900">
                        <a:spcBef>
                          <a:spcPts val="0"/>
                        </a:spcBef>
                        <a:spcAft>
                          <a:spcPts val="0"/>
                        </a:spcAft>
                        <a:buFont typeface="Symbol" panose="05050102010706020507" pitchFamily="18" charset="2"/>
                        <a:buChar char=""/>
                      </a:pPr>
                      <a:r>
                        <a:rPr lang="en-US" sz="1400">
                          <a:effectLst/>
                        </a:rPr>
                        <a:t>What is the impact on fluent reading?</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68075" marR="68075" marT="0" marB="0"/>
                </a:tc>
              </a:tr>
              <a:tr h="1295344">
                <a:tc>
                  <a:txBody>
                    <a:bodyPr/>
                    <a:lstStyle/>
                    <a:p>
                      <a:pPr marL="0" marR="0" algn="l" defTabSz="914400" rtl="0" eaLnBrk="1" latinLnBrk="0" hangingPunct="1">
                        <a:spcBef>
                          <a:spcPts val="0"/>
                        </a:spcBef>
                        <a:spcAft>
                          <a:spcPts val="0"/>
                        </a:spcAft>
                      </a:pPr>
                      <a:r>
                        <a:rPr lang="en-US" sz="1400" b="1" kern="1200" dirty="0" smtClean="0">
                          <a:solidFill>
                            <a:srgbClr val="FF0000"/>
                          </a:solidFill>
                          <a:effectLst/>
                          <a:latin typeface="+mn-lt"/>
                          <a:ea typeface="+mn-ea"/>
                          <a:cs typeface="+mn-cs"/>
                        </a:rPr>
                        <a:t>GR – Introduction</a:t>
                      </a:r>
                    </a:p>
                    <a:p>
                      <a:pPr marL="0" marR="0" algn="l" defTabSz="914400" rtl="0" eaLnBrk="1" latinLnBrk="0" hangingPunct="1">
                        <a:spcBef>
                          <a:spcPts val="0"/>
                        </a:spcBef>
                        <a:spcAft>
                          <a:spcPts val="0"/>
                        </a:spcAft>
                      </a:pPr>
                      <a:endParaRPr lang="en-US" sz="1400" b="1" kern="1200" dirty="0" smtClean="0">
                        <a:solidFill>
                          <a:srgbClr val="FF0000"/>
                        </a:solidFill>
                        <a:effectLst/>
                        <a:latin typeface="+mn-lt"/>
                        <a:ea typeface="+mn-ea"/>
                        <a:cs typeface="+mn-cs"/>
                      </a:endParaRPr>
                    </a:p>
                    <a:p>
                      <a:pPr marL="0" marR="0" algn="l" defTabSz="914400" rtl="0" eaLnBrk="1" latinLnBrk="0" hangingPunct="1">
                        <a:spcBef>
                          <a:spcPts val="0"/>
                        </a:spcBef>
                        <a:spcAft>
                          <a:spcPts val="0"/>
                        </a:spcAft>
                      </a:pPr>
                      <a:r>
                        <a:rPr lang="en-US" sz="1400" b="1" kern="1200" dirty="0" smtClean="0">
                          <a:solidFill>
                            <a:srgbClr val="FF0000"/>
                          </a:solidFill>
                          <a:effectLst/>
                          <a:latin typeface="+mn-lt"/>
                          <a:ea typeface="+mn-ea"/>
                          <a:cs typeface="+mn-cs"/>
                        </a:rPr>
                        <a:t>Providing access to the text</a:t>
                      </a:r>
                      <a:endParaRPr lang="en-US" sz="1400" b="1" kern="1200" dirty="0">
                        <a:solidFill>
                          <a:srgbClr val="FF0000"/>
                        </a:solidFill>
                        <a:effectLst/>
                        <a:latin typeface="+mn-lt"/>
                        <a:ea typeface="+mn-ea"/>
                        <a:cs typeface="+mn-cs"/>
                      </a:endParaRPr>
                    </a:p>
                  </a:txBody>
                  <a:tcPr marL="68075" marR="68075" marT="0" marB="0"/>
                </a:tc>
                <a:tc>
                  <a:txBody>
                    <a:bodyPr/>
                    <a:lstStyle/>
                    <a:p>
                      <a:pPr marL="342900" marR="0" lvl="0" indent="-342900">
                        <a:spcBef>
                          <a:spcPts val="0"/>
                        </a:spcBef>
                        <a:spcAft>
                          <a:spcPts val="0"/>
                        </a:spcAft>
                        <a:buFont typeface="Symbol" panose="05050102010706020507" pitchFamily="18" charset="2"/>
                        <a:buChar char=""/>
                      </a:pPr>
                      <a:r>
                        <a:rPr lang="en-US" sz="1400" kern="1200" dirty="0" smtClean="0">
                          <a:solidFill>
                            <a:srgbClr val="FF0000"/>
                          </a:solidFill>
                          <a:effectLst/>
                          <a:latin typeface="+mn-lt"/>
                          <a:ea typeface="+mn-ea"/>
                          <a:cs typeface="+mn-cs"/>
                        </a:rPr>
                        <a:t>Names key vocabulary words</a:t>
                      </a:r>
                    </a:p>
                    <a:p>
                      <a:pPr marL="342900" marR="0" lvl="0" indent="-342900">
                        <a:spcBef>
                          <a:spcPts val="0"/>
                        </a:spcBef>
                        <a:spcAft>
                          <a:spcPts val="0"/>
                        </a:spcAft>
                        <a:buFont typeface="Symbol" panose="05050102010706020507" pitchFamily="18" charset="2"/>
                        <a:buChar char=""/>
                      </a:pPr>
                      <a:r>
                        <a:rPr lang="en-US" sz="1400" kern="1200" dirty="0" smtClean="0">
                          <a:solidFill>
                            <a:srgbClr val="FF0000"/>
                          </a:solidFill>
                          <a:effectLst/>
                          <a:latin typeface="+mn-lt"/>
                          <a:ea typeface="+mn-ea"/>
                          <a:cs typeface="+mn-cs"/>
                        </a:rPr>
                        <a:t>Activates prior knowledge</a:t>
                      </a:r>
                    </a:p>
                    <a:p>
                      <a:pPr marL="342900" marR="0" lvl="0" indent="-342900">
                        <a:spcBef>
                          <a:spcPts val="0"/>
                        </a:spcBef>
                        <a:spcAft>
                          <a:spcPts val="0"/>
                        </a:spcAft>
                        <a:buFont typeface="Symbol" panose="05050102010706020507" pitchFamily="18" charset="2"/>
                        <a:buChar char=""/>
                      </a:pPr>
                      <a:r>
                        <a:rPr lang="en-US" sz="1400" kern="1200" dirty="0" smtClean="0">
                          <a:solidFill>
                            <a:srgbClr val="FF0000"/>
                          </a:solidFill>
                          <a:effectLst/>
                          <a:latin typeface="+mn-lt"/>
                          <a:ea typeface="+mn-ea"/>
                          <a:cs typeface="+mn-cs"/>
                        </a:rPr>
                        <a:t>Engages scholars in the text</a:t>
                      </a:r>
                      <a:endParaRPr lang="en-US" sz="1400" kern="1200" dirty="0">
                        <a:solidFill>
                          <a:srgbClr val="FF0000"/>
                        </a:solidFill>
                        <a:effectLst/>
                        <a:latin typeface="+mn-lt"/>
                        <a:ea typeface="+mn-ea"/>
                        <a:cs typeface="+mn-cs"/>
                      </a:endParaRPr>
                    </a:p>
                  </a:txBody>
                  <a:tcPr marL="68075" marR="68075" marT="0" marB="0"/>
                </a:tc>
                <a:tc>
                  <a:txBody>
                    <a:bodyPr/>
                    <a:lstStyle/>
                    <a:p>
                      <a:pPr marL="342900" marR="0" lvl="0" indent="-342900" algn="l" defTabSz="914400" rtl="0" eaLnBrk="1" latinLnBrk="0" hangingPunct="1">
                        <a:spcBef>
                          <a:spcPts val="0"/>
                        </a:spcBef>
                        <a:spcAft>
                          <a:spcPts val="0"/>
                        </a:spcAft>
                        <a:buFont typeface="Symbol" panose="05050102010706020507" pitchFamily="18" charset="2"/>
                        <a:buChar char=""/>
                      </a:pPr>
                      <a:r>
                        <a:rPr lang="en-US" sz="1400" kern="1200" dirty="0" smtClean="0">
                          <a:solidFill>
                            <a:srgbClr val="FF0000"/>
                          </a:solidFill>
                          <a:effectLst/>
                          <a:latin typeface="+mn-lt"/>
                          <a:ea typeface="+mn-ea"/>
                          <a:cs typeface="+mn-cs"/>
                        </a:rPr>
                        <a:t>Introduces</a:t>
                      </a:r>
                      <a:r>
                        <a:rPr lang="en-US" sz="1400" kern="1200" baseline="0" dirty="0" smtClean="0">
                          <a:solidFill>
                            <a:srgbClr val="FF0000"/>
                          </a:solidFill>
                          <a:effectLst/>
                          <a:latin typeface="+mn-lt"/>
                          <a:ea typeface="+mn-ea"/>
                          <a:cs typeface="+mn-cs"/>
                        </a:rPr>
                        <a:t> reduce and recycle</a:t>
                      </a:r>
                    </a:p>
                    <a:p>
                      <a:pPr marL="342900" marR="0" lvl="0" indent="-342900" algn="l" defTabSz="914400" rtl="0" eaLnBrk="1" latinLnBrk="0" hangingPunct="1">
                        <a:spcBef>
                          <a:spcPts val="0"/>
                        </a:spcBef>
                        <a:spcAft>
                          <a:spcPts val="0"/>
                        </a:spcAft>
                        <a:buFont typeface="Symbol" panose="05050102010706020507" pitchFamily="18" charset="2"/>
                        <a:buChar char=""/>
                      </a:pPr>
                      <a:r>
                        <a:rPr lang="en-US" sz="1400" kern="1200" baseline="0" dirty="0" smtClean="0">
                          <a:solidFill>
                            <a:srgbClr val="FF0000"/>
                          </a:solidFill>
                          <a:effectLst/>
                          <a:latin typeface="+mn-lt"/>
                          <a:ea typeface="+mn-ea"/>
                          <a:cs typeface="+mn-cs"/>
                        </a:rPr>
                        <a:t>Discusses the water bottle as a spring board for vocabulary</a:t>
                      </a:r>
                    </a:p>
                    <a:p>
                      <a:pPr marL="342900" marR="0" lvl="0" indent="-342900" algn="l" defTabSz="914400" rtl="0" eaLnBrk="1" latinLnBrk="0" hangingPunct="1">
                        <a:spcBef>
                          <a:spcPts val="0"/>
                        </a:spcBef>
                        <a:spcAft>
                          <a:spcPts val="0"/>
                        </a:spcAft>
                        <a:buFont typeface="Symbol" panose="05050102010706020507" pitchFamily="18" charset="2"/>
                        <a:buChar char=""/>
                      </a:pPr>
                      <a:r>
                        <a:rPr lang="en-US" sz="1400" kern="1200" baseline="0" dirty="0" smtClean="0">
                          <a:solidFill>
                            <a:srgbClr val="FF0000"/>
                          </a:solidFill>
                          <a:effectLst/>
                          <a:latin typeface="+mn-lt"/>
                          <a:ea typeface="+mn-ea"/>
                          <a:cs typeface="+mn-cs"/>
                        </a:rPr>
                        <a:t>Gives the thinking question for scholars</a:t>
                      </a:r>
                      <a:endParaRPr lang="en-US" sz="1400" kern="1200" dirty="0">
                        <a:solidFill>
                          <a:srgbClr val="FF0000"/>
                        </a:solidFill>
                        <a:effectLst/>
                        <a:latin typeface="+mn-lt"/>
                        <a:ea typeface="+mn-ea"/>
                        <a:cs typeface="+mn-cs"/>
                      </a:endParaRPr>
                    </a:p>
                  </a:txBody>
                  <a:tcPr marL="68075" marR="68075" marT="0" marB="0"/>
                </a:tc>
                <a:tc>
                  <a:txBody>
                    <a:bodyPr/>
                    <a:lstStyle/>
                    <a:p>
                      <a:pPr marL="342900" marR="0" lvl="0" indent="-342900" algn="l" defTabSz="914400" rtl="0" eaLnBrk="1" latinLnBrk="0" hangingPunct="1">
                        <a:spcBef>
                          <a:spcPts val="0"/>
                        </a:spcBef>
                        <a:spcAft>
                          <a:spcPts val="0"/>
                        </a:spcAft>
                        <a:buFont typeface="Symbol" panose="05050102010706020507" pitchFamily="18" charset="2"/>
                        <a:buChar char=""/>
                      </a:pPr>
                      <a:r>
                        <a:rPr lang="en-US" sz="1400" kern="1200" dirty="0" smtClean="0">
                          <a:solidFill>
                            <a:srgbClr val="FF0000"/>
                          </a:solidFill>
                          <a:effectLst/>
                          <a:latin typeface="+mn-lt"/>
                          <a:ea typeface="+mn-ea"/>
                          <a:cs typeface="+mn-cs"/>
                        </a:rPr>
                        <a:t>How</a:t>
                      </a:r>
                      <a:r>
                        <a:rPr lang="en-US" sz="1400" kern="1200" baseline="0" dirty="0" smtClean="0">
                          <a:solidFill>
                            <a:srgbClr val="FF0000"/>
                          </a:solidFill>
                          <a:effectLst/>
                          <a:latin typeface="+mn-lt"/>
                          <a:ea typeface="+mn-ea"/>
                          <a:cs typeface="+mn-cs"/>
                        </a:rPr>
                        <a:t> does she ensure scholars can read all the words?</a:t>
                      </a:r>
                    </a:p>
                    <a:p>
                      <a:pPr marL="342900" marR="0" lvl="0" indent="-342900" algn="l" defTabSz="914400" rtl="0" eaLnBrk="1" latinLnBrk="0" hangingPunct="1">
                        <a:spcBef>
                          <a:spcPts val="0"/>
                        </a:spcBef>
                        <a:spcAft>
                          <a:spcPts val="0"/>
                        </a:spcAft>
                        <a:buFont typeface="Symbol" panose="05050102010706020507" pitchFamily="18" charset="2"/>
                        <a:buChar char=""/>
                      </a:pPr>
                      <a:r>
                        <a:rPr lang="en-US" sz="1400" kern="1200" baseline="0" dirty="0" smtClean="0">
                          <a:solidFill>
                            <a:srgbClr val="FF0000"/>
                          </a:solidFill>
                          <a:effectLst/>
                          <a:latin typeface="+mn-lt"/>
                          <a:ea typeface="+mn-ea"/>
                          <a:cs typeface="+mn-cs"/>
                        </a:rPr>
                        <a:t>How does Anna ensure that scholars have the appropriate background knowledge and can connect?</a:t>
                      </a:r>
                      <a:endParaRPr lang="en-US" sz="1400" kern="1200" dirty="0">
                        <a:solidFill>
                          <a:srgbClr val="FF0000"/>
                        </a:solidFill>
                        <a:effectLst/>
                        <a:latin typeface="+mn-lt"/>
                        <a:ea typeface="+mn-ea"/>
                        <a:cs typeface="+mn-cs"/>
                      </a:endParaRPr>
                    </a:p>
                  </a:txBody>
                  <a:tcPr marL="68075" marR="68075" marT="0" marB="0"/>
                </a:tc>
              </a:tr>
              <a:tr h="926275">
                <a:tc>
                  <a:txBody>
                    <a:bodyPr/>
                    <a:lstStyle/>
                    <a:p>
                      <a:pPr marL="0" marR="0">
                        <a:spcBef>
                          <a:spcPts val="0"/>
                        </a:spcBef>
                        <a:spcAft>
                          <a:spcPts val="0"/>
                        </a:spcAft>
                      </a:pPr>
                      <a:r>
                        <a:rPr lang="en-US" sz="1400" dirty="0">
                          <a:effectLst/>
                        </a:rPr>
                        <a:t>GR- Conferring – Fluency</a:t>
                      </a:r>
                      <a:br>
                        <a:rPr lang="en-US" sz="1400" dirty="0">
                          <a:effectLst/>
                        </a:rPr>
                      </a:br>
                      <a:endParaRPr lang="en-US" sz="1600" dirty="0">
                        <a:effectLst/>
                      </a:endParaRPr>
                    </a:p>
                    <a:p>
                      <a:pPr marL="0" marR="0">
                        <a:spcBef>
                          <a:spcPts val="0"/>
                        </a:spcBef>
                        <a:spcAft>
                          <a:spcPts val="0"/>
                        </a:spcAft>
                      </a:pPr>
                      <a:r>
                        <a:rPr lang="en-US" sz="1400" dirty="0">
                          <a:effectLst/>
                        </a:rPr>
                        <a:t>Support the scholar’s fluent reading</a:t>
                      </a:r>
                      <a:endParaRPr lang="en-US" sz="1600" dirty="0">
                        <a:effectLst/>
                        <a:latin typeface="Times New Roman" panose="02020603050405020304" pitchFamily="18" charset="0"/>
                        <a:ea typeface="Times New Roman" panose="02020603050405020304" pitchFamily="18" charset="0"/>
                      </a:endParaRPr>
                    </a:p>
                  </a:txBody>
                  <a:tcPr marL="68075" marR="68075" marT="0" marB="0"/>
                </a:tc>
                <a:tc>
                  <a:txBody>
                    <a:bodyPr/>
                    <a:lstStyle/>
                    <a:p>
                      <a:pPr marL="342900" marR="0" lvl="0" indent="-342900">
                        <a:spcBef>
                          <a:spcPts val="0"/>
                        </a:spcBef>
                        <a:spcAft>
                          <a:spcPts val="0"/>
                        </a:spcAft>
                        <a:buFont typeface="Symbol" panose="05050102010706020507" pitchFamily="18" charset="2"/>
                        <a:buChar char=""/>
                      </a:pPr>
                      <a:r>
                        <a:rPr lang="en-US" sz="1400" dirty="0">
                          <a:effectLst/>
                        </a:rPr>
                        <a:t>Scholar Reads</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Teacher IDs errors &amp; Responds</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Teacher records data</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075" marR="68075" marT="0" marB="0"/>
                </a:tc>
                <a:tc>
                  <a:txBody>
                    <a:bodyPr/>
                    <a:lstStyle/>
                    <a:p>
                      <a:pPr marL="342900" marR="0" lvl="0" indent="-342900">
                        <a:spcBef>
                          <a:spcPts val="0"/>
                        </a:spcBef>
                        <a:spcAft>
                          <a:spcPts val="0"/>
                        </a:spcAft>
                        <a:buFont typeface="Symbol" panose="05050102010706020507" pitchFamily="18" charset="2"/>
                        <a:buChar char=""/>
                      </a:pPr>
                      <a:r>
                        <a:rPr lang="en-US" sz="1400" dirty="0">
                          <a:effectLst/>
                        </a:rPr>
                        <a:t>Running Record</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Punches errors</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Narrates what the scholar needs to do better</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075" marR="68075" marT="0" marB="0"/>
                </a:tc>
                <a:tc>
                  <a:txBody>
                    <a:bodyPr/>
                    <a:lstStyle/>
                    <a:p>
                      <a:pPr marL="342900" marR="0" lvl="0" indent="-342900">
                        <a:spcBef>
                          <a:spcPts val="0"/>
                        </a:spcBef>
                        <a:spcAft>
                          <a:spcPts val="0"/>
                        </a:spcAft>
                        <a:buFont typeface="Symbol" panose="05050102010706020507" pitchFamily="18" charset="2"/>
                        <a:buChar char=""/>
                      </a:pPr>
                      <a:r>
                        <a:rPr lang="en-US" sz="1400" dirty="0">
                          <a:effectLst/>
                        </a:rPr>
                        <a:t>What is the process that she uses to id mistakes?</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 </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075" marR="68075" marT="0" marB="0"/>
                </a:tc>
              </a:tr>
              <a:tr h="1370243">
                <a:tc>
                  <a:txBody>
                    <a:bodyPr/>
                    <a:lstStyle/>
                    <a:p>
                      <a:pPr marL="0" marR="0">
                        <a:spcBef>
                          <a:spcPts val="0"/>
                        </a:spcBef>
                        <a:spcAft>
                          <a:spcPts val="0"/>
                        </a:spcAft>
                      </a:pPr>
                      <a:r>
                        <a:rPr lang="en-US" sz="1400">
                          <a:effectLst/>
                        </a:rPr>
                        <a:t>GR Conferring – Comprehension</a:t>
                      </a:r>
                      <a:endParaRPr lang="en-US" sz="1600">
                        <a:effectLst/>
                      </a:endParaRPr>
                    </a:p>
                    <a:p>
                      <a:pPr marL="0" marR="0">
                        <a:spcBef>
                          <a:spcPts val="0"/>
                        </a:spcBef>
                        <a:spcAft>
                          <a:spcPts val="0"/>
                        </a:spcAft>
                      </a:pPr>
                      <a:r>
                        <a:rPr lang="en-US" sz="1400">
                          <a:effectLst/>
                        </a:rPr>
                        <a:t> </a:t>
                      </a:r>
                      <a:endParaRPr lang="en-US" sz="1600">
                        <a:effectLst/>
                      </a:endParaRPr>
                    </a:p>
                    <a:p>
                      <a:pPr marL="0" marR="0">
                        <a:spcBef>
                          <a:spcPts val="0"/>
                        </a:spcBef>
                        <a:spcAft>
                          <a:spcPts val="0"/>
                        </a:spcAft>
                      </a:pPr>
                      <a:r>
                        <a:rPr lang="en-US" sz="1400">
                          <a:effectLst/>
                        </a:rPr>
                        <a:t>Support a scholar to literally and deeply comprehend a text</a:t>
                      </a:r>
                      <a:endParaRPr lang="en-US" sz="1600">
                        <a:effectLst/>
                        <a:latin typeface="Times New Roman" panose="02020603050405020304" pitchFamily="18" charset="0"/>
                        <a:ea typeface="Times New Roman" panose="02020603050405020304" pitchFamily="18" charset="0"/>
                      </a:endParaRPr>
                    </a:p>
                  </a:txBody>
                  <a:tcPr marL="68075" marR="68075" marT="0" marB="0"/>
                </a:tc>
                <a:tc>
                  <a:txBody>
                    <a:bodyPr/>
                    <a:lstStyle/>
                    <a:p>
                      <a:pPr marL="342900" marR="0" lvl="0" indent="-342900">
                        <a:spcBef>
                          <a:spcPts val="0"/>
                        </a:spcBef>
                        <a:spcAft>
                          <a:spcPts val="0"/>
                        </a:spcAft>
                        <a:buFont typeface="Symbol" panose="05050102010706020507" pitchFamily="18" charset="2"/>
                        <a:buChar char=""/>
                      </a:pPr>
                      <a:r>
                        <a:rPr lang="en-US" sz="1400" dirty="0">
                          <a:effectLst/>
                        </a:rPr>
                        <a:t>Scholar shares their thinking</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Teacher pinpoints misunderstand &amp; responds</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Transfer of the skill</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075" marR="68075" marT="0" marB="0"/>
                </a:tc>
                <a:tc>
                  <a:txBody>
                    <a:bodyPr/>
                    <a:lstStyle/>
                    <a:p>
                      <a:pPr marL="342900" marR="0" lvl="0" indent="-342900">
                        <a:spcBef>
                          <a:spcPts val="0"/>
                        </a:spcBef>
                        <a:spcAft>
                          <a:spcPts val="0"/>
                        </a:spcAft>
                        <a:buFont typeface="Symbol" panose="05050102010706020507" pitchFamily="18" charset="2"/>
                        <a:buChar char=""/>
                      </a:pPr>
                      <a:r>
                        <a:rPr lang="en-US" sz="1400" dirty="0">
                          <a:effectLst/>
                        </a:rPr>
                        <a:t>X tells what he read about.</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Anna responds to the misunderstanding by prompting.</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She transfers the skill and records it in the tracker?</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075" marR="68075" marT="0" marB="0"/>
                </a:tc>
                <a:tc>
                  <a:txBody>
                    <a:bodyPr/>
                    <a:lstStyle/>
                    <a:p>
                      <a:pPr marL="342900" marR="0" lvl="0" indent="-342900">
                        <a:spcBef>
                          <a:spcPts val="0"/>
                        </a:spcBef>
                        <a:spcAft>
                          <a:spcPts val="0"/>
                        </a:spcAft>
                        <a:buFont typeface="Symbol" panose="05050102010706020507" pitchFamily="18" charset="2"/>
                        <a:buChar char=""/>
                      </a:pPr>
                      <a:r>
                        <a:rPr lang="en-US" sz="1400" dirty="0">
                          <a:effectLst/>
                        </a:rPr>
                        <a:t>How does Anna use the tracker?</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What purpose does it serve?</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How does Anna choose what she’s conferring on ?</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075" marR="68075" marT="0" marB="0"/>
                </a:tc>
              </a:tr>
            </a:tbl>
          </a:graphicData>
        </a:graphic>
      </p:graphicFrame>
      <p:sp>
        <p:nvSpPr>
          <p:cNvPr id="2" name="Rectangle 1"/>
          <p:cNvSpPr/>
          <p:nvPr/>
        </p:nvSpPr>
        <p:spPr>
          <a:xfrm>
            <a:off x="323269" y="3277590"/>
            <a:ext cx="11682684" cy="2244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09320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24865" y="139577"/>
            <a:ext cx="8727311" cy="62869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653980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are the key components that make </a:t>
            </a:r>
            <a:r>
              <a:rPr lang="en-US" dirty="0" smtClean="0"/>
              <a:t>the conferring strong?</a:t>
            </a:r>
            <a:endParaRPr lang="en-US" dirty="0"/>
          </a:p>
        </p:txBody>
      </p:sp>
      <p:sp>
        <p:nvSpPr>
          <p:cNvPr id="3" name="Rectangle 2"/>
          <p:cNvSpPr/>
          <p:nvPr/>
        </p:nvSpPr>
        <p:spPr>
          <a:xfrm>
            <a:off x="3048000" y="2967335"/>
            <a:ext cx="6096000" cy="923330"/>
          </a:xfrm>
          <a:prstGeom prst="rect">
            <a:avLst/>
          </a:prstGeom>
        </p:spPr>
        <p:txBody>
          <a:bodyPr>
            <a:spAutoFit/>
          </a:bodyPr>
          <a:lstStyle/>
          <a:p>
            <a:r>
              <a:rPr lang="en-US" dirty="0"/>
              <a:t>https://video.achievementfirst.org/media/Video+3b+-+Guided+Reading+Fluency+Conference1+-+Anna+Reeves+-+ENDMS+March+2016+-+3+min./1_nwhfn6go/44106882</a:t>
            </a:r>
          </a:p>
        </p:txBody>
      </p:sp>
    </p:spTree>
    <p:extLst>
      <p:ext uri="{BB962C8B-B14F-4D97-AF65-F5344CB8AC3E}">
        <p14:creationId xmlns:p14="http://schemas.microsoft.com/office/powerpoint/2010/main" val="16024633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8255" y="2452017"/>
            <a:ext cx="9838944" cy="1446550"/>
          </a:xfrm>
          <a:prstGeom prst="rect">
            <a:avLst/>
          </a:prstGeom>
          <a:noFill/>
        </p:spPr>
        <p:txBody>
          <a:bodyPr wrap="square" rtlCol="0">
            <a:spAutoFit/>
          </a:bodyPr>
          <a:lstStyle/>
          <a:p>
            <a:pPr algn="ctr"/>
            <a:r>
              <a:rPr lang="en-US" sz="4400" i="1" dirty="0" smtClean="0"/>
              <a:t>What are the key components of the fluency and comprehension conference?</a:t>
            </a:r>
            <a:endParaRPr lang="en-US" sz="4400" i="1" dirty="0"/>
          </a:p>
        </p:txBody>
      </p:sp>
    </p:spTree>
    <p:extLst>
      <p:ext uri="{BB962C8B-B14F-4D97-AF65-F5344CB8AC3E}">
        <p14:creationId xmlns:p14="http://schemas.microsoft.com/office/powerpoint/2010/main" val="17378011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0" dirty="0" smtClean="0">
                <a:ln w="22225">
                  <a:solidFill>
                    <a:schemeClr val="accent2"/>
                  </a:solidFill>
                  <a:prstDash val="solid"/>
                </a:ln>
                <a:solidFill>
                  <a:schemeClr val="accent2">
                    <a:lumMod val="40000"/>
                    <a:lumOff val="60000"/>
                  </a:schemeClr>
                </a:solidFill>
              </a:rPr>
              <a:t>KEY POINT #3</a:t>
            </a:r>
            <a:endParaRPr lang="en-US" b="1" spc="0" dirty="0">
              <a:ln w="22225">
                <a:solidFill>
                  <a:schemeClr val="accent2"/>
                </a:solidFill>
                <a:prstDash val="solid"/>
              </a:ln>
              <a:solidFill>
                <a:schemeClr val="accent2">
                  <a:lumMod val="40000"/>
                  <a:lumOff val="60000"/>
                </a:schemeClr>
              </a:solidFill>
            </a:endParaRPr>
          </a:p>
        </p:txBody>
      </p:sp>
      <p:sp>
        <p:nvSpPr>
          <p:cNvPr id="3" name="Content Placeholder 2"/>
          <p:cNvSpPr>
            <a:spLocks noGrp="1"/>
          </p:cNvSpPr>
          <p:nvPr>
            <p:ph idx="1"/>
          </p:nvPr>
        </p:nvSpPr>
        <p:spPr>
          <a:solidFill>
            <a:srgbClr val="002060"/>
          </a:solidFill>
        </p:spPr>
        <p:txBody>
          <a:bodyPr>
            <a:normAutofit/>
          </a:bodyPr>
          <a:lstStyle/>
          <a:p>
            <a:pPr marL="0" indent="0" algn="ctr">
              <a:buNone/>
            </a:pPr>
            <a:endParaRPr lang="en-US" sz="4000" i="1" dirty="0" smtClean="0">
              <a:solidFill>
                <a:schemeClr val="bg1"/>
              </a:solidFill>
            </a:endParaRPr>
          </a:p>
          <a:p>
            <a:pPr marL="0" indent="0" algn="ctr">
              <a:buNone/>
            </a:pPr>
            <a:endParaRPr lang="en-US" sz="4000" i="1" dirty="0" smtClean="0">
              <a:solidFill>
                <a:schemeClr val="bg1"/>
              </a:solidFill>
            </a:endParaRPr>
          </a:p>
          <a:p>
            <a:pPr marL="0" indent="0" algn="ctr">
              <a:buNone/>
            </a:pPr>
            <a:r>
              <a:rPr lang="en-US" sz="4000" b="1" i="1" dirty="0" smtClean="0">
                <a:solidFill>
                  <a:schemeClr val="bg1"/>
                </a:solidFill>
              </a:rPr>
              <a:t>Guided Reading conferring checks the scholar’s response against the exemplar and then matches the response.</a:t>
            </a:r>
            <a:endParaRPr lang="en-US" sz="4000" b="1" i="1" dirty="0">
              <a:solidFill>
                <a:schemeClr val="bg1"/>
              </a:solidFill>
            </a:endParaRPr>
          </a:p>
        </p:txBody>
      </p:sp>
    </p:spTree>
    <p:extLst>
      <p:ext uri="{BB962C8B-B14F-4D97-AF65-F5344CB8AC3E}">
        <p14:creationId xmlns:p14="http://schemas.microsoft.com/office/powerpoint/2010/main" val="87792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105606246"/>
              </p:ext>
            </p:extLst>
          </p:nvPr>
        </p:nvGraphicFramePr>
        <p:xfrm>
          <a:off x="323269" y="397165"/>
          <a:ext cx="11682684" cy="5212569"/>
        </p:xfrm>
        <a:graphic>
          <a:graphicData uri="http://schemas.openxmlformats.org/drawingml/2006/table">
            <a:tbl>
              <a:tblPr firstRow="1" firstCol="1" bandRow="1">
                <a:tableStyleId>{5202B0CA-FC54-4496-8BCA-5EF66A818D29}</a:tableStyleId>
              </a:tblPr>
              <a:tblGrid>
                <a:gridCol w="2920671"/>
                <a:gridCol w="2920671"/>
                <a:gridCol w="2920671"/>
                <a:gridCol w="2920671"/>
              </a:tblGrid>
              <a:tr h="173689">
                <a:tc>
                  <a:txBody>
                    <a:bodyPr/>
                    <a:lstStyle/>
                    <a:p>
                      <a:pPr marL="0" marR="0" algn="ctr">
                        <a:spcBef>
                          <a:spcPts val="0"/>
                        </a:spcBef>
                        <a:spcAft>
                          <a:spcPts val="0"/>
                        </a:spcAft>
                      </a:pPr>
                      <a:r>
                        <a:rPr lang="en-US" sz="1100" dirty="0">
                          <a:effectLst/>
                        </a:rPr>
                        <a:t>Portion</a:t>
                      </a:r>
                      <a:endParaRPr lang="en-US" sz="1200" dirty="0">
                        <a:effectLst/>
                        <a:latin typeface="Times New Roman" panose="02020603050405020304" pitchFamily="18" charset="0"/>
                        <a:ea typeface="Times New Roman" panose="02020603050405020304" pitchFamily="18" charset="0"/>
                      </a:endParaRPr>
                    </a:p>
                  </a:txBody>
                  <a:tcPr marL="68075" marR="68075" marT="0" marB="0"/>
                </a:tc>
                <a:tc>
                  <a:txBody>
                    <a:bodyPr/>
                    <a:lstStyle/>
                    <a:p>
                      <a:pPr marL="0" marR="0" algn="ctr">
                        <a:spcBef>
                          <a:spcPts val="0"/>
                        </a:spcBef>
                        <a:spcAft>
                          <a:spcPts val="0"/>
                        </a:spcAft>
                      </a:pPr>
                      <a:r>
                        <a:rPr lang="en-US" sz="1100">
                          <a:effectLst/>
                        </a:rPr>
                        <a:t>Key Components</a:t>
                      </a:r>
                      <a:endParaRPr lang="en-US" sz="1200">
                        <a:effectLst/>
                        <a:latin typeface="Times New Roman" panose="02020603050405020304" pitchFamily="18" charset="0"/>
                        <a:ea typeface="Times New Roman" panose="02020603050405020304" pitchFamily="18" charset="0"/>
                      </a:endParaRPr>
                    </a:p>
                  </a:txBody>
                  <a:tcPr marL="68075" marR="68075" marT="0" marB="0"/>
                </a:tc>
                <a:tc>
                  <a:txBody>
                    <a:bodyPr/>
                    <a:lstStyle/>
                    <a:p>
                      <a:pPr marL="0" marR="0" algn="ctr">
                        <a:spcBef>
                          <a:spcPts val="0"/>
                        </a:spcBef>
                        <a:spcAft>
                          <a:spcPts val="0"/>
                        </a:spcAft>
                      </a:pPr>
                      <a:r>
                        <a:rPr lang="en-US" sz="1100">
                          <a:effectLst/>
                        </a:rPr>
                        <a:t>Evidence</a:t>
                      </a:r>
                      <a:endParaRPr lang="en-US" sz="1200">
                        <a:effectLst/>
                        <a:latin typeface="Times New Roman" panose="02020603050405020304" pitchFamily="18" charset="0"/>
                        <a:ea typeface="Times New Roman" panose="02020603050405020304" pitchFamily="18" charset="0"/>
                      </a:endParaRPr>
                    </a:p>
                  </a:txBody>
                  <a:tcPr marL="68075" marR="68075" marT="0" marB="0"/>
                </a:tc>
                <a:tc>
                  <a:txBody>
                    <a:bodyPr/>
                    <a:lstStyle/>
                    <a:p>
                      <a:pPr marL="0" marR="0" algn="ctr">
                        <a:spcBef>
                          <a:spcPts val="0"/>
                        </a:spcBef>
                        <a:spcAft>
                          <a:spcPts val="0"/>
                        </a:spcAft>
                      </a:pPr>
                      <a:r>
                        <a:rPr lang="en-US" sz="1100">
                          <a:effectLst/>
                        </a:rPr>
                        <a:t>BPQs</a:t>
                      </a:r>
                      <a:endParaRPr lang="en-US" sz="1200">
                        <a:effectLst/>
                        <a:latin typeface="Times New Roman" panose="02020603050405020304" pitchFamily="18" charset="0"/>
                        <a:ea typeface="Times New Roman" panose="02020603050405020304" pitchFamily="18" charset="0"/>
                      </a:endParaRPr>
                    </a:p>
                  </a:txBody>
                  <a:tcPr marL="68075" marR="68075" marT="0" marB="0"/>
                </a:tc>
              </a:tr>
              <a:tr h="1447018">
                <a:tc>
                  <a:txBody>
                    <a:bodyPr/>
                    <a:lstStyle/>
                    <a:p>
                      <a:pPr marL="0" marR="0">
                        <a:spcBef>
                          <a:spcPts val="0"/>
                        </a:spcBef>
                        <a:spcAft>
                          <a:spcPts val="0"/>
                        </a:spcAft>
                      </a:pPr>
                      <a:r>
                        <a:rPr lang="en-US" sz="1400" dirty="0">
                          <a:effectLst/>
                        </a:rPr>
                        <a:t>Fluency Practice</a:t>
                      </a:r>
                      <a:endParaRPr lang="en-US" sz="1600" dirty="0">
                        <a:effectLst/>
                      </a:endParaRPr>
                    </a:p>
                    <a:p>
                      <a:pPr marL="0" marR="0">
                        <a:spcBef>
                          <a:spcPts val="0"/>
                        </a:spcBef>
                        <a:spcAft>
                          <a:spcPts val="0"/>
                        </a:spcAft>
                      </a:pPr>
                      <a:r>
                        <a:rPr lang="en-US" sz="1400" dirty="0">
                          <a:effectLst/>
                        </a:rPr>
                        <a:t> </a:t>
                      </a:r>
                      <a:endParaRPr lang="en-US" sz="1600" dirty="0">
                        <a:effectLst/>
                      </a:endParaRPr>
                    </a:p>
                    <a:p>
                      <a:pPr marL="0" marR="0">
                        <a:spcBef>
                          <a:spcPts val="0"/>
                        </a:spcBef>
                        <a:spcAft>
                          <a:spcPts val="0"/>
                        </a:spcAft>
                      </a:pPr>
                      <a:r>
                        <a:rPr lang="en-US" sz="1400" dirty="0">
                          <a:effectLst/>
                        </a:rPr>
                        <a:t>Fluent reading and automaticity</a:t>
                      </a:r>
                      <a:endParaRPr lang="en-US" sz="1600" dirty="0">
                        <a:effectLst/>
                        <a:latin typeface="Times New Roman" panose="02020603050405020304" pitchFamily="18" charset="0"/>
                        <a:ea typeface="Times New Roman" panose="02020603050405020304" pitchFamily="18" charset="0"/>
                      </a:endParaRPr>
                    </a:p>
                  </a:txBody>
                  <a:tcPr marL="68075" marR="68075" marT="0" marB="0"/>
                </a:tc>
                <a:tc>
                  <a:txBody>
                    <a:bodyPr/>
                    <a:lstStyle/>
                    <a:p>
                      <a:pPr marL="342900" marR="0" lvl="0" indent="-342900">
                        <a:spcBef>
                          <a:spcPts val="0"/>
                        </a:spcBef>
                        <a:spcAft>
                          <a:spcPts val="0"/>
                        </a:spcAft>
                        <a:buFont typeface="Symbol" panose="05050102010706020507" pitchFamily="18" charset="2"/>
                        <a:buChar char=""/>
                      </a:pPr>
                      <a:r>
                        <a:rPr lang="en-US" sz="1400" dirty="0">
                          <a:effectLst/>
                        </a:rPr>
                        <a:t>Partner and whole group</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Data-driven</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Grade level Texts</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Reinforced Fluent reading </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075" marR="68075" marT="0" marB="0"/>
                </a:tc>
                <a:tc>
                  <a:txBody>
                    <a:bodyPr/>
                    <a:lstStyle/>
                    <a:p>
                      <a:pPr marL="342900" marR="0" lvl="0" indent="-342900">
                        <a:spcBef>
                          <a:spcPts val="0"/>
                        </a:spcBef>
                        <a:spcAft>
                          <a:spcPts val="0"/>
                        </a:spcAft>
                        <a:buFont typeface="Symbol" panose="05050102010706020507" pitchFamily="18" charset="2"/>
                        <a:buChar char=""/>
                      </a:pPr>
                      <a:r>
                        <a:rPr lang="en-US" sz="1400">
                          <a:effectLst/>
                        </a:rPr>
                        <a:t>Scholars had 3 opportunities to read the text over.</a:t>
                      </a:r>
                      <a:endParaRPr lang="en-US" sz="1600">
                        <a:effectLst/>
                      </a:endParaRPr>
                    </a:p>
                    <a:p>
                      <a:pPr marL="342900" marR="0" lvl="0" indent="-342900">
                        <a:spcBef>
                          <a:spcPts val="0"/>
                        </a:spcBef>
                        <a:spcAft>
                          <a:spcPts val="0"/>
                        </a:spcAft>
                        <a:buFont typeface="Symbol" panose="05050102010706020507" pitchFamily="18" charset="2"/>
                        <a:buChar char=""/>
                      </a:pPr>
                      <a:r>
                        <a:rPr lang="en-US" sz="1400">
                          <a:effectLst/>
                        </a:rPr>
                        <a:t>They received feedback from a partner.</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68075" marR="68075" marT="0" marB="0"/>
                </a:tc>
                <a:tc>
                  <a:txBody>
                    <a:bodyPr/>
                    <a:lstStyle/>
                    <a:p>
                      <a:pPr marL="342900" marR="0" lvl="0" indent="-342900">
                        <a:spcBef>
                          <a:spcPts val="0"/>
                        </a:spcBef>
                        <a:spcAft>
                          <a:spcPts val="0"/>
                        </a:spcAft>
                        <a:buFont typeface="Symbol" panose="05050102010706020507" pitchFamily="18" charset="2"/>
                        <a:buChar char=""/>
                      </a:pPr>
                      <a:r>
                        <a:rPr lang="en-US" sz="1400">
                          <a:effectLst/>
                        </a:rPr>
                        <a:t>How many times did scholars get practice reading fluently?</a:t>
                      </a:r>
                      <a:endParaRPr lang="en-US" sz="1600">
                        <a:effectLst/>
                      </a:endParaRPr>
                    </a:p>
                    <a:p>
                      <a:pPr marL="342900" marR="0" lvl="0" indent="-342900">
                        <a:spcBef>
                          <a:spcPts val="0"/>
                        </a:spcBef>
                        <a:spcAft>
                          <a:spcPts val="0"/>
                        </a:spcAft>
                        <a:buFont typeface="Symbol" panose="05050102010706020507" pitchFamily="18" charset="2"/>
                        <a:buChar char=""/>
                      </a:pPr>
                      <a:r>
                        <a:rPr lang="en-US" sz="1400">
                          <a:effectLst/>
                        </a:rPr>
                        <a:t>What is the impact on fluent reading?</a:t>
                      </a:r>
                      <a:endParaRPr lang="en-US" sz="1600">
                        <a:effectLst/>
                        <a:latin typeface="Garamond" panose="02020404030301010803" pitchFamily="18" charset="0"/>
                        <a:ea typeface="Times New Roman" panose="02020603050405020304" pitchFamily="18" charset="0"/>
                        <a:cs typeface="Times New Roman" panose="02020603050405020304" pitchFamily="18" charset="0"/>
                      </a:endParaRPr>
                    </a:p>
                  </a:txBody>
                  <a:tcPr marL="68075" marR="68075" marT="0" marB="0"/>
                </a:tc>
              </a:tr>
              <a:tr h="1295344">
                <a:tc>
                  <a:txBody>
                    <a:bodyPr/>
                    <a:lstStyle/>
                    <a:p>
                      <a:pPr marL="0" marR="0" algn="l" defTabSz="914400" rtl="0" eaLnBrk="1" latinLnBrk="0" hangingPunct="1">
                        <a:spcBef>
                          <a:spcPts val="0"/>
                        </a:spcBef>
                        <a:spcAft>
                          <a:spcPts val="0"/>
                        </a:spcAft>
                      </a:pPr>
                      <a:r>
                        <a:rPr lang="en-US" sz="1400" b="1" kern="1200" dirty="0" smtClean="0">
                          <a:solidFill>
                            <a:schemeClr val="dk1"/>
                          </a:solidFill>
                          <a:effectLst/>
                          <a:latin typeface="+mn-lt"/>
                          <a:ea typeface="+mn-ea"/>
                          <a:cs typeface="+mn-cs"/>
                        </a:rPr>
                        <a:t>GR – Introduction</a:t>
                      </a:r>
                    </a:p>
                    <a:p>
                      <a:pPr marL="0" marR="0" algn="l" defTabSz="914400" rtl="0" eaLnBrk="1" latinLnBrk="0" hangingPunct="1">
                        <a:spcBef>
                          <a:spcPts val="0"/>
                        </a:spcBef>
                        <a:spcAft>
                          <a:spcPts val="0"/>
                        </a:spcAft>
                      </a:pPr>
                      <a:endParaRPr lang="en-US" sz="1400" b="1" kern="1200" dirty="0" smtClean="0">
                        <a:solidFill>
                          <a:schemeClr val="dk1"/>
                        </a:solidFill>
                        <a:effectLst/>
                        <a:latin typeface="+mn-lt"/>
                        <a:ea typeface="+mn-ea"/>
                        <a:cs typeface="+mn-cs"/>
                      </a:endParaRPr>
                    </a:p>
                    <a:p>
                      <a:pPr marL="0" marR="0" algn="l" defTabSz="914400" rtl="0" eaLnBrk="1" latinLnBrk="0" hangingPunct="1">
                        <a:spcBef>
                          <a:spcPts val="0"/>
                        </a:spcBef>
                        <a:spcAft>
                          <a:spcPts val="0"/>
                        </a:spcAft>
                      </a:pPr>
                      <a:r>
                        <a:rPr lang="en-US" sz="1400" b="1" kern="1200" dirty="0" smtClean="0">
                          <a:solidFill>
                            <a:schemeClr val="dk1"/>
                          </a:solidFill>
                          <a:effectLst/>
                          <a:latin typeface="+mn-lt"/>
                          <a:ea typeface="+mn-ea"/>
                          <a:cs typeface="+mn-cs"/>
                        </a:rPr>
                        <a:t>Providing access to the text</a:t>
                      </a:r>
                      <a:endParaRPr lang="en-US" sz="1400" b="1" kern="1200" dirty="0">
                        <a:solidFill>
                          <a:schemeClr val="dk1"/>
                        </a:solidFill>
                        <a:effectLst/>
                        <a:latin typeface="+mn-lt"/>
                        <a:ea typeface="+mn-ea"/>
                        <a:cs typeface="+mn-cs"/>
                      </a:endParaRPr>
                    </a:p>
                  </a:txBody>
                  <a:tcPr marL="68075" marR="68075" marT="0" marB="0"/>
                </a:tc>
                <a:tc>
                  <a:txBody>
                    <a:bodyPr/>
                    <a:lstStyle/>
                    <a:p>
                      <a:pPr marL="342900" marR="0" lvl="0" indent="-342900">
                        <a:spcBef>
                          <a:spcPts val="0"/>
                        </a:spcBef>
                        <a:spcAft>
                          <a:spcPts val="0"/>
                        </a:spcAft>
                        <a:buFont typeface="Symbol" panose="05050102010706020507" pitchFamily="18" charset="2"/>
                        <a:buChar char=""/>
                      </a:pPr>
                      <a:r>
                        <a:rPr lang="en-US" sz="1400" kern="1200" dirty="0" smtClean="0">
                          <a:solidFill>
                            <a:schemeClr val="dk1"/>
                          </a:solidFill>
                          <a:effectLst/>
                          <a:latin typeface="+mn-lt"/>
                          <a:ea typeface="+mn-ea"/>
                          <a:cs typeface="+mn-cs"/>
                        </a:rPr>
                        <a:t>Names key vocabulary words</a:t>
                      </a:r>
                    </a:p>
                    <a:p>
                      <a:pPr marL="342900" marR="0" lvl="0" indent="-342900">
                        <a:spcBef>
                          <a:spcPts val="0"/>
                        </a:spcBef>
                        <a:spcAft>
                          <a:spcPts val="0"/>
                        </a:spcAft>
                        <a:buFont typeface="Symbol" panose="05050102010706020507" pitchFamily="18" charset="2"/>
                        <a:buChar char=""/>
                      </a:pPr>
                      <a:r>
                        <a:rPr lang="en-US" sz="1400" kern="1200" dirty="0" smtClean="0">
                          <a:solidFill>
                            <a:schemeClr val="dk1"/>
                          </a:solidFill>
                          <a:effectLst/>
                          <a:latin typeface="+mn-lt"/>
                          <a:ea typeface="+mn-ea"/>
                          <a:cs typeface="+mn-cs"/>
                        </a:rPr>
                        <a:t>Activates prior knowledge</a:t>
                      </a:r>
                    </a:p>
                    <a:p>
                      <a:pPr marL="342900" marR="0" lvl="0" indent="-342900">
                        <a:spcBef>
                          <a:spcPts val="0"/>
                        </a:spcBef>
                        <a:spcAft>
                          <a:spcPts val="0"/>
                        </a:spcAft>
                        <a:buFont typeface="Symbol" panose="05050102010706020507" pitchFamily="18" charset="2"/>
                        <a:buChar char=""/>
                      </a:pPr>
                      <a:r>
                        <a:rPr lang="en-US" sz="1400" kern="1200" dirty="0" smtClean="0">
                          <a:solidFill>
                            <a:schemeClr val="dk1"/>
                          </a:solidFill>
                          <a:effectLst/>
                          <a:latin typeface="+mn-lt"/>
                          <a:ea typeface="+mn-ea"/>
                          <a:cs typeface="+mn-cs"/>
                        </a:rPr>
                        <a:t>Engages scholars in the text</a:t>
                      </a:r>
                      <a:endParaRPr lang="en-US" sz="1400" kern="1200" dirty="0">
                        <a:solidFill>
                          <a:schemeClr val="dk1"/>
                        </a:solidFill>
                        <a:effectLst/>
                        <a:latin typeface="+mn-lt"/>
                        <a:ea typeface="+mn-ea"/>
                        <a:cs typeface="+mn-cs"/>
                      </a:endParaRPr>
                    </a:p>
                  </a:txBody>
                  <a:tcPr marL="68075" marR="68075" marT="0" marB="0"/>
                </a:tc>
                <a:tc>
                  <a:txBody>
                    <a:bodyPr/>
                    <a:lstStyle/>
                    <a:p>
                      <a:pPr marL="342900" marR="0" lvl="0" indent="-342900" algn="l" defTabSz="914400" rtl="0" eaLnBrk="1" latinLnBrk="0" hangingPunct="1">
                        <a:spcBef>
                          <a:spcPts val="0"/>
                        </a:spcBef>
                        <a:spcAft>
                          <a:spcPts val="0"/>
                        </a:spcAft>
                        <a:buFont typeface="Symbol" panose="05050102010706020507" pitchFamily="18" charset="2"/>
                        <a:buChar char=""/>
                      </a:pPr>
                      <a:r>
                        <a:rPr lang="en-US" sz="1400" kern="1200" dirty="0" smtClean="0">
                          <a:solidFill>
                            <a:schemeClr val="dk1"/>
                          </a:solidFill>
                          <a:effectLst/>
                          <a:latin typeface="+mn-lt"/>
                          <a:ea typeface="+mn-ea"/>
                          <a:cs typeface="+mn-cs"/>
                        </a:rPr>
                        <a:t>Introduces</a:t>
                      </a:r>
                      <a:r>
                        <a:rPr lang="en-US" sz="1400" kern="1200" baseline="0" dirty="0" smtClean="0">
                          <a:solidFill>
                            <a:schemeClr val="dk1"/>
                          </a:solidFill>
                          <a:effectLst/>
                          <a:latin typeface="+mn-lt"/>
                          <a:ea typeface="+mn-ea"/>
                          <a:cs typeface="+mn-cs"/>
                        </a:rPr>
                        <a:t> reduce and recycle</a:t>
                      </a:r>
                    </a:p>
                    <a:p>
                      <a:pPr marL="342900" marR="0" lvl="0" indent="-342900" algn="l" defTabSz="914400" rtl="0" eaLnBrk="1" latinLnBrk="0" hangingPunct="1">
                        <a:spcBef>
                          <a:spcPts val="0"/>
                        </a:spcBef>
                        <a:spcAft>
                          <a:spcPts val="0"/>
                        </a:spcAft>
                        <a:buFont typeface="Symbol" panose="05050102010706020507" pitchFamily="18" charset="2"/>
                        <a:buChar char=""/>
                      </a:pPr>
                      <a:r>
                        <a:rPr lang="en-US" sz="1400" kern="1200" baseline="0" dirty="0" smtClean="0">
                          <a:solidFill>
                            <a:schemeClr val="dk1"/>
                          </a:solidFill>
                          <a:effectLst/>
                          <a:latin typeface="+mn-lt"/>
                          <a:ea typeface="+mn-ea"/>
                          <a:cs typeface="+mn-cs"/>
                        </a:rPr>
                        <a:t>Discusses the water bottle as a spring board for vocabulary</a:t>
                      </a:r>
                    </a:p>
                    <a:p>
                      <a:pPr marL="342900" marR="0" lvl="0" indent="-342900" algn="l" defTabSz="914400" rtl="0" eaLnBrk="1" latinLnBrk="0" hangingPunct="1">
                        <a:spcBef>
                          <a:spcPts val="0"/>
                        </a:spcBef>
                        <a:spcAft>
                          <a:spcPts val="0"/>
                        </a:spcAft>
                        <a:buFont typeface="Symbol" panose="05050102010706020507" pitchFamily="18" charset="2"/>
                        <a:buChar char=""/>
                      </a:pPr>
                      <a:r>
                        <a:rPr lang="en-US" sz="1400" kern="1200" baseline="0" dirty="0" smtClean="0">
                          <a:solidFill>
                            <a:schemeClr val="dk1"/>
                          </a:solidFill>
                          <a:effectLst/>
                          <a:latin typeface="+mn-lt"/>
                          <a:ea typeface="+mn-ea"/>
                          <a:cs typeface="+mn-cs"/>
                        </a:rPr>
                        <a:t>Gives the thinking question for scholars</a:t>
                      </a:r>
                      <a:endParaRPr lang="en-US" sz="1400" kern="1200" dirty="0">
                        <a:solidFill>
                          <a:schemeClr val="dk1"/>
                        </a:solidFill>
                        <a:effectLst/>
                        <a:latin typeface="+mn-lt"/>
                        <a:ea typeface="+mn-ea"/>
                        <a:cs typeface="+mn-cs"/>
                      </a:endParaRPr>
                    </a:p>
                  </a:txBody>
                  <a:tcPr marL="68075" marR="68075" marT="0" marB="0"/>
                </a:tc>
                <a:tc>
                  <a:txBody>
                    <a:bodyPr/>
                    <a:lstStyle/>
                    <a:p>
                      <a:pPr marL="342900" marR="0" lvl="0" indent="-342900" algn="l" defTabSz="914400" rtl="0" eaLnBrk="1" latinLnBrk="0" hangingPunct="1">
                        <a:spcBef>
                          <a:spcPts val="0"/>
                        </a:spcBef>
                        <a:spcAft>
                          <a:spcPts val="0"/>
                        </a:spcAft>
                        <a:buFont typeface="Symbol" panose="05050102010706020507" pitchFamily="18" charset="2"/>
                        <a:buChar char=""/>
                      </a:pPr>
                      <a:r>
                        <a:rPr lang="en-US" sz="1400" kern="1200" dirty="0" smtClean="0">
                          <a:solidFill>
                            <a:schemeClr val="dk1"/>
                          </a:solidFill>
                          <a:effectLst/>
                          <a:latin typeface="+mn-lt"/>
                          <a:ea typeface="+mn-ea"/>
                          <a:cs typeface="+mn-cs"/>
                        </a:rPr>
                        <a:t>How</a:t>
                      </a:r>
                      <a:r>
                        <a:rPr lang="en-US" sz="1400" kern="1200" baseline="0" dirty="0" smtClean="0">
                          <a:solidFill>
                            <a:schemeClr val="dk1"/>
                          </a:solidFill>
                          <a:effectLst/>
                          <a:latin typeface="+mn-lt"/>
                          <a:ea typeface="+mn-ea"/>
                          <a:cs typeface="+mn-cs"/>
                        </a:rPr>
                        <a:t> does she ensure scholars can read all the words?</a:t>
                      </a:r>
                    </a:p>
                    <a:p>
                      <a:pPr marL="342900" marR="0" lvl="0" indent="-342900" algn="l" defTabSz="914400" rtl="0" eaLnBrk="1" latinLnBrk="0" hangingPunct="1">
                        <a:spcBef>
                          <a:spcPts val="0"/>
                        </a:spcBef>
                        <a:spcAft>
                          <a:spcPts val="0"/>
                        </a:spcAft>
                        <a:buFont typeface="Symbol" panose="05050102010706020507" pitchFamily="18" charset="2"/>
                        <a:buChar char=""/>
                      </a:pPr>
                      <a:r>
                        <a:rPr lang="en-US" sz="1400" kern="1200" baseline="0" dirty="0" smtClean="0">
                          <a:solidFill>
                            <a:schemeClr val="dk1"/>
                          </a:solidFill>
                          <a:effectLst/>
                          <a:latin typeface="+mn-lt"/>
                          <a:ea typeface="+mn-ea"/>
                          <a:cs typeface="+mn-cs"/>
                        </a:rPr>
                        <a:t>How does Anna ensure that scholars have the appropriate background knowledge and can connect?</a:t>
                      </a:r>
                      <a:endParaRPr lang="en-US" sz="1400" kern="1200" dirty="0">
                        <a:solidFill>
                          <a:schemeClr val="dk1"/>
                        </a:solidFill>
                        <a:effectLst/>
                        <a:latin typeface="+mn-lt"/>
                        <a:ea typeface="+mn-ea"/>
                        <a:cs typeface="+mn-cs"/>
                      </a:endParaRPr>
                    </a:p>
                  </a:txBody>
                  <a:tcPr marL="68075" marR="68075" marT="0" marB="0"/>
                </a:tc>
              </a:tr>
              <a:tr h="926275">
                <a:tc>
                  <a:txBody>
                    <a:bodyPr/>
                    <a:lstStyle/>
                    <a:p>
                      <a:pPr marL="0" marR="0">
                        <a:spcBef>
                          <a:spcPts val="0"/>
                        </a:spcBef>
                        <a:spcAft>
                          <a:spcPts val="0"/>
                        </a:spcAft>
                      </a:pPr>
                      <a:r>
                        <a:rPr lang="en-US" sz="1400" dirty="0">
                          <a:solidFill>
                            <a:srgbClr val="FF0000"/>
                          </a:solidFill>
                          <a:effectLst/>
                        </a:rPr>
                        <a:t>GR- Conferring – Fluency</a:t>
                      </a:r>
                      <a:br>
                        <a:rPr lang="en-US" sz="1400" dirty="0">
                          <a:solidFill>
                            <a:srgbClr val="FF0000"/>
                          </a:solidFill>
                          <a:effectLst/>
                        </a:rPr>
                      </a:br>
                      <a:endParaRPr lang="en-US" sz="1600" dirty="0">
                        <a:solidFill>
                          <a:srgbClr val="FF0000"/>
                        </a:solidFill>
                        <a:effectLst/>
                      </a:endParaRPr>
                    </a:p>
                    <a:p>
                      <a:pPr marL="0" marR="0">
                        <a:spcBef>
                          <a:spcPts val="0"/>
                        </a:spcBef>
                        <a:spcAft>
                          <a:spcPts val="0"/>
                        </a:spcAft>
                      </a:pPr>
                      <a:r>
                        <a:rPr lang="en-US" sz="1400" dirty="0">
                          <a:solidFill>
                            <a:srgbClr val="FF0000"/>
                          </a:solidFill>
                          <a:effectLst/>
                        </a:rPr>
                        <a:t>Support the scholar’s fluent reading</a:t>
                      </a:r>
                      <a:endParaRPr lang="en-US" sz="1600" dirty="0">
                        <a:solidFill>
                          <a:srgbClr val="FF0000"/>
                        </a:solidFill>
                        <a:effectLst/>
                        <a:latin typeface="Times New Roman" panose="02020603050405020304" pitchFamily="18" charset="0"/>
                        <a:ea typeface="Times New Roman" panose="02020603050405020304" pitchFamily="18" charset="0"/>
                      </a:endParaRPr>
                    </a:p>
                  </a:txBody>
                  <a:tcPr marL="68075" marR="68075" marT="0" marB="0"/>
                </a:tc>
                <a:tc>
                  <a:txBody>
                    <a:bodyPr/>
                    <a:lstStyle/>
                    <a:p>
                      <a:pPr marL="342900" marR="0" lvl="0" indent="-342900">
                        <a:spcBef>
                          <a:spcPts val="0"/>
                        </a:spcBef>
                        <a:spcAft>
                          <a:spcPts val="0"/>
                        </a:spcAft>
                        <a:buFont typeface="Symbol" panose="05050102010706020507" pitchFamily="18" charset="2"/>
                        <a:buChar char=""/>
                      </a:pPr>
                      <a:r>
                        <a:rPr lang="en-US" sz="1400" dirty="0">
                          <a:solidFill>
                            <a:srgbClr val="FF0000"/>
                          </a:solidFill>
                          <a:effectLst/>
                        </a:rPr>
                        <a:t>Scholar Reads</a:t>
                      </a:r>
                      <a:endParaRPr lang="en-US" sz="1600" dirty="0">
                        <a:solidFill>
                          <a:srgbClr val="FF0000"/>
                        </a:solidFill>
                        <a:effectLst/>
                      </a:endParaRPr>
                    </a:p>
                    <a:p>
                      <a:pPr marL="342900" marR="0" lvl="0" indent="-342900">
                        <a:spcBef>
                          <a:spcPts val="0"/>
                        </a:spcBef>
                        <a:spcAft>
                          <a:spcPts val="0"/>
                        </a:spcAft>
                        <a:buFont typeface="Symbol" panose="05050102010706020507" pitchFamily="18" charset="2"/>
                        <a:buChar char=""/>
                      </a:pPr>
                      <a:r>
                        <a:rPr lang="en-US" sz="1400" dirty="0">
                          <a:solidFill>
                            <a:srgbClr val="FF0000"/>
                          </a:solidFill>
                          <a:effectLst/>
                        </a:rPr>
                        <a:t>Teacher IDs errors &amp; Responds</a:t>
                      </a:r>
                      <a:endParaRPr lang="en-US" sz="1600" dirty="0">
                        <a:solidFill>
                          <a:srgbClr val="FF0000"/>
                        </a:solidFill>
                        <a:effectLst/>
                      </a:endParaRPr>
                    </a:p>
                    <a:p>
                      <a:pPr marL="342900" marR="0" lvl="0" indent="-342900">
                        <a:spcBef>
                          <a:spcPts val="0"/>
                        </a:spcBef>
                        <a:spcAft>
                          <a:spcPts val="0"/>
                        </a:spcAft>
                        <a:buFont typeface="Symbol" panose="05050102010706020507" pitchFamily="18" charset="2"/>
                        <a:buChar char=""/>
                      </a:pPr>
                      <a:r>
                        <a:rPr lang="en-US" sz="1400" dirty="0">
                          <a:solidFill>
                            <a:srgbClr val="FF0000"/>
                          </a:solidFill>
                          <a:effectLst/>
                        </a:rPr>
                        <a:t>Teacher records data</a:t>
                      </a:r>
                      <a:endParaRPr lang="en-US" sz="1600" dirty="0">
                        <a:solidFill>
                          <a:srgbClr val="FF0000"/>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075" marR="68075" marT="0" marB="0"/>
                </a:tc>
                <a:tc>
                  <a:txBody>
                    <a:bodyPr/>
                    <a:lstStyle/>
                    <a:p>
                      <a:pPr marL="342900" marR="0" lvl="0" indent="-342900">
                        <a:spcBef>
                          <a:spcPts val="0"/>
                        </a:spcBef>
                        <a:spcAft>
                          <a:spcPts val="0"/>
                        </a:spcAft>
                        <a:buFont typeface="Symbol" panose="05050102010706020507" pitchFamily="18" charset="2"/>
                        <a:buChar char=""/>
                      </a:pPr>
                      <a:r>
                        <a:rPr lang="en-US" sz="1400" dirty="0">
                          <a:solidFill>
                            <a:srgbClr val="FF0000"/>
                          </a:solidFill>
                          <a:effectLst/>
                        </a:rPr>
                        <a:t>Running Record</a:t>
                      </a:r>
                      <a:endParaRPr lang="en-US" sz="1600" dirty="0">
                        <a:solidFill>
                          <a:srgbClr val="FF0000"/>
                        </a:solidFill>
                        <a:effectLst/>
                      </a:endParaRPr>
                    </a:p>
                    <a:p>
                      <a:pPr marL="342900" marR="0" lvl="0" indent="-342900">
                        <a:spcBef>
                          <a:spcPts val="0"/>
                        </a:spcBef>
                        <a:spcAft>
                          <a:spcPts val="0"/>
                        </a:spcAft>
                        <a:buFont typeface="Symbol" panose="05050102010706020507" pitchFamily="18" charset="2"/>
                        <a:buChar char=""/>
                      </a:pPr>
                      <a:r>
                        <a:rPr lang="en-US" sz="1400" dirty="0">
                          <a:solidFill>
                            <a:srgbClr val="FF0000"/>
                          </a:solidFill>
                          <a:effectLst/>
                        </a:rPr>
                        <a:t>Punches errors</a:t>
                      </a:r>
                      <a:endParaRPr lang="en-US" sz="1600" dirty="0">
                        <a:solidFill>
                          <a:srgbClr val="FF0000"/>
                        </a:solidFill>
                        <a:effectLst/>
                      </a:endParaRPr>
                    </a:p>
                    <a:p>
                      <a:pPr marL="342900" marR="0" lvl="0" indent="-342900">
                        <a:spcBef>
                          <a:spcPts val="0"/>
                        </a:spcBef>
                        <a:spcAft>
                          <a:spcPts val="0"/>
                        </a:spcAft>
                        <a:buFont typeface="Symbol" panose="05050102010706020507" pitchFamily="18" charset="2"/>
                        <a:buChar char=""/>
                      </a:pPr>
                      <a:r>
                        <a:rPr lang="en-US" sz="1400" dirty="0">
                          <a:solidFill>
                            <a:srgbClr val="FF0000"/>
                          </a:solidFill>
                          <a:effectLst/>
                        </a:rPr>
                        <a:t>Narrates what the scholar needs to do better</a:t>
                      </a:r>
                      <a:endParaRPr lang="en-US" sz="1600" dirty="0">
                        <a:solidFill>
                          <a:srgbClr val="FF0000"/>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075" marR="68075" marT="0" marB="0"/>
                </a:tc>
                <a:tc>
                  <a:txBody>
                    <a:bodyPr/>
                    <a:lstStyle/>
                    <a:p>
                      <a:pPr marL="342900" marR="0" lvl="0" indent="-342900">
                        <a:spcBef>
                          <a:spcPts val="0"/>
                        </a:spcBef>
                        <a:spcAft>
                          <a:spcPts val="0"/>
                        </a:spcAft>
                        <a:buFont typeface="Symbol" panose="05050102010706020507" pitchFamily="18" charset="2"/>
                        <a:buChar char=""/>
                      </a:pPr>
                      <a:r>
                        <a:rPr lang="en-US" sz="1400" dirty="0">
                          <a:solidFill>
                            <a:srgbClr val="FF0000"/>
                          </a:solidFill>
                          <a:effectLst/>
                        </a:rPr>
                        <a:t>What is the process that she uses to id mistakes</a:t>
                      </a:r>
                      <a:r>
                        <a:rPr lang="en-US" sz="1400" dirty="0" smtClean="0">
                          <a:solidFill>
                            <a:srgbClr val="FF0000"/>
                          </a:solidFill>
                          <a:effectLst/>
                        </a:rPr>
                        <a:t>?</a:t>
                      </a:r>
                      <a:endParaRPr lang="en-US" sz="1600" dirty="0">
                        <a:solidFill>
                          <a:srgbClr val="FF0000"/>
                        </a:solidFill>
                        <a:effectLst/>
                        <a:latin typeface="Garamond" panose="02020404030301010803" pitchFamily="18" charset="0"/>
                        <a:cs typeface="Times New Roman" panose="02020603050405020304" pitchFamily="18" charset="0"/>
                      </a:endParaRPr>
                    </a:p>
                  </a:txBody>
                  <a:tcPr marL="68075" marR="68075" marT="0" marB="0"/>
                </a:tc>
              </a:tr>
              <a:tr h="1370243">
                <a:tc>
                  <a:txBody>
                    <a:bodyPr/>
                    <a:lstStyle/>
                    <a:p>
                      <a:pPr marL="0" marR="0">
                        <a:spcBef>
                          <a:spcPts val="0"/>
                        </a:spcBef>
                        <a:spcAft>
                          <a:spcPts val="0"/>
                        </a:spcAft>
                      </a:pPr>
                      <a:r>
                        <a:rPr lang="en-US" sz="1400" dirty="0">
                          <a:solidFill>
                            <a:srgbClr val="FF0000"/>
                          </a:solidFill>
                          <a:effectLst/>
                        </a:rPr>
                        <a:t>GR Conferring – Comprehension</a:t>
                      </a:r>
                      <a:endParaRPr lang="en-US" sz="1600" dirty="0">
                        <a:solidFill>
                          <a:srgbClr val="FF0000"/>
                        </a:solidFill>
                        <a:effectLst/>
                      </a:endParaRPr>
                    </a:p>
                    <a:p>
                      <a:pPr marL="0" marR="0">
                        <a:spcBef>
                          <a:spcPts val="0"/>
                        </a:spcBef>
                        <a:spcAft>
                          <a:spcPts val="0"/>
                        </a:spcAft>
                      </a:pPr>
                      <a:r>
                        <a:rPr lang="en-US" sz="1400" dirty="0">
                          <a:solidFill>
                            <a:srgbClr val="FF0000"/>
                          </a:solidFill>
                          <a:effectLst/>
                        </a:rPr>
                        <a:t> </a:t>
                      </a:r>
                      <a:endParaRPr lang="en-US" sz="1600" dirty="0">
                        <a:solidFill>
                          <a:srgbClr val="FF0000"/>
                        </a:solidFill>
                        <a:effectLst/>
                      </a:endParaRPr>
                    </a:p>
                    <a:p>
                      <a:pPr marL="0" marR="0">
                        <a:spcBef>
                          <a:spcPts val="0"/>
                        </a:spcBef>
                        <a:spcAft>
                          <a:spcPts val="0"/>
                        </a:spcAft>
                      </a:pPr>
                      <a:r>
                        <a:rPr lang="en-US" sz="1400" dirty="0">
                          <a:solidFill>
                            <a:srgbClr val="FF0000"/>
                          </a:solidFill>
                          <a:effectLst/>
                        </a:rPr>
                        <a:t>Support a scholar to literally and deeply comprehend a text</a:t>
                      </a:r>
                      <a:endParaRPr lang="en-US" sz="1600" dirty="0">
                        <a:solidFill>
                          <a:srgbClr val="FF0000"/>
                        </a:solidFill>
                        <a:effectLst/>
                        <a:latin typeface="Times New Roman" panose="02020603050405020304" pitchFamily="18" charset="0"/>
                        <a:ea typeface="Times New Roman" panose="02020603050405020304" pitchFamily="18" charset="0"/>
                      </a:endParaRPr>
                    </a:p>
                  </a:txBody>
                  <a:tcPr marL="68075" marR="68075" marT="0" marB="0"/>
                </a:tc>
                <a:tc>
                  <a:txBody>
                    <a:bodyPr/>
                    <a:lstStyle/>
                    <a:p>
                      <a:pPr marL="342900" marR="0" lvl="0" indent="-342900">
                        <a:spcBef>
                          <a:spcPts val="0"/>
                        </a:spcBef>
                        <a:spcAft>
                          <a:spcPts val="0"/>
                        </a:spcAft>
                        <a:buFont typeface="Symbol" panose="05050102010706020507" pitchFamily="18" charset="2"/>
                        <a:buChar char=""/>
                      </a:pPr>
                      <a:r>
                        <a:rPr lang="en-US" sz="1400" dirty="0">
                          <a:solidFill>
                            <a:srgbClr val="FF0000"/>
                          </a:solidFill>
                          <a:effectLst/>
                        </a:rPr>
                        <a:t>Scholar shares their thinking</a:t>
                      </a:r>
                      <a:endParaRPr lang="en-US" sz="1600" dirty="0">
                        <a:solidFill>
                          <a:srgbClr val="FF0000"/>
                        </a:solidFill>
                        <a:effectLst/>
                      </a:endParaRPr>
                    </a:p>
                    <a:p>
                      <a:pPr marL="342900" marR="0" lvl="0" indent="-342900">
                        <a:spcBef>
                          <a:spcPts val="0"/>
                        </a:spcBef>
                        <a:spcAft>
                          <a:spcPts val="0"/>
                        </a:spcAft>
                        <a:buFont typeface="Symbol" panose="05050102010706020507" pitchFamily="18" charset="2"/>
                        <a:buChar char=""/>
                      </a:pPr>
                      <a:r>
                        <a:rPr lang="en-US" sz="1400" dirty="0">
                          <a:solidFill>
                            <a:srgbClr val="FF0000"/>
                          </a:solidFill>
                          <a:effectLst/>
                        </a:rPr>
                        <a:t>Teacher pinpoints misunderstand &amp; responds</a:t>
                      </a:r>
                      <a:endParaRPr lang="en-US" sz="1600" dirty="0">
                        <a:solidFill>
                          <a:srgbClr val="FF0000"/>
                        </a:solidFill>
                        <a:effectLst/>
                      </a:endParaRPr>
                    </a:p>
                    <a:p>
                      <a:pPr marL="342900" marR="0" lvl="0" indent="-342900">
                        <a:spcBef>
                          <a:spcPts val="0"/>
                        </a:spcBef>
                        <a:spcAft>
                          <a:spcPts val="0"/>
                        </a:spcAft>
                        <a:buFont typeface="Symbol" panose="05050102010706020507" pitchFamily="18" charset="2"/>
                        <a:buChar char=""/>
                      </a:pPr>
                      <a:r>
                        <a:rPr lang="en-US" sz="1400" dirty="0">
                          <a:solidFill>
                            <a:srgbClr val="FF0000"/>
                          </a:solidFill>
                          <a:effectLst/>
                        </a:rPr>
                        <a:t>Transfer of the skill</a:t>
                      </a:r>
                      <a:endParaRPr lang="en-US" sz="1600" dirty="0">
                        <a:solidFill>
                          <a:srgbClr val="FF0000"/>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075" marR="68075" marT="0" marB="0"/>
                </a:tc>
                <a:tc>
                  <a:txBody>
                    <a:bodyPr/>
                    <a:lstStyle/>
                    <a:p>
                      <a:pPr marL="342900" marR="0" lvl="0" indent="-342900">
                        <a:spcBef>
                          <a:spcPts val="0"/>
                        </a:spcBef>
                        <a:spcAft>
                          <a:spcPts val="0"/>
                        </a:spcAft>
                        <a:buFont typeface="Symbol" panose="05050102010706020507" pitchFamily="18" charset="2"/>
                        <a:buChar char=""/>
                      </a:pPr>
                      <a:r>
                        <a:rPr lang="en-US" sz="1400" dirty="0">
                          <a:solidFill>
                            <a:srgbClr val="FF0000"/>
                          </a:solidFill>
                          <a:effectLst/>
                        </a:rPr>
                        <a:t>X tells what he read about.</a:t>
                      </a:r>
                      <a:endParaRPr lang="en-US" sz="1600" dirty="0">
                        <a:solidFill>
                          <a:srgbClr val="FF0000"/>
                        </a:solidFill>
                        <a:effectLst/>
                      </a:endParaRPr>
                    </a:p>
                    <a:p>
                      <a:pPr marL="342900" marR="0" lvl="0" indent="-342900">
                        <a:spcBef>
                          <a:spcPts val="0"/>
                        </a:spcBef>
                        <a:spcAft>
                          <a:spcPts val="0"/>
                        </a:spcAft>
                        <a:buFont typeface="Symbol" panose="05050102010706020507" pitchFamily="18" charset="2"/>
                        <a:buChar char=""/>
                      </a:pPr>
                      <a:r>
                        <a:rPr lang="en-US" sz="1400" dirty="0">
                          <a:solidFill>
                            <a:srgbClr val="FF0000"/>
                          </a:solidFill>
                          <a:effectLst/>
                        </a:rPr>
                        <a:t>Anna responds to the misunderstanding by prompting.</a:t>
                      </a:r>
                      <a:endParaRPr lang="en-US" sz="1600" dirty="0">
                        <a:solidFill>
                          <a:srgbClr val="FF0000"/>
                        </a:solidFill>
                        <a:effectLst/>
                      </a:endParaRPr>
                    </a:p>
                    <a:p>
                      <a:pPr marL="342900" marR="0" lvl="0" indent="-342900">
                        <a:spcBef>
                          <a:spcPts val="0"/>
                        </a:spcBef>
                        <a:spcAft>
                          <a:spcPts val="0"/>
                        </a:spcAft>
                        <a:buFont typeface="Symbol" panose="05050102010706020507" pitchFamily="18" charset="2"/>
                        <a:buChar char=""/>
                      </a:pPr>
                      <a:r>
                        <a:rPr lang="en-US" sz="1400" dirty="0">
                          <a:solidFill>
                            <a:srgbClr val="FF0000"/>
                          </a:solidFill>
                          <a:effectLst/>
                        </a:rPr>
                        <a:t>She transfers the skill and records it in the tracker?</a:t>
                      </a:r>
                      <a:endParaRPr lang="en-US" sz="1600" dirty="0">
                        <a:solidFill>
                          <a:srgbClr val="FF0000"/>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075" marR="68075" marT="0" marB="0"/>
                </a:tc>
                <a:tc>
                  <a:txBody>
                    <a:bodyPr/>
                    <a:lstStyle/>
                    <a:p>
                      <a:pPr marL="342900" marR="0" lvl="0" indent="-342900">
                        <a:spcBef>
                          <a:spcPts val="0"/>
                        </a:spcBef>
                        <a:spcAft>
                          <a:spcPts val="0"/>
                        </a:spcAft>
                        <a:buFont typeface="Symbol" panose="05050102010706020507" pitchFamily="18" charset="2"/>
                        <a:buChar char=""/>
                      </a:pPr>
                      <a:r>
                        <a:rPr lang="en-US" sz="1400" dirty="0">
                          <a:solidFill>
                            <a:srgbClr val="FF0000"/>
                          </a:solidFill>
                          <a:effectLst/>
                        </a:rPr>
                        <a:t>How does Anna use the tracker?</a:t>
                      </a:r>
                      <a:endParaRPr lang="en-US" sz="1600" dirty="0">
                        <a:solidFill>
                          <a:srgbClr val="FF0000"/>
                        </a:solidFill>
                        <a:effectLst/>
                      </a:endParaRPr>
                    </a:p>
                    <a:p>
                      <a:pPr marL="342900" marR="0" lvl="0" indent="-342900">
                        <a:spcBef>
                          <a:spcPts val="0"/>
                        </a:spcBef>
                        <a:spcAft>
                          <a:spcPts val="0"/>
                        </a:spcAft>
                        <a:buFont typeface="Symbol" panose="05050102010706020507" pitchFamily="18" charset="2"/>
                        <a:buChar char=""/>
                      </a:pPr>
                      <a:r>
                        <a:rPr lang="en-US" sz="1400" dirty="0">
                          <a:solidFill>
                            <a:srgbClr val="FF0000"/>
                          </a:solidFill>
                          <a:effectLst/>
                        </a:rPr>
                        <a:t>What purpose does it serve?</a:t>
                      </a:r>
                      <a:endParaRPr lang="en-US" sz="1600" dirty="0">
                        <a:solidFill>
                          <a:srgbClr val="FF0000"/>
                        </a:solidFill>
                        <a:effectLst/>
                      </a:endParaRPr>
                    </a:p>
                    <a:p>
                      <a:pPr marL="342900" marR="0" lvl="0" indent="-342900">
                        <a:spcBef>
                          <a:spcPts val="0"/>
                        </a:spcBef>
                        <a:spcAft>
                          <a:spcPts val="0"/>
                        </a:spcAft>
                        <a:buFont typeface="Symbol" panose="05050102010706020507" pitchFamily="18" charset="2"/>
                        <a:buChar char=""/>
                      </a:pPr>
                      <a:r>
                        <a:rPr lang="en-US" sz="1400" dirty="0">
                          <a:solidFill>
                            <a:srgbClr val="FF0000"/>
                          </a:solidFill>
                          <a:effectLst/>
                        </a:rPr>
                        <a:t>How does Anna choose what she’s conferring on ?</a:t>
                      </a:r>
                      <a:endParaRPr lang="en-US" sz="1600" dirty="0">
                        <a:solidFill>
                          <a:srgbClr val="FF0000"/>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075" marR="68075" marT="0" marB="0"/>
                </a:tc>
              </a:tr>
            </a:tbl>
          </a:graphicData>
        </a:graphic>
      </p:graphicFrame>
    </p:spTree>
    <p:extLst>
      <p:ext uri="{BB962C8B-B14F-4D97-AF65-F5344CB8AC3E}">
        <p14:creationId xmlns:p14="http://schemas.microsoft.com/office/powerpoint/2010/main" val="1469505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 .</a:t>
            </a:r>
            <a:endParaRPr lang="en-US" dirty="0"/>
          </a:p>
        </p:txBody>
      </p:sp>
      <p:sp>
        <p:nvSpPr>
          <p:cNvPr id="3" name="TextBox 2"/>
          <p:cNvSpPr txBox="1"/>
          <p:nvPr/>
        </p:nvSpPr>
        <p:spPr>
          <a:xfrm>
            <a:off x="1325881" y="2164976"/>
            <a:ext cx="2331720" cy="3416320"/>
          </a:xfrm>
          <a:prstGeom prst="rect">
            <a:avLst/>
          </a:prstGeom>
          <a:noFill/>
        </p:spPr>
        <p:txBody>
          <a:bodyPr wrap="square" rtlCol="0">
            <a:spAutoFit/>
          </a:bodyPr>
          <a:lstStyle/>
          <a:p>
            <a:r>
              <a:rPr lang="en-US" sz="7200" b="1" dirty="0" smtClean="0">
                <a:solidFill>
                  <a:srgbClr val="FF0000"/>
                </a:solidFill>
              </a:rPr>
              <a:t>Me</a:t>
            </a:r>
          </a:p>
          <a:p>
            <a:r>
              <a:rPr lang="en-US" sz="7200" b="1" dirty="0" smtClean="0"/>
              <a:t>Us</a:t>
            </a:r>
          </a:p>
          <a:p>
            <a:r>
              <a:rPr lang="en-US" sz="7200" b="1" dirty="0" smtClean="0"/>
              <a:t>Now</a:t>
            </a:r>
            <a:endParaRPr lang="en-US" sz="7200" b="1" dirty="0"/>
          </a:p>
        </p:txBody>
      </p:sp>
      <p:pic>
        <p:nvPicPr>
          <p:cNvPr id="4" name="Picture 3"/>
          <p:cNvPicPr>
            <a:picLocks noChangeAspect="1"/>
          </p:cNvPicPr>
          <p:nvPr/>
        </p:nvPicPr>
        <p:blipFill>
          <a:blip r:embed="rId2"/>
          <a:stretch>
            <a:fillRect/>
          </a:stretch>
        </p:blipFill>
        <p:spPr>
          <a:xfrm>
            <a:off x="7990648" y="1858384"/>
            <a:ext cx="3567251" cy="43704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9958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3526" y="293886"/>
            <a:ext cx="7209524" cy="52095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4939347" y="2686461"/>
            <a:ext cx="7104762" cy="35333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Pentagon 5"/>
          <p:cNvSpPr/>
          <p:nvPr/>
        </p:nvSpPr>
        <p:spPr>
          <a:xfrm flipH="1">
            <a:off x="7433050" y="822662"/>
            <a:ext cx="2392177" cy="1335024"/>
          </a:xfrm>
          <a:prstGeom prst="homePlate">
            <a:avLst>
              <a:gd name="adj" fmla="val 3589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smtClean="0"/>
              <a:t>PROGRESS GOAL PLANNING BASED ON F&amp;P DATA</a:t>
            </a:r>
            <a:endParaRPr lang="en-US" sz="2400" b="1" dirty="0"/>
          </a:p>
        </p:txBody>
      </p:sp>
      <p:sp>
        <p:nvSpPr>
          <p:cNvPr id="7" name="Pentagon 6"/>
          <p:cNvSpPr/>
          <p:nvPr/>
        </p:nvSpPr>
        <p:spPr>
          <a:xfrm>
            <a:off x="2547170" y="4526578"/>
            <a:ext cx="2392177" cy="1335024"/>
          </a:xfrm>
          <a:prstGeom prst="homePlate">
            <a:avLst>
              <a:gd name="adj" fmla="val 358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GOAL BREAKDOWN USING CONTINUUM</a:t>
            </a:r>
            <a:endParaRPr lang="en-US" sz="2000" b="1" dirty="0"/>
          </a:p>
        </p:txBody>
      </p:sp>
    </p:spTree>
    <p:extLst>
      <p:ext uri="{BB962C8B-B14F-4D97-AF65-F5344CB8AC3E}">
        <p14:creationId xmlns:p14="http://schemas.microsoft.com/office/powerpoint/2010/main" val="87393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8751" y="534464"/>
            <a:ext cx="4981889" cy="58448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a:stretch>
            <a:fillRect/>
          </a:stretch>
        </p:blipFill>
        <p:spPr>
          <a:xfrm>
            <a:off x="7512817" y="580622"/>
            <a:ext cx="4538975" cy="57986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Pentagon 3"/>
          <p:cNvSpPr/>
          <p:nvPr/>
        </p:nvSpPr>
        <p:spPr>
          <a:xfrm>
            <a:off x="5073144" y="1778047"/>
            <a:ext cx="2392177" cy="1335024"/>
          </a:xfrm>
          <a:prstGeom prst="homePlate">
            <a:avLst>
              <a:gd name="adj" fmla="val 358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FLUENCY CONFERRING TRACKER</a:t>
            </a:r>
            <a:endParaRPr lang="en-US" sz="2400" b="1" dirty="0"/>
          </a:p>
        </p:txBody>
      </p:sp>
      <p:sp>
        <p:nvSpPr>
          <p:cNvPr id="5" name="Pentagon 4"/>
          <p:cNvSpPr/>
          <p:nvPr/>
        </p:nvSpPr>
        <p:spPr>
          <a:xfrm flipH="1">
            <a:off x="5120640" y="3456865"/>
            <a:ext cx="2392177" cy="1335024"/>
          </a:xfrm>
          <a:prstGeom prst="homePlate">
            <a:avLst>
              <a:gd name="adj" fmla="val 3589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smtClean="0"/>
              <a:t>COMPREHENSION </a:t>
            </a:r>
            <a:r>
              <a:rPr lang="en-US" sz="2400" b="1" dirty="0" smtClean="0"/>
              <a:t>CONFERRING TRACKER</a:t>
            </a:r>
            <a:endParaRPr lang="en-US" sz="2400" b="1" dirty="0"/>
          </a:p>
        </p:txBody>
      </p:sp>
      <p:sp>
        <p:nvSpPr>
          <p:cNvPr id="6" name="TextBox 5"/>
          <p:cNvSpPr txBox="1"/>
          <p:nvPr/>
        </p:nvSpPr>
        <p:spPr>
          <a:xfrm>
            <a:off x="138751" y="155260"/>
            <a:ext cx="4981889" cy="369332"/>
          </a:xfrm>
          <a:prstGeom prst="rect">
            <a:avLst/>
          </a:prstGeom>
          <a:noFill/>
        </p:spPr>
        <p:txBody>
          <a:bodyPr wrap="square" rtlCol="0">
            <a:spAutoFit/>
          </a:bodyPr>
          <a:lstStyle/>
          <a:p>
            <a:r>
              <a:rPr lang="en-US" b="1" dirty="0" smtClean="0"/>
              <a:t>Comprehension</a:t>
            </a:r>
            <a:r>
              <a:rPr lang="en-US" dirty="0" smtClean="0"/>
              <a:t> </a:t>
            </a:r>
            <a:r>
              <a:rPr lang="en-US" b="1" dirty="0" smtClean="0"/>
              <a:t>Conference</a:t>
            </a:r>
            <a:endParaRPr lang="en-US" b="1" dirty="0"/>
          </a:p>
        </p:txBody>
      </p:sp>
      <p:sp>
        <p:nvSpPr>
          <p:cNvPr id="7" name="TextBox 6"/>
          <p:cNvSpPr txBox="1"/>
          <p:nvPr/>
        </p:nvSpPr>
        <p:spPr>
          <a:xfrm>
            <a:off x="7465321" y="165132"/>
            <a:ext cx="4981889" cy="369332"/>
          </a:xfrm>
          <a:prstGeom prst="rect">
            <a:avLst/>
          </a:prstGeom>
          <a:noFill/>
        </p:spPr>
        <p:txBody>
          <a:bodyPr wrap="square" rtlCol="0">
            <a:spAutoFit/>
          </a:bodyPr>
          <a:lstStyle/>
          <a:p>
            <a:r>
              <a:rPr lang="en-US" b="1" dirty="0" smtClean="0"/>
              <a:t>Fluency</a:t>
            </a:r>
            <a:r>
              <a:rPr lang="en-US" dirty="0" smtClean="0"/>
              <a:t> </a:t>
            </a:r>
            <a:r>
              <a:rPr lang="en-US" b="1" dirty="0" smtClean="0"/>
              <a:t>Conference</a:t>
            </a:r>
            <a:endParaRPr lang="en-US" b="1" dirty="0"/>
          </a:p>
        </p:txBody>
      </p:sp>
    </p:spTree>
    <p:extLst>
      <p:ext uri="{BB962C8B-B14F-4D97-AF65-F5344CB8AC3E}">
        <p14:creationId xmlns:p14="http://schemas.microsoft.com/office/powerpoint/2010/main" val="182030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166172" y="1923056"/>
            <a:ext cx="8238095" cy="4209524"/>
          </a:xfrm>
          <a:prstGeom prst="rect">
            <a:avLst/>
          </a:prstGeom>
        </p:spPr>
      </p:pic>
      <p:sp>
        <p:nvSpPr>
          <p:cNvPr id="5" name="Title 4"/>
          <p:cNvSpPr>
            <a:spLocks noGrp="1"/>
          </p:cNvSpPr>
          <p:nvPr>
            <p:ph type="title"/>
          </p:nvPr>
        </p:nvSpPr>
        <p:spPr/>
        <p:txBody>
          <a:bodyPr/>
          <a:lstStyle/>
          <a:p>
            <a:r>
              <a:rPr lang="en-US" dirty="0" smtClean="0"/>
              <a:t>Guided Reading Structure</a:t>
            </a:r>
            <a:endParaRPr lang="en-US" dirty="0"/>
          </a:p>
        </p:txBody>
      </p:sp>
      <p:sp>
        <p:nvSpPr>
          <p:cNvPr id="6" name="Right Arrow Callout 5"/>
          <p:cNvSpPr/>
          <p:nvPr/>
        </p:nvSpPr>
        <p:spPr>
          <a:xfrm>
            <a:off x="764498" y="3852472"/>
            <a:ext cx="2401674" cy="1409076"/>
          </a:xfrm>
          <a:prstGeom prst="righ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FOCUS AREA</a:t>
            </a:r>
            <a:endParaRPr lang="en-US" sz="3200" b="1" dirty="0">
              <a:solidFill>
                <a:schemeClr val="tx1"/>
              </a:solidFill>
            </a:endParaRPr>
          </a:p>
        </p:txBody>
      </p:sp>
      <p:sp>
        <p:nvSpPr>
          <p:cNvPr id="7" name="Right Arrow Callout 6"/>
          <p:cNvSpPr/>
          <p:nvPr/>
        </p:nvSpPr>
        <p:spPr>
          <a:xfrm>
            <a:off x="764498" y="1923056"/>
            <a:ext cx="2401674" cy="695893"/>
          </a:xfrm>
          <a:prstGeom prst="rightArrowCallou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Fluency Practice</a:t>
            </a:r>
          </a:p>
          <a:p>
            <a:pPr algn="ctr"/>
            <a:r>
              <a:rPr lang="en-US" sz="1600" b="1" dirty="0" smtClean="0">
                <a:solidFill>
                  <a:schemeClr val="tx1"/>
                </a:solidFill>
              </a:rPr>
              <a:t>10 </a:t>
            </a:r>
            <a:r>
              <a:rPr lang="en-US" sz="1100" b="1" dirty="0" smtClean="0">
                <a:solidFill>
                  <a:schemeClr val="tx1"/>
                </a:solidFill>
              </a:rPr>
              <a:t>min</a:t>
            </a:r>
            <a:r>
              <a:rPr lang="en-US" sz="2000" b="1" dirty="0" smtClean="0">
                <a:solidFill>
                  <a:schemeClr val="tx1"/>
                </a:solidFill>
              </a:rPr>
              <a:t>.</a:t>
            </a:r>
            <a:endParaRPr lang="en-US" sz="2000" b="1" dirty="0">
              <a:solidFill>
                <a:schemeClr val="tx1"/>
              </a:solidFill>
            </a:endParaRPr>
          </a:p>
        </p:txBody>
      </p:sp>
    </p:spTree>
    <p:extLst>
      <p:ext uri="{BB962C8B-B14F-4D97-AF65-F5344CB8AC3E}">
        <p14:creationId xmlns:p14="http://schemas.microsoft.com/office/powerpoint/2010/main" val="29197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5</a:t>
            </a:r>
            <a:endParaRPr lang="en-US" dirty="0"/>
          </a:p>
        </p:txBody>
      </p:sp>
      <p:pic>
        <p:nvPicPr>
          <p:cNvPr id="2" name="Picture 1"/>
          <p:cNvPicPr>
            <a:picLocks noChangeAspect="1"/>
          </p:cNvPicPr>
          <p:nvPr/>
        </p:nvPicPr>
        <p:blipFill>
          <a:blip r:embed="rId3"/>
          <a:stretch>
            <a:fillRect/>
          </a:stretch>
        </p:blipFill>
        <p:spPr>
          <a:xfrm>
            <a:off x="4572000" y="927987"/>
            <a:ext cx="6300927" cy="49559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Line Callout 1 5"/>
          <p:cNvSpPr/>
          <p:nvPr/>
        </p:nvSpPr>
        <p:spPr>
          <a:xfrm flipH="1">
            <a:off x="938462" y="1566662"/>
            <a:ext cx="2213811" cy="839653"/>
          </a:xfrm>
          <a:prstGeom prst="borderCallout1">
            <a:avLst>
              <a:gd name="adj1" fmla="val 58872"/>
              <a:gd name="adj2" fmla="val -6159"/>
              <a:gd name="adj3" fmla="val 60326"/>
              <a:gd name="adj4" fmla="val -5463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Key Principles of Fluency Intervention</a:t>
            </a:r>
            <a:endParaRPr lang="en-US" dirty="0"/>
          </a:p>
        </p:txBody>
      </p:sp>
      <p:sp>
        <p:nvSpPr>
          <p:cNvPr id="9" name="Line Callout 1 8"/>
          <p:cNvSpPr/>
          <p:nvPr/>
        </p:nvSpPr>
        <p:spPr>
          <a:xfrm flipH="1">
            <a:off x="938462" y="2777841"/>
            <a:ext cx="2213811" cy="839653"/>
          </a:xfrm>
          <a:prstGeom prst="borderCallout1">
            <a:avLst>
              <a:gd name="adj1" fmla="val 58872"/>
              <a:gd name="adj2" fmla="val -6159"/>
              <a:gd name="adj3" fmla="val 60326"/>
              <a:gd name="adj4" fmla="val -5463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Teacher Led Portion</a:t>
            </a:r>
            <a:endParaRPr lang="en-US" dirty="0"/>
          </a:p>
        </p:txBody>
      </p:sp>
      <p:sp>
        <p:nvSpPr>
          <p:cNvPr id="10" name="Line Callout 1 9"/>
          <p:cNvSpPr/>
          <p:nvPr/>
        </p:nvSpPr>
        <p:spPr>
          <a:xfrm flipH="1">
            <a:off x="998619" y="3989020"/>
            <a:ext cx="2213811" cy="839653"/>
          </a:xfrm>
          <a:prstGeom prst="borderCallout1">
            <a:avLst>
              <a:gd name="adj1" fmla="val 58872"/>
              <a:gd name="adj2" fmla="val -6159"/>
              <a:gd name="adj3" fmla="val 60326"/>
              <a:gd name="adj4" fmla="val -5463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Partner Reading</a:t>
            </a:r>
            <a:endParaRPr lang="en-US" dirty="0"/>
          </a:p>
        </p:txBody>
      </p:sp>
      <p:sp>
        <p:nvSpPr>
          <p:cNvPr id="11" name="Line Callout 1 10"/>
          <p:cNvSpPr/>
          <p:nvPr/>
        </p:nvSpPr>
        <p:spPr>
          <a:xfrm flipH="1">
            <a:off x="998618" y="5200199"/>
            <a:ext cx="2213811" cy="839653"/>
          </a:xfrm>
          <a:prstGeom prst="borderCallout1">
            <a:avLst>
              <a:gd name="adj1" fmla="val 58872"/>
              <a:gd name="adj2" fmla="val -6159"/>
              <a:gd name="adj3" fmla="val 60326"/>
              <a:gd name="adj4" fmla="val -5463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After Reading</a:t>
            </a:r>
            <a:endParaRPr lang="en-US" dirty="0"/>
          </a:p>
        </p:txBody>
      </p:sp>
    </p:spTree>
    <p:extLst>
      <p:ext uri="{BB962C8B-B14F-4D97-AF65-F5344CB8AC3E}">
        <p14:creationId xmlns:p14="http://schemas.microsoft.com/office/powerpoint/2010/main" val="7839753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6</a:t>
            </a:r>
          </a:p>
        </p:txBody>
      </p:sp>
      <p:sp>
        <p:nvSpPr>
          <p:cNvPr id="6" name="Line Callout 1 5"/>
          <p:cNvSpPr/>
          <p:nvPr/>
        </p:nvSpPr>
        <p:spPr>
          <a:xfrm flipH="1">
            <a:off x="1299410" y="775309"/>
            <a:ext cx="2213811" cy="839653"/>
          </a:xfrm>
          <a:prstGeom prst="borderCallout1">
            <a:avLst>
              <a:gd name="adj1" fmla="val 58872"/>
              <a:gd name="adj2" fmla="val -6159"/>
              <a:gd name="adj3" fmla="val 60326"/>
              <a:gd name="adj4" fmla="val -5463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Key Principles of Guided Reading</a:t>
            </a:r>
            <a:endParaRPr lang="en-US" dirty="0"/>
          </a:p>
        </p:txBody>
      </p:sp>
      <p:sp>
        <p:nvSpPr>
          <p:cNvPr id="9" name="Line Callout 1 8"/>
          <p:cNvSpPr/>
          <p:nvPr/>
        </p:nvSpPr>
        <p:spPr>
          <a:xfrm flipH="1">
            <a:off x="1299410" y="2375369"/>
            <a:ext cx="2213811" cy="839653"/>
          </a:xfrm>
          <a:prstGeom prst="borderCallout1">
            <a:avLst>
              <a:gd name="adj1" fmla="val 58872"/>
              <a:gd name="adj2" fmla="val -6159"/>
              <a:gd name="adj3" fmla="val 60326"/>
              <a:gd name="adj4" fmla="val -5463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Before Reading</a:t>
            </a:r>
            <a:endParaRPr lang="en-US" dirty="0"/>
          </a:p>
        </p:txBody>
      </p:sp>
      <p:sp>
        <p:nvSpPr>
          <p:cNvPr id="10" name="Line Callout 1 9"/>
          <p:cNvSpPr/>
          <p:nvPr/>
        </p:nvSpPr>
        <p:spPr>
          <a:xfrm flipH="1">
            <a:off x="1299410" y="3932311"/>
            <a:ext cx="2213811" cy="839653"/>
          </a:xfrm>
          <a:prstGeom prst="borderCallout1">
            <a:avLst>
              <a:gd name="adj1" fmla="val 58872"/>
              <a:gd name="adj2" fmla="val -6159"/>
              <a:gd name="adj3" fmla="val 60326"/>
              <a:gd name="adj4" fmla="val -5463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During Reading</a:t>
            </a:r>
            <a:endParaRPr lang="en-US" dirty="0"/>
          </a:p>
        </p:txBody>
      </p:sp>
      <p:sp>
        <p:nvSpPr>
          <p:cNvPr id="11" name="Line Callout 1 10"/>
          <p:cNvSpPr/>
          <p:nvPr/>
        </p:nvSpPr>
        <p:spPr>
          <a:xfrm flipH="1">
            <a:off x="1344303" y="5489253"/>
            <a:ext cx="2213811" cy="839653"/>
          </a:xfrm>
          <a:prstGeom prst="borderCallout1">
            <a:avLst>
              <a:gd name="adj1" fmla="val 58872"/>
              <a:gd name="adj2" fmla="val -6159"/>
              <a:gd name="adj3" fmla="val 60326"/>
              <a:gd name="adj4" fmla="val -5463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After Reading</a:t>
            </a:r>
            <a:endParaRPr lang="en-US" dirty="0"/>
          </a:p>
        </p:txBody>
      </p:sp>
      <p:pic>
        <p:nvPicPr>
          <p:cNvPr id="3" name="Picture 2"/>
          <p:cNvPicPr>
            <a:picLocks noChangeAspect="1"/>
          </p:cNvPicPr>
          <p:nvPr/>
        </p:nvPicPr>
        <p:blipFill>
          <a:blip r:embed="rId3"/>
          <a:stretch>
            <a:fillRect/>
          </a:stretch>
        </p:blipFill>
        <p:spPr>
          <a:xfrm>
            <a:off x="4810399" y="160420"/>
            <a:ext cx="6018021" cy="61092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567071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Agenda</a:t>
            </a:r>
            <a:endParaRPr lang="en-US" b="1" dirty="0"/>
          </a:p>
        </p:txBody>
      </p:sp>
      <p:grpSp>
        <p:nvGrpSpPr>
          <p:cNvPr id="76" name="Group 75"/>
          <p:cNvGrpSpPr/>
          <p:nvPr/>
        </p:nvGrpSpPr>
        <p:grpSpPr>
          <a:xfrm>
            <a:off x="476652" y="2119130"/>
            <a:ext cx="11299655" cy="4024058"/>
            <a:chOff x="476652" y="2134120"/>
            <a:chExt cx="11299655" cy="4024058"/>
          </a:xfrm>
        </p:grpSpPr>
        <p:grpSp>
          <p:nvGrpSpPr>
            <p:cNvPr id="68" name="Group 67"/>
            <p:cNvGrpSpPr/>
            <p:nvPr/>
          </p:nvGrpSpPr>
          <p:grpSpPr>
            <a:xfrm>
              <a:off x="476652" y="2134120"/>
              <a:ext cx="11299655" cy="4024058"/>
              <a:chOff x="168659" y="2053910"/>
              <a:chExt cx="11299655" cy="4024058"/>
            </a:xfrm>
          </p:grpSpPr>
          <p:sp>
            <p:nvSpPr>
              <p:cNvPr id="46" name="Rectangle 45"/>
              <p:cNvSpPr/>
              <p:nvPr/>
            </p:nvSpPr>
            <p:spPr>
              <a:xfrm>
                <a:off x="497305" y="3592286"/>
                <a:ext cx="10658375" cy="914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168659" y="2053910"/>
                <a:ext cx="11299655" cy="4024058"/>
                <a:chOff x="168659" y="2053910"/>
                <a:chExt cx="11299655" cy="4024058"/>
              </a:xfrm>
            </p:grpSpPr>
            <p:sp>
              <p:nvSpPr>
                <p:cNvPr id="43" name="Rectangle 42"/>
                <p:cNvSpPr/>
                <p:nvPr/>
              </p:nvSpPr>
              <p:spPr>
                <a:xfrm>
                  <a:off x="512311" y="3593432"/>
                  <a:ext cx="912898" cy="90260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chemeClr val="tx1"/>
                      </a:solidFill>
                    </a:rPr>
                    <a:t>15 </a:t>
                  </a:r>
                  <a:r>
                    <a:rPr lang="en-US" sz="2100" b="1" dirty="0">
                      <a:solidFill>
                        <a:schemeClr val="tx1"/>
                      </a:solidFill>
                    </a:rPr>
                    <a:t>mins</a:t>
                  </a:r>
                </a:p>
              </p:txBody>
            </p:sp>
            <p:sp>
              <p:nvSpPr>
                <p:cNvPr id="42" name="Rectangle 41"/>
                <p:cNvSpPr/>
                <p:nvPr/>
              </p:nvSpPr>
              <p:spPr>
                <a:xfrm>
                  <a:off x="1408339" y="3573416"/>
                  <a:ext cx="1768380" cy="94742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20 </a:t>
                  </a:r>
                  <a:r>
                    <a:rPr lang="en-US" sz="2100" b="1" dirty="0"/>
                    <a:t>mins</a:t>
                  </a:r>
                </a:p>
              </p:txBody>
            </p:sp>
            <p:sp>
              <p:nvSpPr>
                <p:cNvPr id="33" name="Rectangle 32"/>
                <p:cNvSpPr/>
                <p:nvPr/>
              </p:nvSpPr>
              <p:spPr>
                <a:xfrm>
                  <a:off x="10211765" y="3603172"/>
                  <a:ext cx="912898" cy="914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chemeClr val="tx1"/>
                      </a:solidFill>
                    </a:rPr>
                    <a:t>15 </a:t>
                  </a:r>
                  <a:r>
                    <a:rPr lang="en-US" sz="2100" b="1" dirty="0">
                      <a:solidFill>
                        <a:schemeClr val="tx1"/>
                      </a:solidFill>
                    </a:rPr>
                    <a:t>mins</a:t>
                  </a:r>
                </a:p>
              </p:txBody>
            </p:sp>
            <p:sp>
              <p:nvSpPr>
                <p:cNvPr id="38" name="Rectangle 37"/>
                <p:cNvSpPr/>
                <p:nvPr/>
              </p:nvSpPr>
              <p:spPr>
                <a:xfrm>
                  <a:off x="5426308" y="3596584"/>
                  <a:ext cx="2324789" cy="914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45 mins</a:t>
                  </a:r>
                  <a:endParaRPr lang="en-US" sz="2100" b="1" dirty="0"/>
                </a:p>
              </p:txBody>
            </p:sp>
            <p:sp>
              <p:nvSpPr>
                <p:cNvPr id="39" name="Rectangle 38"/>
                <p:cNvSpPr/>
                <p:nvPr/>
              </p:nvSpPr>
              <p:spPr>
                <a:xfrm>
                  <a:off x="3146076" y="3595552"/>
                  <a:ext cx="2318167" cy="9144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3</a:t>
                  </a:r>
                  <a:r>
                    <a:rPr lang="en-US" sz="2100" b="1" dirty="0" smtClean="0"/>
                    <a:t>0 </a:t>
                  </a:r>
                  <a:r>
                    <a:rPr lang="en-US" sz="2100" b="1" dirty="0"/>
                    <a:t>mins</a:t>
                  </a:r>
                </a:p>
              </p:txBody>
            </p:sp>
            <p:sp>
              <p:nvSpPr>
                <p:cNvPr id="40" name="Rectangle 39"/>
                <p:cNvSpPr/>
                <p:nvPr/>
              </p:nvSpPr>
              <p:spPr>
                <a:xfrm>
                  <a:off x="7760707" y="3589020"/>
                  <a:ext cx="2459886" cy="914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4</a:t>
                  </a:r>
                  <a:r>
                    <a:rPr lang="en-US" sz="2100" b="1" dirty="0" smtClean="0"/>
                    <a:t>5 </a:t>
                  </a:r>
                  <a:r>
                    <a:rPr lang="en-US" sz="2100" b="1" dirty="0"/>
                    <a:t>mins</a:t>
                  </a:r>
                </a:p>
              </p:txBody>
            </p:sp>
            <p:sp>
              <p:nvSpPr>
                <p:cNvPr id="63" name="Rectangle 62"/>
                <p:cNvSpPr/>
                <p:nvPr/>
              </p:nvSpPr>
              <p:spPr>
                <a:xfrm>
                  <a:off x="168659" y="4881770"/>
                  <a:ext cx="1809347"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accent1">
                          <a:lumMod val="40000"/>
                          <a:lumOff val="60000"/>
                        </a:schemeClr>
                      </a:solidFill>
                    </a:rPr>
                    <a:t>Introduction</a:t>
                  </a:r>
                  <a:endParaRPr lang="en-US" sz="2400" b="1" dirty="0">
                    <a:solidFill>
                      <a:schemeClr val="accent1">
                        <a:lumMod val="40000"/>
                        <a:lumOff val="60000"/>
                      </a:schemeClr>
                    </a:solidFill>
                  </a:endParaRPr>
                </a:p>
              </p:txBody>
            </p:sp>
            <p:cxnSp>
              <p:nvCxnSpPr>
                <p:cNvPr id="69" name="Straight Connector 68"/>
                <p:cNvCxnSpPr>
                  <a:stCxn id="33" idx="0"/>
                  <a:endCxn id="70" idx="2"/>
                </p:cNvCxnSpPr>
                <p:nvPr/>
              </p:nvCxnSpPr>
              <p:spPr>
                <a:xfrm flipV="1">
                  <a:off x="10668214" y="3071135"/>
                  <a:ext cx="0" cy="532037"/>
                </a:xfrm>
                <a:prstGeom prst="line">
                  <a:avLst/>
                </a:prstGeom>
                <a:ln w="28575">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9868114" y="2461535"/>
                  <a:ext cx="1600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solidFill>
                    </a:rPr>
                    <a:t>Close Out</a:t>
                  </a:r>
                  <a:endParaRPr lang="en-US" sz="2400" b="1" dirty="0">
                    <a:solidFill>
                      <a:schemeClr val="accent1"/>
                    </a:solidFill>
                  </a:endParaRPr>
                </a:p>
              </p:txBody>
            </p:sp>
            <p:cxnSp>
              <p:nvCxnSpPr>
                <p:cNvPr id="72" name="Straight Connector 71"/>
                <p:cNvCxnSpPr/>
                <p:nvPr/>
              </p:nvCxnSpPr>
              <p:spPr>
                <a:xfrm flipH="1" flipV="1">
                  <a:off x="2710597" y="3130874"/>
                  <a:ext cx="5920" cy="520743"/>
                </a:xfrm>
                <a:prstGeom prst="line">
                  <a:avLst/>
                </a:prstGeom>
                <a:ln w="28575">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38" idx="0"/>
                </p:cNvCxnSpPr>
                <p:nvPr/>
              </p:nvCxnSpPr>
              <p:spPr>
                <a:xfrm flipV="1">
                  <a:off x="6588703" y="2982453"/>
                  <a:ext cx="13769" cy="614131"/>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5636202" y="2317978"/>
                  <a:ext cx="1905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75000"/>
                        </a:schemeClr>
                      </a:solidFill>
                    </a:rPr>
                    <a:t>Fluency Conferring</a:t>
                  </a:r>
                  <a:endParaRPr lang="en-US" sz="2400" b="1" dirty="0">
                    <a:solidFill>
                      <a:schemeClr val="accent1">
                        <a:lumMod val="75000"/>
                      </a:schemeClr>
                    </a:solidFill>
                  </a:endParaRPr>
                </a:p>
              </p:txBody>
            </p:sp>
            <p:cxnSp>
              <p:nvCxnSpPr>
                <p:cNvPr id="84" name="Straight Connector 83"/>
                <p:cNvCxnSpPr>
                  <a:endCxn id="85" idx="0"/>
                </p:cNvCxnSpPr>
                <p:nvPr/>
              </p:nvCxnSpPr>
              <p:spPr>
                <a:xfrm>
                  <a:off x="4969860" y="4509952"/>
                  <a:ext cx="668" cy="714718"/>
                </a:xfrm>
                <a:prstGeom prst="line">
                  <a:avLst/>
                </a:prstGeom>
                <a:ln w="2857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3941828" y="5224670"/>
                  <a:ext cx="2057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50000"/>
                        </a:schemeClr>
                      </a:solidFill>
                    </a:rPr>
                    <a:t>Fluency Practice</a:t>
                  </a:r>
                  <a:endParaRPr lang="en-US" sz="2400" b="1" dirty="0">
                    <a:solidFill>
                      <a:schemeClr val="accent1">
                        <a:lumMod val="50000"/>
                      </a:schemeClr>
                    </a:solidFill>
                  </a:endParaRPr>
                </a:p>
              </p:txBody>
            </p:sp>
            <p:cxnSp>
              <p:nvCxnSpPr>
                <p:cNvPr id="91" name="Straight Connector 90"/>
                <p:cNvCxnSpPr>
                  <a:stCxn id="40" idx="2"/>
                  <a:endCxn id="92" idx="0"/>
                </p:cNvCxnSpPr>
                <p:nvPr/>
              </p:nvCxnSpPr>
              <p:spPr>
                <a:xfrm>
                  <a:off x="8990650" y="4503420"/>
                  <a:ext cx="0" cy="464678"/>
                </a:xfrm>
                <a:prstGeom prst="line">
                  <a:avLst/>
                </a:prstGeom>
                <a:ln w="28575">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7630455" y="4968098"/>
                  <a:ext cx="2720390" cy="1109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lumMod val="60000"/>
                          <a:lumOff val="40000"/>
                        </a:schemeClr>
                      </a:solidFill>
                    </a:rPr>
                    <a:t>Comprehension Conferring</a:t>
                  </a:r>
                  <a:endParaRPr lang="en-US" sz="2400" b="1" dirty="0">
                    <a:solidFill>
                      <a:schemeClr val="tx2">
                        <a:lumMod val="60000"/>
                        <a:lumOff val="40000"/>
                      </a:schemeClr>
                    </a:solidFill>
                  </a:endParaRPr>
                </a:p>
              </p:txBody>
            </p:sp>
            <p:cxnSp>
              <p:nvCxnSpPr>
                <p:cNvPr id="21" name="Straight Connector 20"/>
                <p:cNvCxnSpPr/>
                <p:nvPr/>
              </p:nvCxnSpPr>
              <p:spPr>
                <a:xfrm>
                  <a:off x="968760" y="4538870"/>
                  <a:ext cx="0" cy="429228"/>
                </a:xfrm>
                <a:prstGeom prst="line">
                  <a:avLst/>
                </a:prstGeom>
                <a:ln w="28575">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1729378" y="2053910"/>
                  <a:ext cx="1951337" cy="1109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lumMod val="60000"/>
                          <a:lumOff val="40000"/>
                        </a:schemeClr>
                      </a:solidFill>
                    </a:rPr>
                    <a:t>Vision for Guided Reading</a:t>
                  </a:r>
                  <a:endParaRPr lang="en-US" sz="2400" b="1" dirty="0">
                    <a:solidFill>
                      <a:schemeClr val="tx2">
                        <a:lumMod val="60000"/>
                        <a:lumOff val="40000"/>
                      </a:schemeClr>
                    </a:solidFill>
                  </a:endParaRPr>
                </a:p>
              </p:txBody>
            </p:sp>
          </p:grpSp>
        </p:grpSp>
        <p:sp>
          <p:nvSpPr>
            <p:cNvPr id="74" name="Rectangle 73"/>
            <p:cNvSpPr/>
            <p:nvPr/>
          </p:nvSpPr>
          <p:spPr>
            <a:xfrm>
              <a:off x="818147" y="3673642"/>
              <a:ext cx="10635916" cy="93044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34742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Fluency Practice</a:t>
            </a:r>
            <a:endParaRPr lang="en-US" dirty="0"/>
          </a:p>
        </p:txBody>
      </p:sp>
      <p:sp>
        <p:nvSpPr>
          <p:cNvPr id="3" name="Content Placeholder 2"/>
          <p:cNvSpPr>
            <a:spLocks noGrp="1"/>
          </p:cNvSpPr>
          <p:nvPr>
            <p:ph idx="1"/>
          </p:nvPr>
        </p:nvSpPr>
        <p:spPr>
          <a:xfrm>
            <a:off x="1097280" y="1845734"/>
            <a:ext cx="10058400" cy="1450919"/>
          </a:xfrm>
        </p:spPr>
        <p:txBody>
          <a:bodyPr>
            <a:normAutofit fontScale="62500" lnSpcReduction="20000"/>
          </a:bodyPr>
          <a:lstStyle/>
          <a:p>
            <a:pPr marL="0" marR="0" indent="0">
              <a:lnSpc>
                <a:spcPct val="115000"/>
              </a:lnSpc>
              <a:spcBef>
                <a:spcPts val="0"/>
              </a:spcBef>
              <a:spcAft>
                <a:spcPts val="0"/>
              </a:spcAft>
              <a:buNone/>
            </a:pPr>
            <a:r>
              <a:rPr lang="en-US" sz="2800" b="1" dirty="0">
                <a:latin typeface="Calibri" panose="020F0502020204030204" pitchFamily="34" charset="0"/>
                <a:ea typeface="Times New Roman" panose="02020603050405020304" pitchFamily="18" charset="0"/>
                <a:cs typeface="Times New Roman" panose="02020603050405020304" pitchFamily="18" charset="0"/>
              </a:rPr>
              <a:t>O</a:t>
            </a:r>
            <a:r>
              <a:rPr lang="en-US" b="1" dirty="0">
                <a:latin typeface="Calibri" panose="020F0502020204030204" pitchFamily="34" charset="0"/>
                <a:ea typeface="Times New Roman" panose="02020603050405020304" pitchFamily="18" charset="0"/>
                <a:cs typeface="Times New Roman" panose="02020603050405020304" pitchFamily="18" charset="0"/>
              </a:rPr>
              <a:t>bjective:</a:t>
            </a:r>
            <a:r>
              <a:rPr lang="en-US" dirty="0">
                <a:latin typeface="Calibri" panose="020F0502020204030204" pitchFamily="34" charset="0"/>
                <a:ea typeface="Times New Roman" panose="02020603050405020304" pitchFamily="18" charset="0"/>
                <a:cs typeface="Times New Roman" panose="02020603050405020304" pitchFamily="18" charset="0"/>
              </a:rPr>
              <a:t>  Participants will get multiple at bats to practice running the fluency practice during the start/end of GR conferencing using the Tier 1-2 Passages.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800" b="1" u="sng" dirty="0">
                <a:latin typeface="Calibri" panose="020F0502020204030204" pitchFamily="34" charset="0"/>
                <a:ea typeface="Times New Roman" panose="02020603050405020304" pitchFamily="18" charset="0"/>
                <a:cs typeface="Times New Roman" panose="02020603050405020304" pitchFamily="18" charset="0"/>
              </a:rPr>
              <a:t>DRILL 1: Modelling Fluent Reading</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b="1" dirty="0">
                <a:latin typeface="Calibri" panose="020F0502020204030204" pitchFamily="34" charset="0"/>
                <a:ea typeface="Times New Roman" panose="02020603050405020304" pitchFamily="18" charset="0"/>
                <a:cs typeface="Times New Roman" panose="02020603050405020304" pitchFamily="18" charset="0"/>
              </a:rPr>
              <a:t>Directions:  </a:t>
            </a:r>
            <a:r>
              <a:rPr lang="en-US" dirty="0">
                <a:latin typeface="Calibri" panose="020F0502020204030204" pitchFamily="34" charset="0"/>
                <a:ea typeface="Times New Roman" panose="02020603050405020304" pitchFamily="18" charset="0"/>
                <a:cs typeface="Times New Roman" panose="02020603050405020304" pitchFamily="18" charset="0"/>
              </a:rPr>
              <a:t>Teachers read 1 min. aloud the passage modeling fluent reading and monitoring scholars reading.  Then the teacher highlights any tricky words to emphasize.  No feedback in this round.</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7</a:t>
            </a:r>
          </a:p>
        </p:txBody>
      </p:sp>
      <p:pic>
        <p:nvPicPr>
          <p:cNvPr id="6" name="Picture 5"/>
          <p:cNvPicPr/>
          <p:nvPr/>
        </p:nvPicPr>
        <p:blipFill rotWithShape="1">
          <a:blip r:embed="rId3"/>
          <a:srcRect b="45807"/>
          <a:stretch/>
        </p:blipFill>
        <p:spPr>
          <a:xfrm>
            <a:off x="2697480" y="3405027"/>
            <a:ext cx="6858000" cy="24904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440802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1 – Model Fluent Reading</a:t>
            </a:r>
            <a:endParaRPr lang="en-US" dirty="0"/>
          </a:p>
        </p:txBody>
      </p:sp>
      <p:sp>
        <p:nvSpPr>
          <p:cNvPr id="3" name="Content Placeholder 2"/>
          <p:cNvSpPr>
            <a:spLocks noGrp="1"/>
          </p:cNvSpPr>
          <p:nvPr>
            <p:ph idx="1"/>
          </p:nvPr>
        </p:nvSpPr>
        <p:spPr>
          <a:xfrm>
            <a:off x="1097280" y="1845734"/>
            <a:ext cx="10058400" cy="1450919"/>
          </a:xfrm>
        </p:spPr>
        <p:txBody>
          <a:bodyPr>
            <a:normAutofit fontScale="62500" lnSpcReduction="20000"/>
          </a:bodyPr>
          <a:lstStyle/>
          <a:p>
            <a:pPr marL="0" marR="0" indent="0">
              <a:lnSpc>
                <a:spcPct val="115000"/>
              </a:lnSpc>
              <a:spcBef>
                <a:spcPts val="0"/>
              </a:spcBef>
              <a:spcAft>
                <a:spcPts val="0"/>
              </a:spcAft>
              <a:buNone/>
            </a:pPr>
            <a:r>
              <a:rPr lang="en-US" sz="2800" b="1" dirty="0">
                <a:latin typeface="Calibri" panose="020F0502020204030204" pitchFamily="34" charset="0"/>
                <a:ea typeface="Times New Roman" panose="02020603050405020304" pitchFamily="18" charset="0"/>
                <a:cs typeface="Times New Roman" panose="02020603050405020304" pitchFamily="18" charset="0"/>
              </a:rPr>
              <a:t>O</a:t>
            </a:r>
            <a:r>
              <a:rPr lang="en-US" b="1" dirty="0">
                <a:latin typeface="Calibri" panose="020F0502020204030204" pitchFamily="34" charset="0"/>
                <a:ea typeface="Times New Roman" panose="02020603050405020304" pitchFamily="18" charset="0"/>
                <a:cs typeface="Times New Roman" panose="02020603050405020304" pitchFamily="18" charset="0"/>
              </a:rPr>
              <a:t>bjective:</a:t>
            </a:r>
            <a:r>
              <a:rPr lang="en-US" dirty="0">
                <a:latin typeface="Calibri" panose="020F0502020204030204" pitchFamily="34" charset="0"/>
                <a:ea typeface="Times New Roman" panose="02020603050405020304" pitchFamily="18" charset="0"/>
                <a:cs typeface="Times New Roman" panose="02020603050405020304" pitchFamily="18" charset="0"/>
              </a:rPr>
              <a:t>  Participants will get multiple at bats to practice running the fluency practice during the start/end of GR conferencing using the Tier 1-2 Passages.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800" b="1" u="sng" dirty="0">
                <a:latin typeface="Calibri" panose="020F0502020204030204" pitchFamily="34" charset="0"/>
                <a:ea typeface="Times New Roman" panose="02020603050405020304" pitchFamily="18" charset="0"/>
                <a:cs typeface="Times New Roman" panose="02020603050405020304" pitchFamily="18" charset="0"/>
              </a:rPr>
              <a:t>DRILL 1: Modelling Fluent Reading</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b="1" dirty="0">
                <a:latin typeface="Calibri" panose="020F0502020204030204" pitchFamily="34" charset="0"/>
                <a:ea typeface="Times New Roman" panose="02020603050405020304" pitchFamily="18" charset="0"/>
                <a:cs typeface="Times New Roman" panose="02020603050405020304" pitchFamily="18" charset="0"/>
              </a:rPr>
              <a:t>Directions:  </a:t>
            </a:r>
            <a:r>
              <a:rPr lang="en-US" dirty="0">
                <a:latin typeface="Calibri" panose="020F0502020204030204" pitchFamily="34" charset="0"/>
                <a:ea typeface="Times New Roman" panose="02020603050405020304" pitchFamily="18" charset="0"/>
                <a:cs typeface="Times New Roman" panose="02020603050405020304" pitchFamily="18" charset="0"/>
              </a:rPr>
              <a:t>Teachers read 1 min. aloud the passage modeling fluent reading and monitoring scholars reading.  Then the teacher highlights any tricky words to emphasize.  No feedback in this round.</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7</a:t>
            </a:r>
          </a:p>
        </p:txBody>
      </p:sp>
      <p:graphicFrame>
        <p:nvGraphicFramePr>
          <p:cNvPr id="4" name="Table 3"/>
          <p:cNvGraphicFramePr>
            <a:graphicFrameLocks noGrp="1"/>
          </p:cNvGraphicFramePr>
          <p:nvPr>
            <p:extLst>
              <p:ext uri="{D42A27DB-BD31-4B8C-83A1-F6EECF244321}">
                <p14:modId xmlns:p14="http://schemas.microsoft.com/office/powerpoint/2010/main" val="3517243373"/>
              </p:ext>
            </p:extLst>
          </p:nvPr>
        </p:nvGraphicFramePr>
        <p:xfrm>
          <a:off x="2176376" y="3405027"/>
          <a:ext cx="8291096" cy="2758116"/>
        </p:xfrm>
        <a:graphic>
          <a:graphicData uri="http://schemas.openxmlformats.org/drawingml/2006/table">
            <a:tbl>
              <a:tblPr firstRow="1" bandRow="1">
                <a:tableStyleId>{9DCAF9ED-07DC-4A11-8D7F-57B35C25682E}</a:tableStyleId>
              </a:tblPr>
              <a:tblGrid>
                <a:gridCol w="2072774"/>
                <a:gridCol w="2072774"/>
                <a:gridCol w="2072774"/>
                <a:gridCol w="2072774"/>
              </a:tblGrid>
              <a:tr h="240718">
                <a:tc>
                  <a:txBody>
                    <a:bodyPr/>
                    <a:lstStyle/>
                    <a:p>
                      <a:r>
                        <a:rPr lang="en-US" dirty="0" smtClean="0"/>
                        <a:t>Rotation (1 Min)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777150">
                <a:tc>
                  <a:txBody>
                    <a:bodyPr/>
                    <a:lstStyle/>
                    <a:p>
                      <a:pPr algn="ctr"/>
                      <a:r>
                        <a:rPr lang="en-US" sz="3600" b="1" dirty="0" smtClean="0"/>
                        <a:t>1 </a:t>
                      </a:r>
                      <a:endParaRPr lang="en-US" sz="3600" b="1" dirty="0"/>
                    </a:p>
                  </a:txBody>
                  <a:tcPr anchor="ctr"/>
                </a:tc>
                <a:tc>
                  <a:txBody>
                    <a:bodyPr/>
                    <a:lstStyle/>
                    <a:p>
                      <a:pPr algn="ctr"/>
                      <a:r>
                        <a:rPr lang="en-US" dirty="0" smtClean="0"/>
                        <a:t>Teacher</a:t>
                      </a:r>
                      <a:r>
                        <a:rPr lang="en-US" baseline="0" dirty="0" smtClean="0"/>
                        <a:t> Model </a:t>
                      </a:r>
                      <a:r>
                        <a:rPr lang="en-US" baseline="0" dirty="0" err="1" smtClean="0"/>
                        <a:t>Rdg</a:t>
                      </a:r>
                      <a:r>
                        <a:rPr lang="en-US" baseline="0" dirty="0" smtClean="0"/>
                        <a:t>.</a:t>
                      </a:r>
                      <a:endParaRPr lang="en-US" dirty="0"/>
                    </a:p>
                  </a:txBody>
                  <a:tcPr anchor="ctr"/>
                </a:tc>
                <a:tc>
                  <a:txBody>
                    <a:bodyPr/>
                    <a:lstStyle/>
                    <a:p>
                      <a:pPr algn="ctr"/>
                      <a:r>
                        <a:rPr lang="en-US" dirty="0" smtClean="0"/>
                        <a:t>Student</a:t>
                      </a:r>
                      <a:endParaRPr lang="en-US" dirty="0"/>
                    </a:p>
                  </a:txBody>
                  <a:tcPr anchor="ctr"/>
                </a:tc>
                <a:tc>
                  <a:txBody>
                    <a:bodyPr/>
                    <a:lstStyle/>
                    <a:p>
                      <a:pPr algn="ctr"/>
                      <a:r>
                        <a:rPr lang="en-US" dirty="0" smtClean="0"/>
                        <a:t>Student</a:t>
                      </a:r>
                      <a:endParaRPr lang="en-US" dirty="0"/>
                    </a:p>
                  </a:txBody>
                  <a:tcPr anchor="ctr"/>
                </a:tc>
              </a:tr>
              <a:tr h="807603">
                <a:tc>
                  <a:txBody>
                    <a:bodyPr/>
                    <a:lstStyle/>
                    <a:p>
                      <a:pPr algn="ctr"/>
                      <a:r>
                        <a:rPr lang="en-US" sz="3600" b="1" dirty="0" smtClean="0"/>
                        <a:t>2</a:t>
                      </a:r>
                      <a:endParaRPr lang="en-US" sz="3600" b="1"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 Model </a:t>
                      </a:r>
                      <a:r>
                        <a:rPr lang="en-US" dirty="0" err="1" smtClean="0"/>
                        <a:t>Rdg</a:t>
                      </a:r>
                      <a:r>
                        <a:rPr lang="en-US" dirty="0" smtClean="0"/>
                        <a:t>.</a:t>
                      </a:r>
                      <a:endParaRPr lang="en-US" dirty="0"/>
                    </a:p>
                  </a:txBody>
                  <a:tcPr anchor="ctr"/>
                </a:tc>
                <a:tc>
                  <a:txBody>
                    <a:bodyPr/>
                    <a:lstStyle/>
                    <a:p>
                      <a:pPr algn="ctr"/>
                      <a:r>
                        <a:rPr lang="en-US" dirty="0" smtClean="0"/>
                        <a:t>Student</a:t>
                      </a:r>
                      <a:endParaRPr lang="en-US" dirty="0"/>
                    </a:p>
                  </a:txBody>
                  <a:tcPr anchor="ctr"/>
                </a:tc>
              </a:tr>
              <a:tr h="807603">
                <a:tc>
                  <a:txBody>
                    <a:bodyPr/>
                    <a:lstStyle/>
                    <a:p>
                      <a:pPr algn="ctr"/>
                      <a:r>
                        <a:rPr lang="en-US" sz="3600" b="1" dirty="0" smtClean="0"/>
                        <a:t>3</a:t>
                      </a:r>
                      <a:endParaRPr lang="en-US" sz="3600" b="1" dirty="0"/>
                    </a:p>
                  </a:txBody>
                  <a:tcPr anchor="ctr"/>
                </a:tc>
                <a:tc>
                  <a:txBody>
                    <a:bodyPr/>
                    <a:lstStyle/>
                    <a:p>
                      <a:pPr algn="ctr"/>
                      <a:r>
                        <a:rPr lang="en-US" dirty="0" smtClean="0"/>
                        <a:t>Student</a:t>
                      </a:r>
                      <a:endParaRPr lang="en-US"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 Model </a:t>
                      </a:r>
                      <a:r>
                        <a:rPr lang="en-US" dirty="0" err="1" smtClean="0"/>
                        <a:t>Rdg</a:t>
                      </a:r>
                      <a:r>
                        <a:rPr lang="en-US" dirty="0" smtClean="0"/>
                        <a:t>.</a:t>
                      </a:r>
                      <a:endParaRPr lang="en-US" dirty="0"/>
                    </a:p>
                  </a:txBody>
                  <a:tcPr anchor="ctr"/>
                </a:tc>
              </a:tr>
            </a:tbl>
          </a:graphicData>
        </a:graphic>
      </p:graphicFrame>
    </p:spTree>
    <p:extLst>
      <p:ext uri="{BB962C8B-B14F-4D97-AF65-F5344CB8AC3E}">
        <p14:creationId xmlns:p14="http://schemas.microsoft.com/office/powerpoint/2010/main" val="22210001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1 – Model Fluent Reading</a:t>
            </a:r>
            <a:endParaRPr lang="en-US" dirty="0"/>
          </a:p>
        </p:txBody>
      </p:sp>
      <p:sp>
        <p:nvSpPr>
          <p:cNvPr id="3" name="Content Placeholder 2"/>
          <p:cNvSpPr>
            <a:spLocks noGrp="1"/>
          </p:cNvSpPr>
          <p:nvPr>
            <p:ph idx="1"/>
          </p:nvPr>
        </p:nvSpPr>
        <p:spPr>
          <a:xfrm>
            <a:off x="1097280" y="1845734"/>
            <a:ext cx="10058400" cy="1450919"/>
          </a:xfrm>
        </p:spPr>
        <p:txBody>
          <a:bodyPr>
            <a:normAutofit fontScale="62500" lnSpcReduction="20000"/>
          </a:bodyPr>
          <a:lstStyle/>
          <a:p>
            <a:pPr marL="0" marR="0" indent="0">
              <a:lnSpc>
                <a:spcPct val="115000"/>
              </a:lnSpc>
              <a:spcBef>
                <a:spcPts val="0"/>
              </a:spcBef>
              <a:spcAft>
                <a:spcPts val="0"/>
              </a:spcAft>
              <a:buNone/>
            </a:pPr>
            <a:r>
              <a:rPr lang="en-US" sz="2800" b="1" dirty="0">
                <a:latin typeface="Calibri" panose="020F0502020204030204" pitchFamily="34" charset="0"/>
                <a:ea typeface="Times New Roman" panose="02020603050405020304" pitchFamily="18" charset="0"/>
                <a:cs typeface="Times New Roman" panose="02020603050405020304" pitchFamily="18" charset="0"/>
              </a:rPr>
              <a:t>O</a:t>
            </a:r>
            <a:r>
              <a:rPr lang="en-US" b="1" dirty="0">
                <a:latin typeface="Calibri" panose="020F0502020204030204" pitchFamily="34" charset="0"/>
                <a:ea typeface="Times New Roman" panose="02020603050405020304" pitchFamily="18" charset="0"/>
                <a:cs typeface="Times New Roman" panose="02020603050405020304" pitchFamily="18" charset="0"/>
              </a:rPr>
              <a:t>bjective:</a:t>
            </a:r>
            <a:r>
              <a:rPr lang="en-US" dirty="0">
                <a:latin typeface="Calibri" panose="020F0502020204030204" pitchFamily="34" charset="0"/>
                <a:ea typeface="Times New Roman" panose="02020603050405020304" pitchFamily="18" charset="0"/>
                <a:cs typeface="Times New Roman" panose="02020603050405020304" pitchFamily="18" charset="0"/>
              </a:rPr>
              <a:t>  Participants will get multiple at bats to practice running the fluency practice during the start/end of GR conferencing using the Tier 1-2 Passages.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800" b="1" u="sng" dirty="0">
                <a:latin typeface="Calibri" panose="020F0502020204030204" pitchFamily="34" charset="0"/>
                <a:ea typeface="Times New Roman" panose="02020603050405020304" pitchFamily="18" charset="0"/>
                <a:cs typeface="Times New Roman" panose="02020603050405020304" pitchFamily="18" charset="0"/>
              </a:rPr>
              <a:t>DRILL 1: Modelling Fluent Reading</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b="1" dirty="0">
                <a:latin typeface="Calibri" panose="020F0502020204030204" pitchFamily="34" charset="0"/>
                <a:ea typeface="Times New Roman" panose="02020603050405020304" pitchFamily="18" charset="0"/>
                <a:cs typeface="Times New Roman" panose="02020603050405020304" pitchFamily="18" charset="0"/>
              </a:rPr>
              <a:t>Directions:  </a:t>
            </a:r>
            <a:r>
              <a:rPr lang="en-US" dirty="0">
                <a:latin typeface="Calibri" panose="020F0502020204030204" pitchFamily="34" charset="0"/>
                <a:ea typeface="Times New Roman" panose="02020603050405020304" pitchFamily="18" charset="0"/>
                <a:cs typeface="Times New Roman" panose="02020603050405020304" pitchFamily="18" charset="0"/>
              </a:rPr>
              <a:t>Teachers read 1 min. aloud the passage modeling fluent reading and monitoring scholars reading.  Then the teacher highlights any tricky words to emphasize.  No feedback in this round.</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7</a:t>
            </a:r>
          </a:p>
        </p:txBody>
      </p:sp>
      <p:graphicFrame>
        <p:nvGraphicFramePr>
          <p:cNvPr id="4" name="Table 3"/>
          <p:cNvGraphicFramePr>
            <a:graphicFrameLocks noGrp="1"/>
          </p:cNvGraphicFramePr>
          <p:nvPr>
            <p:extLst>
              <p:ext uri="{D42A27DB-BD31-4B8C-83A1-F6EECF244321}">
                <p14:modId xmlns:p14="http://schemas.microsoft.com/office/powerpoint/2010/main" val="3568856494"/>
              </p:ext>
            </p:extLst>
          </p:nvPr>
        </p:nvGraphicFramePr>
        <p:xfrm>
          <a:off x="2176376" y="3405027"/>
          <a:ext cx="8291096" cy="2758116"/>
        </p:xfrm>
        <a:graphic>
          <a:graphicData uri="http://schemas.openxmlformats.org/drawingml/2006/table">
            <a:tbl>
              <a:tblPr firstRow="1" bandRow="1">
                <a:tableStyleId>{9DCAF9ED-07DC-4A11-8D7F-57B35C25682E}</a:tableStyleId>
              </a:tblPr>
              <a:tblGrid>
                <a:gridCol w="2072774"/>
                <a:gridCol w="2072774"/>
                <a:gridCol w="2072774"/>
                <a:gridCol w="2072774"/>
              </a:tblGrid>
              <a:tr h="240718">
                <a:tc>
                  <a:txBody>
                    <a:bodyPr/>
                    <a:lstStyle/>
                    <a:p>
                      <a:r>
                        <a:rPr lang="en-US" dirty="0" smtClean="0"/>
                        <a:t>Rotation (1 Min)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777150">
                <a:tc>
                  <a:txBody>
                    <a:bodyPr/>
                    <a:lstStyle/>
                    <a:p>
                      <a:pPr algn="ctr"/>
                      <a:r>
                        <a:rPr lang="en-US" sz="3600" b="1" dirty="0" smtClean="0"/>
                        <a:t>1 </a:t>
                      </a:r>
                      <a:endParaRPr lang="en-US" sz="3600" b="1" dirty="0"/>
                    </a:p>
                  </a:txBody>
                  <a:tcPr anchor="ctr">
                    <a:solidFill>
                      <a:srgbClr val="FFFF00"/>
                    </a:solidFill>
                  </a:tcPr>
                </a:tc>
                <a:tc>
                  <a:txBody>
                    <a:bodyPr/>
                    <a:lstStyle/>
                    <a:p>
                      <a:pPr algn="ctr"/>
                      <a:r>
                        <a:rPr lang="en-US" dirty="0" smtClean="0"/>
                        <a:t>Teacher</a:t>
                      </a:r>
                      <a:r>
                        <a:rPr lang="en-US" baseline="0" dirty="0" smtClean="0"/>
                        <a:t> Model </a:t>
                      </a:r>
                      <a:r>
                        <a:rPr lang="en-US" baseline="0" dirty="0" err="1" smtClean="0"/>
                        <a:t>Rdg</a:t>
                      </a:r>
                      <a:r>
                        <a:rPr lang="en-US" baseline="0" dirty="0" smtClean="0"/>
                        <a:t>.</a:t>
                      </a:r>
                      <a:endParaRPr lang="en-US" dirty="0"/>
                    </a:p>
                  </a:txBody>
                  <a:tcPr anchor="ctr">
                    <a:solidFill>
                      <a:srgbClr val="FFFF00"/>
                    </a:solidFill>
                  </a:tcPr>
                </a:tc>
                <a:tc>
                  <a:txBody>
                    <a:bodyPr/>
                    <a:lstStyle/>
                    <a:p>
                      <a:pPr algn="ctr"/>
                      <a:r>
                        <a:rPr lang="en-US" dirty="0" smtClean="0"/>
                        <a:t>Student</a:t>
                      </a:r>
                      <a:endParaRPr lang="en-US" dirty="0"/>
                    </a:p>
                  </a:txBody>
                  <a:tcPr anchor="ctr">
                    <a:solidFill>
                      <a:srgbClr val="FFFF00"/>
                    </a:solidFill>
                  </a:tcPr>
                </a:tc>
                <a:tc>
                  <a:txBody>
                    <a:bodyPr/>
                    <a:lstStyle/>
                    <a:p>
                      <a:pPr algn="ctr"/>
                      <a:r>
                        <a:rPr lang="en-US" dirty="0" smtClean="0"/>
                        <a:t>Student</a:t>
                      </a:r>
                      <a:endParaRPr lang="en-US" dirty="0"/>
                    </a:p>
                  </a:txBody>
                  <a:tcPr anchor="ctr">
                    <a:solidFill>
                      <a:srgbClr val="FFFF00"/>
                    </a:solidFill>
                  </a:tcPr>
                </a:tc>
              </a:tr>
              <a:tr h="807603">
                <a:tc>
                  <a:txBody>
                    <a:bodyPr/>
                    <a:lstStyle/>
                    <a:p>
                      <a:pPr algn="ctr"/>
                      <a:r>
                        <a:rPr lang="en-US" sz="3600" b="1" dirty="0" smtClean="0"/>
                        <a:t>2</a:t>
                      </a:r>
                      <a:endParaRPr lang="en-US" sz="3600" b="1"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 Model </a:t>
                      </a:r>
                      <a:r>
                        <a:rPr lang="en-US" dirty="0" err="1" smtClean="0"/>
                        <a:t>Rdg</a:t>
                      </a:r>
                      <a:r>
                        <a:rPr lang="en-US" dirty="0" smtClean="0"/>
                        <a:t>.</a:t>
                      </a:r>
                      <a:endParaRPr lang="en-US" dirty="0"/>
                    </a:p>
                  </a:txBody>
                  <a:tcPr anchor="ctr"/>
                </a:tc>
                <a:tc>
                  <a:txBody>
                    <a:bodyPr/>
                    <a:lstStyle/>
                    <a:p>
                      <a:pPr algn="ctr"/>
                      <a:r>
                        <a:rPr lang="en-US" dirty="0" smtClean="0"/>
                        <a:t>Student</a:t>
                      </a:r>
                      <a:endParaRPr lang="en-US" dirty="0"/>
                    </a:p>
                  </a:txBody>
                  <a:tcPr anchor="ctr"/>
                </a:tc>
              </a:tr>
              <a:tr h="807603">
                <a:tc>
                  <a:txBody>
                    <a:bodyPr/>
                    <a:lstStyle/>
                    <a:p>
                      <a:pPr algn="ctr"/>
                      <a:r>
                        <a:rPr lang="en-US" sz="3600" b="1" dirty="0" smtClean="0"/>
                        <a:t>3</a:t>
                      </a:r>
                      <a:endParaRPr lang="en-US" sz="3600" b="1" dirty="0"/>
                    </a:p>
                  </a:txBody>
                  <a:tcPr anchor="ctr"/>
                </a:tc>
                <a:tc>
                  <a:txBody>
                    <a:bodyPr/>
                    <a:lstStyle/>
                    <a:p>
                      <a:pPr algn="ctr"/>
                      <a:r>
                        <a:rPr lang="en-US" dirty="0" smtClean="0"/>
                        <a:t>Student</a:t>
                      </a:r>
                      <a:endParaRPr lang="en-US"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 Model </a:t>
                      </a:r>
                      <a:r>
                        <a:rPr lang="en-US" dirty="0" err="1" smtClean="0"/>
                        <a:t>Rdg</a:t>
                      </a:r>
                      <a:r>
                        <a:rPr lang="en-US" dirty="0" smtClean="0"/>
                        <a:t>.</a:t>
                      </a:r>
                      <a:endParaRPr lang="en-US" dirty="0"/>
                    </a:p>
                  </a:txBody>
                  <a:tcPr anchor="ctr"/>
                </a:tc>
              </a:tr>
            </a:tbl>
          </a:graphicData>
        </a:graphic>
      </p:graphicFrame>
    </p:spTree>
    <p:extLst>
      <p:ext uri="{BB962C8B-B14F-4D97-AF65-F5344CB8AC3E}">
        <p14:creationId xmlns:p14="http://schemas.microsoft.com/office/powerpoint/2010/main" val="1007760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1 – Model Fluent Reading</a:t>
            </a:r>
            <a:endParaRPr lang="en-US" dirty="0"/>
          </a:p>
        </p:txBody>
      </p:sp>
      <p:sp>
        <p:nvSpPr>
          <p:cNvPr id="3" name="Content Placeholder 2"/>
          <p:cNvSpPr>
            <a:spLocks noGrp="1"/>
          </p:cNvSpPr>
          <p:nvPr>
            <p:ph idx="1"/>
          </p:nvPr>
        </p:nvSpPr>
        <p:spPr>
          <a:xfrm>
            <a:off x="1097280" y="1845734"/>
            <a:ext cx="10058400" cy="1450919"/>
          </a:xfrm>
        </p:spPr>
        <p:txBody>
          <a:bodyPr>
            <a:normAutofit fontScale="62500" lnSpcReduction="20000"/>
          </a:bodyPr>
          <a:lstStyle/>
          <a:p>
            <a:pPr marL="0" marR="0" indent="0">
              <a:lnSpc>
                <a:spcPct val="115000"/>
              </a:lnSpc>
              <a:spcBef>
                <a:spcPts val="0"/>
              </a:spcBef>
              <a:spcAft>
                <a:spcPts val="0"/>
              </a:spcAft>
              <a:buNone/>
            </a:pPr>
            <a:r>
              <a:rPr lang="en-US" sz="2800" b="1" dirty="0">
                <a:latin typeface="Calibri" panose="020F0502020204030204" pitchFamily="34" charset="0"/>
                <a:ea typeface="Times New Roman" panose="02020603050405020304" pitchFamily="18" charset="0"/>
                <a:cs typeface="Times New Roman" panose="02020603050405020304" pitchFamily="18" charset="0"/>
              </a:rPr>
              <a:t>O</a:t>
            </a:r>
            <a:r>
              <a:rPr lang="en-US" b="1" dirty="0">
                <a:latin typeface="Calibri" panose="020F0502020204030204" pitchFamily="34" charset="0"/>
                <a:ea typeface="Times New Roman" panose="02020603050405020304" pitchFamily="18" charset="0"/>
                <a:cs typeface="Times New Roman" panose="02020603050405020304" pitchFamily="18" charset="0"/>
              </a:rPr>
              <a:t>bjective:</a:t>
            </a:r>
            <a:r>
              <a:rPr lang="en-US" dirty="0">
                <a:latin typeface="Calibri" panose="020F0502020204030204" pitchFamily="34" charset="0"/>
                <a:ea typeface="Times New Roman" panose="02020603050405020304" pitchFamily="18" charset="0"/>
                <a:cs typeface="Times New Roman" panose="02020603050405020304" pitchFamily="18" charset="0"/>
              </a:rPr>
              <a:t>  Participants will get multiple at bats to practice running the fluency practice during the start/end of GR conferencing using the Tier 1-2 Passages.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800" b="1" u="sng" dirty="0">
                <a:latin typeface="Calibri" panose="020F0502020204030204" pitchFamily="34" charset="0"/>
                <a:ea typeface="Times New Roman" panose="02020603050405020304" pitchFamily="18" charset="0"/>
                <a:cs typeface="Times New Roman" panose="02020603050405020304" pitchFamily="18" charset="0"/>
              </a:rPr>
              <a:t>DRILL 1: Modelling Fluent Reading</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b="1" dirty="0">
                <a:latin typeface="Calibri" panose="020F0502020204030204" pitchFamily="34" charset="0"/>
                <a:ea typeface="Times New Roman" panose="02020603050405020304" pitchFamily="18" charset="0"/>
                <a:cs typeface="Times New Roman" panose="02020603050405020304" pitchFamily="18" charset="0"/>
              </a:rPr>
              <a:t>Directions:  </a:t>
            </a:r>
            <a:r>
              <a:rPr lang="en-US" dirty="0">
                <a:latin typeface="Calibri" panose="020F0502020204030204" pitchFamily="34" charset="0"/>
                <a:ea typeface="Times New Roman" panose="02020603050405020304" pitchFamily="18" charset="0"/>
                <a:cs typeface="Times New Roman" panose="02020603050405020304" pitchFamily="18" charset="0"/>
              </a:rPr>
              <a:t>Teachers read 1 min. aloud the passage modeling fluent reading and monitoring scholars reading.  Then the teacher highlights any tricky words to emphasize.  No feedback in this round.</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7</a:t>
            </a:r>
          </a:p>
        </p:txBody>
      </p:sp>
      <p:graphicFrame>
        <p:nvGraphicFramePr>
          <p:cNvPr id="4" name="Table 3"/>
          <p:cNvGraphicFramePr>
            <a:graphicFrameLocks noGrp="1"/>
          </p:cNvGraphicFramePr>
          <p:nvPr>
            <p:extLst>
              <p:ext uri="{D42A27DB-BD31-4B8C-83A1-F6EECF244321}">
                <p14:modId xmlns:p14="http://schemas.microsoft.com/office/powerpoint/2010/main" val="3242735563"/>
              </p:ext>
            </p:extLst>
          </p:nvPr>
        </p:nvGraphicFramePr>
        <p:xfrm>
          <a:off x="2176376" y="3405027"/>
          <a:ext cx="8291096" cy="2758116"/>
        </p:xfrm>
        <a:graphic>
          <a:graphicData uri="http://schemas.openxmlformats.org/drawingml/2006/table">
            <a:tbl>
              <a:tblPr firstRow="1" bandRow="1">
                <a:tableStyleId>{9DCAF9ED-07DC-4A11-8D7F-57B35C25682E}</a:tableStyleId>
              </a:tblPr>
              <a:tblGrid>
                <a:gridCol w="2072774"/>
                <a:gridCol w="2072774"/>
                <a:gridCol w="2072774"/>
                <a:gridCol w="2072774"/>
              </a:tblGrid>
              <a:tr h="240718">
                <a:tc>
                  <a:txBody>
                    <a:bodyPr/>
                    <a:lstStyle/>
                    <a:p>
                      <a:r>
                        <a:rPr lang="en-US" dirty="0" smtClean="0"/>
                        <a:t>Rotation (1 Min)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777150">
                <a:tc>
                  <a:txBody>
                    <a:bodyPr/>
                    <a:lstStyle/>
                    <a:p>
                      <a:pPr algn="ctr"/>
                      <a:r>
                        <a:rPr lang="en-US" sz="3600" b="1" dirty="0" smtClean="0"/>
                        <a:t>1 </a:t>
                      </a:r>
                      <a:endParaRPr lang="en-US" sz="3600" b="1" dirty="0"/>
                    </a:p>
                  </a:txBody>
                  <a:tcPr anchor="ctr"/>
                </a:tc>
                <a:tc>
                  <a:txBody>
                    <a:bodyPr/>
                    <a:lstStyle/>
                    <a:p>
                      <a:pPr algn="ctr"/>
                      <a:r>
                        <a:rPr lang="en-US" dirty="0" smtClean="0"/>
                        <a:t>Teacher</a:t>
                      </a:r>
                      <a:r>
                        <a:rPr lang="en-US" baseline="0" dirty="0" smtClean="0"/>
                        <a:t> Model </a:t>
                      </a:r>
                      <a:r>
                        <a:rPr lang="en-US" baseline="0" dirty="0" err="1" smtClean="0"/>
                        <a:t>Rdg</a:t>
                      </a:r>
                      <a:r>
                        <a:rPr lang="en-US" baseline="0" dirty="0" smtClean="0"/>
                        <a:t>.</a:t>
                      </a:r>
                      <a:endParaRPr lang="en-US" dirty="0"/>
                    </a:p>
                  </a:txBody>
                  <a:tcPr anchor="ctr"/>
                </a:tc>
                <a:tc>
                  <a:txBody>
                    <a:bodyPr/>
                    <a:lstStyle/>
                    <a:p>
                      <a:pPr algn="ctr"/>
                      <a:r>
                        <a:rPr lang="en-US" dirty="0" smtClean="0"/>
                        <a:t>Student</a:t>
                      </a:r>
                      <a:endParaRPr lang="en-US" dirty="0"/>
                    </a:p>
                  </a:txBody>
                  <a:tcPr anchor="ctr"/>
                </a:tc>
                <a:tc>
                  <a:txBody>
                    <a:bodyPr/>
                    <a:lstStyle/>
                    <a:p>
                      <a:pPr algn="ctr"/>
                      <a:r>
                        <a:rPr lang="en-US" dirty="0" smtClean="0"/>
                        <a:t>Student</a:t>
                      </a:r>
                      <a:endParaRPr lang="en-US" dirty="0"/>
                    </a:p>
                  </a:txBody>
                  <a:tcPr anchor="ctr"/>
                </a:tc>
              </a:tr>
              <a:tr h="807603">
                <a:tc>
                  <a:txBody>
                    <a:bodyPr/>
                    <a:lstStyle/>
                    <a:p>
                      <a:pPr algn="ctr"/>
                      <a:r>
                        <a:rPr lang="en-US" sz="3600" b="1" dirty="0" smtClean="0"/>
                        <a:t>2</a:t>
                      </a:r>
                      <a:endParaRPr lang="en-US" sz="3600" b="1" dirty="0"/>
                    </a:p>
                  </a:txBody>
                  <a:tcPr anchor="ctr">
                    <a:solidFill>
                      <a:srgbClr val="FFFF00"/>
                    </a:solidFill>
                  </a:tcPr>
                </a:tc>
                <a:tc>
                  <a:txBody>
                    <a:bodyPr/>
                    <a:lstStyle/>
                    <a:p>
                      <a:pPr algn="ctr"/>
                      <a:r>
                        <a:rPr lang="en-US" dirty="0" smtClean="0"/>
                        <a:t>Student</a:t>
                      </a:r>
                      <a:endParaRPr lang="en-US" dirty="0"/>
                    </a:p>
                  </a:txBody>
                  <a:tcPr anchor="ctr">
                    <a:solidFill>
                      <a:srgbClr val="FFFF00"/>
                    </a:solidFill>
                  </a:tcPr>
                </a:tc>
                <a:tc>
                  <a:txBody>
                    <a:bodyPr/>
                    <a:lstStyle/>
                    <a:p>
                      <a:pPr algn="ctr"/>
                      <a:r>
                        <a:rPr lang="en-US" dirty="0" smtClean="0"/>
                        <a:t>Teacher Model </a:t>
                      </a:r>
                      <a:r>
                        <a:rPr lang="en-US" dirty="0" err="1" smtClean="0"/>
                        <a:t>Rdg</a:t>
                      </a:r>
                      <a:r>
                        <a:rPr lang="en-US" dirty="0" smtClean="0"/>
                        <a:t>.</a:t>
                      </a:r>
                      <a:endParaRPr lang="en-US" dirty="0"/>
                    </a:p>
                  </a:txBody>
                  <a:tcPr anchor="ctr">
                    <a:solidFill>
                      <a:srgbClr val="FFFF00"/>
                    </a:solidFill>
                  </a:tcPr>
                </a:tc>
                <a:tc>
                  <a:txBody>
                    <a:bodyPr/>
                    <a:lstStyle/>
                    <a:p>
                      <a:pPr algn="ctr"/>
                      <a:r>
                        <a:rPr lang="en-US" dirty="0" smtClean="0"/>
                        <a:t>Student</a:t>
                      </a:r>
                      <a:endParaRPr lang="en-US" dirty="0"/>
                    </a:p>
                  </a:txBody>
                  <a:tcPr anchor="ctr">
                    <a:solidFill>
                      <a:srgbClr val="FFFF00"/>
                    </a:solidFill>
                  </a:tcPr>
                </a:tc>
              </a:tr>
              <a:tr h="807603">
                <a:tc>
                  <a:txBody>
                    <a:bodyPr/>
                    <a:lstStyle/>
                    <a:p>
                      <a:pPr algn="ctr"/>
                      <a:r>
                        <a:rPr lang="en-US" sz="3600" b="1" dirty="0" smtClean="0"/>
                        <a:t>3</a:t>
                      </a:r>
                      <a:endParaRPr lang="en-US" sz="3600" b="1" dirty="0"/>
                    </a:p>
                  </a:txBody>
                  <a:tcPr anchor="ctr"/>
                </a:tc>
                <a:tc>
                  <a:txBody>
                    <a:bodyPr/>
                    <a:lstStyle/>
                    <a:p>
                      <a:pPr algn="ctr"/>
                      <a:r>
                        <a:rPr lang="en-US" dirty="0" smtClean="0"/>
                        <a:t>Student</a:t>
                      </a:r>
                      <a:endParaRPr lang="en-US"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 Model </a:t>
                      </a:r>
                      <a:r>
                        <a:rPr lang="en-US" dirty="0" err="1" smtClean="0"/>
                        <a:t>Rdg</a:t>
                      </a:r>
                      <a:r>
                        <a:rPr lang="en-US" dirty="0" smtClean="0"/>
                        <a:t>.</a:t>
                      </a:r>
                      <a:endParaRPr lang="en-US" dirty="0"/>
                    </a:p>
                  </a:txBody>
                  <a:tcPr anchor="ctr"/>
                </a:tc>
              </a:tr>
            </a:tbl>
          </a:graphicData>
        </a:graphic>
      </p:graphicFrame>
    </p:spTree>
    <p:extLst>
      <p:ext uri="{BB962C8B-B14F-4D97-AF65-F5344CB8AC3E}">
        <p14:creationId xmlns:p14="http://schemas.microsoft.com/office/powerpoint/2010/main" val="4007540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 .</a:t>
            </a:r>
            <a:endParaRPr lang="en-US" dirty="0"/>
          </a:p>
        </p:txBody>
      </p:sp>
      <p:pic>
        <p:nvPicPr>
          <p:cNvPr id="5" name="Picture 4"/>
          <p:cNvPicPr>
            <a:picLocks noChangeAspect="1"/>
          </p:cNvPicPr>
          <p:nvPr/>
        </p:nvPicPr>
        <p:blipFill>
          <a:blip r:embed="rId2"/>
          <a:stretch>
            <a:fillRect/>
          </a:stretch>
        </p:blipFill>
        <p:spPr>
          <a:xfrm>
            <a:off x="600636" y="2148168"/>
            <a:ext cx="2765611" cy="2074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stretch>
            <a:fillRect/>
          </a:stretch>
        </p:blipFill>
        <p:spPr>
          <a:xfrm>
            <a:off x="6816538" y="2148168"/>
            <a:ext cx="2270592" cy="23110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stretch>
            <a:fillRect/>
          </a:stretch>
        </p:blipFill>
        <p:spPr>
          <a:xfrm>
            <a:off x="3714750" y="2148168"/>
            <a:ext cx="2753285" cy="20649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http://www.heinemann.com/shared/covers/032500308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5633" y="2148168"/>
            <a:ext cx="2190750" cy="2838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Right Arrow 7"/>
          <p:cNvSpPr/>
          <p:nvPr/>
        </p:nvSpPr>
        <p:spPr>
          <a:xfrm>
            <a:off x="600636" y="5190565"/>
            <a:ext cx="9930372" cy="9144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dirty="0" smtClean="0">
                <a:solidFill>
                  <a:schemeClr val="bg1"/>
                </a:solidFill>
              </a:rPr>
              <a:t>Lessons Learned</a:t>
            </a:r>
            <a:endParaRPr lang="en-US" sz="2400" b="1" dirty="0">
              <a:solidFill>
                <a:schemeClr val="bg1"/>
              </a:solidFill>
            </a:endParaRPr>
          </a:p>
        </p:txBody>
      </p:sp>
    </p:spTree>
    <p:extLst>
      <p:ext uri="{BB962C8B-B14F-4D97-AF65-F5344CB8AC3E}">
        <p14:creationId xmlns:p14="http://schemas.microsoft.com/office/powerpoint/2010/main" val="233854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1 – Model Fluent Reading</a:t>
            </a:r>
            <a:endParaRPr lang="en-US" dirty="0"/>
          </a:p>
        </p:txBody>
      </p:sp>
      <p:sp>
        <p:nvSpPr>
          <p:cNvPr id="3" name="Content Placeholder 2"/>
          <p:cNvSpPr>
            <a:spLocks noGrp="1"/>
          </p:cNvSpPr>
          <p:nvPr>
            <p:ph idx="1"/>
          </p:nvPr>
        </p:nvSpPr>
        <p:spPr>
          <a:xfrm>
            <a:off x="1097280" y="1845734"/>
            <a:ext cx="10058400" cy="1450919"/>
          </a:xfrm>
        </p:spPr>
        <p:txBody>
          <a:bodyPr>
            <a:normAutofit fontScale="62500" lnSpcReduction="20000"/>
          </a:bodyPr>
          <a:lstStyle/>
          <a:p>
            <a:pPr marL="0" marR="0" indent="0">
              <a:lnSpc>
                <a:spcPct val="115000"/>
              </a:lnSpc>
              <a:spcBef>
                <a:spcPts val="0"/>
              </a:spcBef>
              <a:spcAft>
                <a:spcPts val="0"/>
              </a:spcAft>
              <a:buNone/>
            </a:pPr>
            <a:r>
              <a:rPr lang="en-US" sz="2800" b="1" dirty="0">
                <a:latin typeface="Calibri" panose="020F0502020204030204" pitchFamily="34" charset="0"/>
                <a:ea typeface="Times New Roman" panose="02020603050405020304" pitchFamily="18" charset="0"/>
                <a:cs typeface="Times New Roman" panose="02020603050405020304" pitchFamily="18" charset="0"/>
              </a:rPr>
              <a:t>O</a:t>
            </a:r>
            <a:r>
              <a:rPr lang="en-US" b="1" dirty="0">
                <a:latin typeface="Calibri" panose="020F0502020204030204" pitchFamily="34" charset="0"/>
                <a:ea typeface="Times New Roman" panose="02020603050405020304" pitchFamily="18" charset="0"/>
                <a:cs typeface="Times New Roman" panose="02020603050405020304" pitchFamily="18" charset="0"/>
              </a:rPr>
              <a:t>bjective:</a:t>
            </a:r>
            <a:r>
              <a:rPr lang="en-US" dirty="0">
                <a:latin typeface="Calibri" panose="020F0502020204030204" pitchFamily="34" charset="0"/>
                <a:ea typeface="Times New Roman" panose="02020603050405020304" pitchFamily="18" charset="0"/>
                <a:cs typeface="Times New Roman" panose="02020603050405020304" pitchFamily="18" charset="0"/>
              </a:rPr>
              <a:t>  Participants will get multiple at bats to practice running the fluency practice during the start/end of GR conferencing using the Tier 1-2 Passages.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800" b="1" u="sng" dirty="0">
                <a:latin typeface="Calibri" panose="020F0502020204030204" pitchFamily="34" charset="0"/>
                <a:ea typeface="Times New Roman" panose="02020603050405020304" pitchFamily="18" charset="0"/>
                <a:cs typeface="Times New Roman" panose="02020603050405020304" pitchFamily="18" charset="0"/>
              </a:rPr>
              <a:t>DRILL 1: Modelling Fluent Reading</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b="1" dirty="0">
                <a:latin typeface="Calibri" panose="020F0502020204030204" pitchFamily="34" charset="0"/>
                <a:ea typeface="Times New Roman" panose="02020603050405020304" pitchFamily="18" charset="0"/>
                <a:cs typeface="Times New Roman" panose="02020603050405020304" pitchFamily="18" charset="0"/>
              </a:rPr>
              <a:t>Directions:  </a:t>
            </a:r>
            <a:r>
              <a:rPr lang="en-US" dirty="0">
                <a:latin typeface="Calibri" panose="020F0502020204030204" pitchFamily="34" charset="0"/>
                <a:ea typeface="Times New Roman" panose="02020603050405020304" pitchFamily="18" charset="0"/>
                <a:cs typeface="Times New Roman" panose="02020603050405020304" pitchFamily="18" charset="0"/>
              </a:rPr>
              <a:t>Teachers read 1 min. aloud the passage modeling fluent reading and monitoring scholars reading.  Then the teacher highlights any tricky words to emphasize.  No feedback in this round.</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7</a:t>
            </a:r>
          </a:p>
        </p:txBody>
      </p:sp>
      <p:graphicFrame>
        <p:nvGraphicFramePr>
          <p:cNvPr id="4" name="Table 3"/>
          <p:cNvGraphicFramePr>
            <a:graphicFrameLocks noGrp="1"/>
          </p:cNvGraphicFramePr>
          <p:nvPr>
            <p:extLst>
              <p:ext uri="{D42A27DB-BD31-4B8C-83A1-F6EECF244321}">
                <p14:modId xmlns:p14="http://schemas.microsoft.com/office/powerpoint/2010/main" val="3510333078"/>
              </p:ext>
            </p:extLst>
          </p:nvPr>
        </p:nvGraphicFramePr>
        <p:xfrm>
          <a:off x="2176376" y="3405027"/>
          <a:ext cx="8291096" cy="2758116"/>
        </p:xfrm>
        <a:graphic>
          <a:graphicData uri="http://schemas.openxmlformats.org/drawingml/2006/table">
            <a:tbl>
              <a:tblPr firstRow="1" bandRow="1">
                <a:tableStyleId>{9DCAF9ED-07DC-4A11-8D7F-57B35C25682E}</a:tableStyleId>
              </a:tblPr>
              <a:tblGrid>
                <a:gridCol w="2072774"/>
                <a:gridCol w="2072774"/>
                <a:gridCol w="2072774"/>
                <a:gridCol w="2072774"/>
              </a:tblGrid>
              <a:tr h="240718">
                <a:tc>
                  <a:txBody>
                    <a:bodyPr/>
                    <a:lstStyle/>
                    <a:p>
                      <a:r>
                        <a:rPr lang="en-US" dirty="0" smtClean="0"/>
                        <a:t>Rotation (1 Min)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777150">
                <a:tc>
                  <a:txBody>
                    <a:bodyPr/>
                    <a:lstStyle/>
                    <a:p>
                      <a:pPr algn="ctr"/>
                      <a:r>
                        <a:rPr lang="en-US" sz="3600" b="1" dirty="0" smtClean="0"/>
                        <a:t>1 </a:t>
                      </a:r>
                      <a:endParaRPr lang="en-US" sz="3600" b="1" dirty="0"/>
                    </a:p>
                  </a:txBody>
                  <a:tcPr anchor="ctr"/>
                </a:tc>
                <a:tc>
                  <a:txBody>
                    <a:bodyPr/>
                    <a:lstStyle/>
                    <a:p>
                      <a:pPr algn="ctr"/>
                      <a:r>
                        <a:rPr lang="en-US" dirty="0" smtClean="0"/>
                        <a:t>Teacher</a:t>
                      </a:r>
                      <a:r>
                        <a:rPr lang="en-US" baseline="0" dirty="0" smtClean="0"/>
                        <a:t> Model </a:t>
                      </a:r>
                      <a:r>
                        <a:rPr lang="en-US" baseline="0" dirty="0" err="1" smtClean="0"/>
                        <a:t>Rdg</a:t>
                      </a:r>
                      <a:r>
                        <a:rPr lang="en-US" baseline="0" dirty="0" smtClean="0"/>
                        <a:t>.</a:t>
                      </a:r>
                      <a:endParaRPr lang="en-US" dirty="0"/>
                    </a:p>
                  </a:txBody>
                  <a:tcPr anchor="ctr"/>
                </a:tc>
                <a:tc>
                  <a:txBody>
                    <a:bodyPr/>
                    <a:lstStyle/>
                    <a:p>
                      <a:pPr algn="ctr"/>
                      <a:r>
                        <a:rPr lang="en-US" dirty="0" smtClean="0"/>
                        <a:t>Student</a:t>
                      </a:r>
                      <a:endParaRPr lang="en-US" dirty="0"/>
                    </a:p>
                  </a:txBody>
                  <a:tcPr anchor="ctr"/>
                </a:tc>
                <a:tc>
                  <a:txBody>
                    <a:bodyPr/>
                    <a:lstStyle/>
                    <a:p>
                      <a:pPr algn="ctr"/>
                      <a:r>
                        <a:rPr lang="en-US" dirty="0" smtClean="0"/>
                        <a:t>Student</a:t>
                      </a:r>
                      <a:endParaRPr lang="en-US" dirty="0"/>
                    </a:p>
                  </a:txBody>
                  <a:tcPr anchor="ctr"/>
                </a:tc>
              </a:tr>
              <a:tr h="807603">
                <a:tc>
                  <a:txBody>
                    <a:bodyPr/>
                    <a:lstStyle/>
                    <a:p>
                      <a:pPr algn="ctr"/>
                      <a:r>
                        <a:rPr lang="en-US" sz="3600" b="1" dirty="0" smtClean="0"/>
                        <a:t>2</a:t>
                      </a:r>
                      <a:endParaRPr lang="en-US" sz="3600" b="1"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 Model </a:t>
                      </a:r>
                      <a:r>
                        <a:rPr lang="en-US" dirty="0" err="1" smtClean="0"/>
                        <a:t>Rdg</a:t>
                      </a:r>
                      <a:r>
                        <a:rPr lang="en-US" dirty="0" smtClean="0"/>
                        <a:t>.</a:t>
                      </a:r>
                      <a:endParaRPr lang="en-US" dirty="0"/>
                    </a:p>
                  </a:txBody>
                  <a:tcPr anchor="ctr"/>
                </a:tc>
                <a:tc>
                  <a:txBody>
                    <a:bodyPr/>
                    <a:lstStyle/>
                    <a:p>
                      <a:pPr algn="ctr"/>
                      <a:r>
                        <a:rPr lang="en-US" dirty="0" smtClean="0"/>
                        <a:t>Student</a:t>
                      </a:r>
                      <a:endParaRPr lang="en-US" dirty="0"/>
                    </a:p>
                  </a:txBody>
                  <a:tcPr anchor="ctr"/>
                </a:tc>
              </a:tr>
              <a:tr h="807603">
                <a:tc>
                  <a:txBody>
                    <a:bodyPr/>
                    <a:lstStyle/>
                    <a:p>
                      <a:pPr algn="ctr"/>
                      <a:r>
                        <a:rPr lang="en-US" sz="3600" b="1" dirty="0" smtClean="0"/>
                        <a:t>3</a:t>
                      </a:r>
                      <a:endParaRPr lang="en-US" sz="3600" b="1" dirty="0"/>
                    </a:p>
                  </a:txBody>
                  <a:tcPr anchor="ctr">
                    <a:solidFill>
                      <a:srgbClr val="FFFF00"/>
                    </a:solidFill>
                  </a:tcPr>
                </a:tc>
                <a:tc>
                  <a:txBody>
                    <a:bodyPr/>
                    <a:lstStyle/>
                    <a:p>
                      <a:pPr algn="ctr"/>
                      <a:r>
                        <a:rPr lang="en-US" dirty="0" smtClean="0"/>
                        <a:t>Student</a:t>
                      </a:r>
                      <a:endParaRPr lang="en-US" dirty="0"/>
                    </a:p>
                  </a:txBody>
                  <a:tcPr anchor="ctr">
                    <a:solidFill>
                      <a:srgbClr val="FFFF00"/>
                    </a:solidFill>
                  </a:tcPr>
                </a:tc>
                <a:tc>
                  <a:txBody>
                    <a:bodyPr/>
                    <a:lstStyle/>
                    <a:p>
                      <a:pPr algn="ctr"/>
                      <a:r>
                        <a:rPr lang="en-US" dirty="0" smtClean="0"/>
                        <a:t>Student</a:t>
                      </a:r>
                      <a:endParaRPr lang="en-US" dirty="0"/>
                    </a:p>
                  </a:txBody>
                  <a:tcPr anchor="ctr">
                    <a:solidFill>
                      <a:srgbClr val="FFFF00"/>
                    </a:solidFill>
                  </a:tcPr>
                </a:tc>
                <a:tc>
                  <a:txBody>
                    <a:bodyPr/>
                    <a:lstStyle/>
                    <a:p>
                      <a:pPr algn="ctr"/>
                      <a:r>
                        <a:rPr lang="en-US" dirty="0" smtClean="0"/>
                        <a:t>Teacher Model </a:t>
                      </a:r>
                      <a:r>
                        <a:rPr lang="en-US" dirty="0" err="1" smtClean="0"/>
                        <a:t>Rdg</a:t>
                      </a:r>
                      <a:r>
                        <a:rPr lang="en-US" dirty="0" smtClean="0"/>
                        <a:t>.</a:t>
                      </a:r>
                      <a:endParaRPr lang="en-US" dirty="0"/>
                    </a:p>
                  </a:txBody>
                  <a:tcPr anchor="ctr">
                    <a:solidFill>
                      <a:srgbClr val="FFFF00"/>
                    </a:solidFill>
                  </a:tcPr>
                </a:tc>
              </a:tr>
            </a:tbl>
          </a:graphicData>
        </a:graphic>
      </p:graphicFrame>
    </p:spTree>
    <p:extLst>
      <p:ext uri="{BB962C8B-B14F-4D97-AF65-F5344CB8AC3E}">
        <p14:creationId xmlns:p14="http://schemas.microsoft.com/office/powerpoint/2010/main" val="37392998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2 – Partner Reading</a:t>
            </a:r>
            <a:endParaRPr lang="en-US" dirty="0"/>
          </a:p>
        </p:txBody>
      </p:sp>
      <p:sp>
        <p:nvSpPr>
          <p:cNvPr id="3" name="Content Placeholder 2"/>
          <p:cNvSpPr>
            <a:spLocks noGrp="1"/>
          </p:cNvSpPr>
          <p:nvPr>
            <p:ph idx="1"/>
          </p:nvPr>
        </p:nvSpPr>
        <p:spPr>
          <a:xfrm>
            <a:off x="1097280" y="1845734"/>
            <a:ext cx="10058400" cy="1450919"/>
          </a:xfrm>
        </p:spPr>
        <p:txBody>
          <a:bodyPr>
            <a:normAutofit fontScale="92500"/>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sz="1800" b="1" u="sng" dirty="0"/>
              <a:t>DRILL 2: Partner Reading</a:t>
            </a:r>
            <a:endParaRPr lang="en-US" sz="1800" dirty="0"/>
          </a:p>
          <a:p>
            <a:r>
              <a:rPr lang="en-US" sz="1800" b="1" dirty="0"/>
              <a:t>Directions:  </a:t>
            </a:r>
            <a:r>
              <a:rPr lang="en-US" sz="1800" dirty="0"/>
              <a:t>Teacher gives directions.  “We are going to start partner reading, look at your previous days word count and remember the feedback you received.  Begin reading in 3,2,1”.  Teacher listens in to the scholars pairs.</a:t>
            </a:r>
          </a:p>
          <a:p>
            <a:r>
              <a:rPr lang="en-US" sz="1800" b="1" dirty="0"/>
              <a:t>Participants</a:t>
            </a:r>
            <a:r>
              <a:rPr lang="en-US" sz="1800" dirty="0"/>
              <a:t>: Teacher, Scholar (Coach), and Scholar</a:t>
            </a:r>
          </a:p>
          <a:p>
            <a:pPr marL="0" marR="0">
              <a:lnSpc>
                <a:spcPct val="115000"/>
              </a:lnSpc>
              <a:spcBef>
                <a:spcPts val="0"/>
              </a:spcBef>
              <a:spcAft>
                <a:spcPts val="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1143242"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8</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39747541"/>
              </p:ext>
            </p:extLst>
          </p:nvPr>
        </p:nvGraphicFramePr>
        <p:xfrm>
          <a:off x="1097278" y="3405027"/>
          <a:ext cx="6506680" cy="2758116"/>
        </p:xfrm>
        <a:graphic>
          <a:graphicData uri="http://schemas.openxmlformats.org/drawingml/2006/table">
            <a:tbl>
              <a:tblPr firstRow="1" bandRow="1">
                <a:tableStyleId>{9DCAF9ED-07DC-4A11-8D7F-57B35C25682E}</a:tableStyleId>
              </a:tblPr>
              <a:tblGrid>
                <a:gridCol w="1626670"/>
                <a:gridCol w="1626670"/>
                <a:gridCol w="1626670"/>
                <a:gridCol w="1626670"/>
              </a:tblGrid>
              <a:tr h="240718">
                <a:tc>
                  <a:txBody>
                    <a:bodyPr/>
                    <a:lstStyle/>
                    <a:p>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777150">
                <a:tc>
                  <a:txBody>
                    <a:bodyPr/>
                    <a:lstStyle/>
                    <a:p>
                      <a:pPr algn="ctr"/>
                      <a:r>
                        <a:rPr lang="en-US" sz="3600" b="1" dirty="0" smtClean="0"/>
                        <a:t>1 </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 + Student</a:t>
                      </a:r>
                      <a:endParaRPr lang="en-US" dirty="0"/>
                    </a:p>
                  </a:txBody>
                  <a:tcPr anchor="ctr"/>
                </a:tc>
                <a:tc>
                  <a:txBody>
                    <a:bodyPr/>
                    <a:lstStyle/>
                    <a:p>
                      <a:pPr algn="ctr"/>
                      <a:r>
                        <a:rPr lang="en-US" dirty="0" smtClean="0"/>
                        <a:t>Student</a:t>
                      </a:r>
                      <a:endParaRPr lang="en-US" dirty="0"/>
                    </a:p>
                  </a:txBody>
                  <a:tcPr anchor="ctr"/>
                </a:tc>
              </a:tr>
              <a:tr h="807603">
                <a:tc>
                  <a:txBody>
                    <a:bodyPr/>
                    <a:lstStyle/>
                    <a:p>
                      <a:pPr algn="ctr"/>
                      <a:r>
                        <a:rPr lang="en-US" sz="3600" b="1" dirty="0" smtClean="0"/>
                        <a:t>2</a:t>
                      </a:r>
                      <a:endParaRPr lang="en-US" sz="3600" b="1"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 + Student</a:t>
                      </a:r>
                      <a:endParaRPr lang="en-US" dirty="0"/>
                    </a:p>
                  </a:txBody>
                  <a:tcPr anchor="ctr"/>
                </a:tc>
              </a:tr>
              <a:tr h="807603">
                <a:tc>
                  <a:txBody>
                    <a:bodyPr/>
                    <a:lstStyle/>
                    <a:p>
                      <a:pPr algn="ctr"/>
                      <a:r>
                        <a:rPr lang="en-US" sz="3600" b="1" dirty="0" smtClean="0"/>
                        <a:t>3</a:t>
                      </a:r>
                      <a:endParaRPr lang="en-US" sz="3600" b="1" dirty="0"/>
                    </a:p>
                  </a:txBody>
                  <a:tcPr anchor="ctr"/>
                </a:tc>
                <a:tc>
                  <a:txBody>
                    <a:bodyPr/>
                    <a:lstStyle/>
                    <a:p>
                      <a:pPr algn="ctr"/>
                      <a:r>
                        <a:rPr lang="en-US" dirty="0" smtClean="0"/>
                        <a:t>Coach + Student</a:t>
                      </a:r>
                      <a:endParaRPr lang="en-US"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778774021"/>
              </p:ext>
            </p:extLst>
          </p:nvPr>
        </p:nvGraphicFramePr>
        <p:xfrm>
          <a:off x="7947435" y="3405027"/>
          <a:ext cx="3511442" cy="1954327"/>
        </p:xfrm>
        <a:graphic>
          <a:graphicData uri="http://schemas.openxmlformats.org/drawingml/2006/table">
            <a:tbl>
              <a:tblPr firstRow="1" firstCol="1" bandRow="1">
                <a:tableStyleId>{073A0DAA-6AF3-43AB-8588-CEC1D06C72B9}</a:tableStyleId>
              </a:tblPr>
              <a:tblGrid>
                <a:gridCol w="968375"/>
                <a:gridCol w="2543067"/>
              </a:tblGrid>
              <a:tr h="387733">
                <a:tc>
                  <a:txBody>
                    <a:bodyPr/>
                    <a:lstStyle/>
                    <a:p>
                      <a:pPr marL="0" marR="0">
                        <a:lnSpc>
                          <a:spcPct val="115000"/>
                        </a:lnSpc>
                        <a:spcBef>
                          <a:spcPts val="0"/>
                        </a:spcBef>
                        <a:spcAft>
                          <a:spcPts val="0"/>
                        </a:spcAft>
                      </a:pPr>
                      <a:r>
                        <a:rPr lang="en-US" sz="1600">
                          <a:effectLst/>
                        </a:rPr>
                        <a:t>Time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Action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0844">
                <a:tc>
                  <a:txBody>
                    <a:bodyPr/>
                    <a:lstStyle/>
                    <a:p>
                      <a:pPr marL="0" marR="0">
                        <a:lnSpc>
                          <a:spcPct val="115000"/>
                        </a:lnSpc>
                        <a:spcBef>
                          <a:spcPts val="0"/>
                        </a:spcBef>
                        <a:spcAft>
                          <a:spcPts val="0"/>
                        </a:spcAft>
                      </a:pPr>
                      <a:r>
                        <a:rPr lang="en-US" sz="1600">
                          <a:effectLst/>
                        </a:rPr>
                        <a:t>1 min.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Teacher gives directions and listen to partners read.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Coaches gives feedback using the below</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5022">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Teacher replays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3222793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2 – Partner Reading</a:t>
            </a:r>
            <a:endParaRPr lang="en-US" dirty="0"/>
          </a:p>
        </p:txBody>
      </p:sp>
      <p:sp>
        <p:nvSpPr>
          <p:cNvPr id="3" name="Content Placeholder 2"/>
          <p:cNvSpPr>
            <a:spLocks noGrp="1"/>
          </p:cNvSpPr>
          <p:nvPr>
            <p:ph idx="1"/>
          </p:nvPr>
        </p:nvSpPr>
        <p:spPr>
          <a:xfrm>
            <a:off x="1097280" y="1845734"/>
            <a:ext cx="10058400" cy="1450919"/>
          </a:xfrm>
        </p:spPr>
        <p:txBody>
          <a:bodyPr>
            <a:normAutofit fontScale="92500"/>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sz="1800" b="1" u="sng" dirty="0"/>
              <a:t>DRILL 2: Partner Reading</a:t>
            </a:r>
            <a:endParaRPr lang="en-US" sz="1800" dirty="0"/>
          </a:p>
          <a:p>
            <a:r>
              <a:rPr lang="en-US" sz="1800" b="1" dirty="0"/>
              <a:t>Directions:  </a:t>
            </a:r>
            <a:r>
              <a:rPr lang="en-US" sz="1800" dirty="0"/>
              <a:t>Teacher gives directions.  “We are going to start partner reading, look at your previous days word count and remember the feedback you received.  Begin reading in 3,2,1”.  Teacher listens in to the scholars pairs.</a:t>
            </a:r>
          </a:p>
          <a:p>
            <a:r>
              <a:rPr lang="en-US" sz="1800" b="1" dirty="0"/>
              <a:t>Participants</a:t>
            </a:r>
            <a:r>
              <a:rPr lang="en-US" sz="1800" dirty="0"/>
              <a:t>: Teacher, Scholar (Coach), and </a:t>
            </a:r>
            <a:r>
              <a:rPr lang="en-US" sz="1800" dirty="0" smtClean="0"/>
              <a:t>Scholar</a:t>
            </a:r>
          </a:p>
          <a:p>
            <a:endParaRPr lang="en-US" sz="1800" dirty="0"/>
          </a:p>
          <a:p>
            <a:pPr marL="0" marR="0">
              <a:lnSpc>
                <a:spcPct val="115000"/>
              </a:lnSpc>
              <a:spcBef>
                <a:spcPts val="0"/>
              </a:spcBef>
              <a:spcAft>
                <a:spcPts val="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1143242"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8</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949032088"/>
              </p:ext>
            </p:extLst>
          </p:nvPr>
        </p:nvGraphicFramePr>
        <p:xfrm>
          <a:off x="1097280" y="3560499"/>
          <a:ext cx="9610825" cy="1952676"/>
        </p:xfrm>
        <a:graphic>
          <a:graphicData uri="http://schemas.openxmlformats.org/drawingml/2006/table">
            <a:tbl>
              <a:tblPr firstRow="1" firstCol="1" bandRow="1">
                <a:tableStyleId>{9DCAF9ED-07DC-4A11-8D7F-57B35C25682E}</a:tableStyleId>
              </a:tblPr>
              <a:tblGrid>
                <a:gridCol w="9610825"/>
              </a:tblGrid>
              <a:tr h="215064">
                <a:tc>
                  <a:txBody>
                    <a:bodyPr/>
                    <a:lstStyle/>
                    <a:p>
                      <a:pPr marL="0" marR="0">
                        <a:spcBef>
                          <a:spcPts val="500"/>
                        </a:spcBef>
                        <a:spcAft>
                          <a:spcPts val="0"/>
                        </a:spcAft>
                      </a:pPr>
                      <a:r>
                        <a:rPr lang="en-US" sz="1800" cap="all" spc="75" dirty="0">
                          <a:effectLst/>
                        </a:rPr>
                        <a:t>Partner Reading Feedback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2823">
                <a:tc>
                  <a:txBody>
                    <a:bodyPr/>
                    <a:lstStyle/>
                    <a:p>
                      <a:pPr marL="0" marR="0">
                        <a:lnSpc>
                          <a:spcPct val="115000"/>
                        </a:lnSpc>
                        <a:spcBef>
                          <a:spcPts val="500"/>
                        </a:spcBef>
                        <a:spcAft>
                          <a:spcPts val="0"/>
                        </a:spcAft>
                      </a:pPr>
                      <a:r>
                        <a:rPr lang="en-US" sz="1800" dirty="0">
                          <a:effectLst/>
                        </a:rPr>
                        <a:t>Next Time Try.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62888">
                <a:tc>
                  <a:txBody>
                    <a:bodyPr/>
                    <a:lstStyle/>
                    <a:p>
                      <a:pPr marL="342900" marR="0" lvl="0" indent="-342900">
                        <a:lnSpc>
                          <a:spcPct val="115000"/>
                        </a:lnSpc>
                        <a:spcBef>
                          <a:spcPts val="500"/>
                        </a:spcBef>
                        <a:spcAft>
                          <a:spcPts val="0"/>
                        </a:spcAft>
                        <a:buFont typeface="Symbol" panose="05050102010706020507" pitchFamily="18" charset="2"/>
                        <a:buChar char=""/>
                      </a:pPr>
                      <a:r>
                        <a:rPr lang="en-US" sz="1600" b="0" dirty="0">
                          <a:effectLst/>
                        </a:rPr>
                        <a:t>Leaning in to listen the student as he or she reads the selected story. </a:t>
                      </a:r>
                      <a:endParaRPr lang="en-US" sz="1400" b="0" dirty="0">
                        <a:effectLst/>
                      </a:endParaRPr>
                    </a:p>
                    <a:p>
                      <a:pPr marL="342900" marR="0" lvl="0" indent="-342900">
                        <a:lnSpc>
                          <a:spcPct val="115000"/>
                        </a:lnSpc>
                        <a:spcBef>
                          <a:spcPts val="500"/>
                        </a:spcBef>
                        <a:spcAft>
                          <a:spcPts val="0"/>
                        </a:spcAft>
                        <a:buFont typeface="Symbol" panose="05050102010706020507" pitchFamily="18" charset="2"/>
                        <a:buChar char=""/>
                      </a:pPr>
                      <a:r>
                        <a:rPr lang="en-US" sz="1600" b="0" dirty="0">
                          <a:effectLst/>
                        </a:rPr>
                        <a:t>Non-verbally prompting the student to record the miscues/errors if missed</a:t>
                      </a:r>
                      <a:endParaRPr lang="en-US" sz="1400" b="0" dirty="0">
                        <a:effectLst/>
                      </a:endParaRPr>
                    </a:p>
                    <a:p>
                      <a:pPr marL="342900" marR="0" lvl="0" indent="-342900">
                        <a:lnSpc>
                          <a:spcPct val="115000"/>
                        </a:lnSpc>
                        <a:spcBef>
                          <a:spcPts val="0"/>
                        </a:spcBef>
                        <a:spcAft>
                          <a:spcPts val="0"/>
                        </a:spcAft>
                        <a:buFont typeface="Symbol" panose="05050102010706020507" pitchFamily="18" charset="2"/>
                        <a:buChar char=""/>
                      </a:pPr>
                      <a:r>
                        <a:rPr lang="en-US" sz="1600" b="0" dirty="0">
                          <a:effectLst/>
                        </a:rPr>
                        <a:t>Ensure all scholars are reading or following along for the first 10 seconds of time in text to ensure that all scholars are on-task.</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048967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2 – Partner Reading</a:t>
            </a:r>
            <a:endParaRPr lang="en-US" dirty="0"/>
          </a:p>
        </p:txBody>
      </p:sp>
      <p:sp>
        <p:nvSpPr>
          <p:cNvPr id="3" name="Content Placeholder 2"/>
          <p:cNvSpPr>
            <a:spLocks noGrp="1"/>
          </p:cNvSpPr>
          <p:nvPr>
            <p:ph idx="1"/>
          </p:nvPr>
        </p:nvSpPr>
        <p:spPr>
          <a:xfrm>
            <a:off x="1097280" y="1845734"/>
            <a:ext cx="10058400" cy="1450919"/>
          </a:xfrm>
        </p:spPr>
        <p:txBody>
          <a:bodyPr>
            <a:normAutofit fontScale="92500"/>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sz="1800" b="1" u="sng" dirty="0"/>
              <a:t>DRILL 2: Partner Reading</a:t>
            </a:r>
            <a:endParaRPr lang="en-US" sz="1800" dirty="0"/>
          </a:p>
          <a:p>
            <a:r>
              <a:rPr lang="en-US" sz="1800" b="1" dirty="0"/>
              <a:t>Directions:  </a:t>
            </a:r>
            <a:r>
              <a:rPr lang="en-US" sz="1800" dirty="0"/>
              <a:t>Teacher gives directions.  “We are going to start partner reading, look at your previous days word count and remember the feedback you received.  Begin reading in 3,2,1”.  Teacher listens in to the scholars pairs.</a:t>
            </a:r>
          </a:p>
          <a:p>
            <a:r>
              <a:rPr lang="en-US" sz="1800" b="1" dirty="0"/>
              <a:t>Participants</a:t>
            </a:r>
            <a:r>
              <a:rPr lang="en-US" sz="1800" dirty="0"/>
              <a:t>: Teacher, Scholar (Coach), and Scholar</a:t>
            </a:r>
          </a:p>
          <a:p>
            <a:pPr marL="0" marR="0">
              <a:lnSpc>
                <a:spcPct val="115000"/>
              </a:lnSpc>
              <a:spcBef>
                <a:spcPts val="0"/>
              </a:spcBef>
              <a:spcAft>
                <a:spcPts val="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1143242"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8</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39030423"/>
              </p:ext>
            </p:extLst>
          </p:nvPr>
        </p:nvGraphicFramePr>
        <p:xfrm>
          <a:off x="1097278" y="3405027"/>
          <a:ext cx="6506680" cy="2758116"/>
        </p:xfrm>
        <a:graphic>
          <a:graphicData uri="http://schemas.openxmlformats.org/drawingml/2006/table">
            <a:tbl>
              <a:tblPr firstRow="1" bandRow="1">
                <a:tableStyleId>{9DCAF9ED-07DC-4A11-8D7F-57B35C25682E}</a:tableStyleId>
              </a:tblPr>
              <a:tblGrid>
                <a:gridCol w="1626670"/>
                <a:gridCol w="1626670"/>
                <a:gridCol w="1626670"/>
                <a:gridCol w="1626670"/>
              </a:tblGrid>
              <a:tr h="240718">
                <a:tc>
                  <a:txBody>
                    <a:bodyPr/>
                    <a:lstStyle/>
                    <a:p>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777150">
                <a:tc>
                  <a:txBody>
                    <a:bodyPr/>
                    <a:lstStyle/>
                    <a:p>
                      <a:pPr algn="ctr"/>
                      <a:r>
                        <a:rPr lang="en-US" sz="3600" b="1" dirty="0" smtClean="0"/>
                        <a:t>1 </a:t>
                      </a:r>
                      <a:endParaRPr lang="en-US" sz="3600" b="1"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c>
                  <a:txBody>
                    <a:bodyPr/>
                    <a:lstStyle/>
                    <a:p>
                      <a:pPr algn="ctr"/>
                      <a:r>
                        <a:rPr lang="en-US" dirty="0" smtClean="0"/>
                        <a:t>Coach + Student</a:t>
                      </a:r>
                      <a:endParaRPr lang="en-US" dirty="0"/>
                    </a:p>
                  </a:txBody>
                  <a:tcPr anchor="ctr">
                    <a:solidFill>
                      <a:srgbClr val="FFFF00"/>
                    </a:solidFill>
                  </a:tcPr>
                </a:tc>
                <a:tc>
                  <a:txBody>
                    <a:bodyPr/>
                    <a:lstStyle/>
                    <a:p>
                      <a:pPr algn="ctr"/>
                      <a:r>
                        <a:rPr lang="en-US" dirty="0" smtClean="0"/>
                        <a:t>Student</a:t>
                      </a:r>
                      <a:endParaRPr lang="en-US" dirty="0"/>
                    </a:p>
                  </a:txBody>
                  <a:tcPr anchor="ctr">
                    <a:solidFill>
                      <a:srgbClr val="FFFF00"/>
                    </a:solidFill>
                  </a:tcPr>
                </a:tc>
              </a:tr>
              <a:tr h="807603">
                <a:tc>
                  <a:txBody>
                    <a:bodyPr/>
                    <a:lstStyle/>
                    <a:p>
                      <a:pPr algn="ctr"/>
                      <a:r>
                        <a:rPr lang="en-US" sz="3600" b="1" dirty="0" smtClean="0"/>
                        <a:t>2</a:t>
                      </a:r>
                      <a:endParaRPr lang="en-US" sz="3600" b="1"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 + Student</a:t>
                      </a:r>
                      <a:endParaRPr lang="en-US" dirty="0"/>
                    </a:p>
                  </a:txBody>
                  <a:tcPr anchor="ctr"/>
                </a:tc>
              </a:tr>
              <a:tr h="807603">
                <a:tc>
                  <a:txBody>
                    <a:bodyPr/>
                    <a:lstStyle/>
                    <a:p>
                      <a:pPr algn="ctr"/>
                      <a:r>
                        <a:rPr lang="en-US" sz="3600" b="1" dirty="0" smtClean="0"/>
                        <a:t>3</a:t>
                      </a:r>
                      <a:endParaRPr lang="en-US" sz="3600" b="1" dirty="0"/>
                    </a:p>
                  </a:txBody>
                  <a:tcPr anchor="ctr"/>
                </a:tc>
                <a:tc>
                  <a:txBody>
                    <a:bodyPr/>
                    <a:lstStyle/>
                    <a:p>
                      <a:pPr algn="ctr"/>
                      <a:r>
                        <a:rPr lang="en-US" dirty="0" smtClean="0"/>
                        <a:t>Coach + Student</a:t>
                      </a:r>
                      <a:endParaRPr lang="en-US"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778774021"/>
              </p:ext>
            </p:extLst>
          </p:nvPr>
        </p:nvGraphicFramePr>
        <p:xfrm>
          <a:off x="7947435" y="3405027"/>
          <a:ext cx="3511442" cy="1954327"/>
        </p:xfrm>
        <a:graphic>
          <a:graphicData uri="http://schemas.openxmlformats.org/drawingml/2006/table">
            <a:tbl>
              <a:tblPr firstRow="1" firstCol="1" bandRow="1">
                <a:tableStyleId>{073A0DAA-6AF3-43AB-8588-CEC1D06C72B9}</a:tableStyleId>
              </a:tblPr>
              <a:tblGrid>
                <a:gridCol w="968375"/>
                <a:gridCol w="2543067"/>
              </a:tblGrid>
              <a:tr h="387733">
                <a:tc>
                  <a:txBody>
                    <a:bodyPr/>
                    <a:lstStyle/>
                    <a:p>
                      <a:pPr marL="0" marR="0">
                        <a:lnSpc>
                          <a:spcPct val="115000"/>
                        </a:lnSpc>
                        <a:spcBef>
                          <a:spcPts val="0"/>
                        </a:spcBef>
                        <a:spcAft>
                          <a:spcPts val="0"/>
                        </a:spcAft>
                      </a:pPr>
                      <a:r>
                        <a:rPr lang="en-US" sz="1600">
                          <a:effectLst/>
                        </a:rPr>
                        <a:t>Time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Action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0844">
                <a:tc>
                  <a:txBody>
                    <a:bodyPr/>
                    <a:lstStyle/>
                    <a:p>
                      <a:pPr marL="0" marR="0">
                        <a:lnSpc>
                          <a:spcPct val="115000"/>
                        </a:lnSpc>
                        <a:spcBef>
                          <a:spcPts val="0"/>
                        </a:spcBef>
                        <a:spcAft>
                          <a:spcPts val="0"/>
                        </a:spcAft>
                      </a:pPr>
                      <a:r>
                        <a:rPr lang="en-US" sz="1600">
                          <a:effectLst/>
                        </a:rPr>
                        <a:t>1 min.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Teacher gives directions and listen to partners read.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Coaches gives feedback using the below</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5022">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Teacher replays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9754935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2 – Partner Reading</a:t>
            </a:r>
            <a:endParaRPr lang="en-US" dirty="0"/>
          </a:p>
        </p:txBody>
      </p:sp>
      <p:sp>
        <p:nvSpPr>
          <p:cNvPr id="3" name="Content Placeholder 2"/>
          <p:cNvSpPr>
            <a:spLocks noGrp="1"/>
          </p:cNvSpPr>
          <p:nvPr>
            <p:ph idx="1"/>
          </p:nvPr>
        </p:nvSpPr>
        <p:spPr>
          <a:xfrm>
            <a:off x="1097280" y="1845734"/>
            <a:ext cx="10058400" cy="1450919"/>
          </a:xfrm>
        </p:spPr>
        <p:txBody>
          <a:bodyPr>
            <a:normAutofit fontScale="92500"/>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sz="1800" b="1" u="sng" dirty="0"/>
              <a:t>DRILL 2: Partner Reading</a:t>
            </a:r>
            <a:endParaRPr lang="en-US" sz="1800" dirty="0"/>
          </a:p>
          <a:p>
            <a:r>
              <a:rPr lang="en-US" sz="1800" b="1" dirty="0"/>
              <a:t>Directions:  </a:t>
            </a:r>
            <a:r>
              <a:rPr lang="en-US" sz="1800" dirty="0"/>
              <a:t>Teacher gives directions.  “We are going to start partner reading, look at your previous days word count and remember the feedback you received.  Begin reading in 3,2,1”.  Teacher listens in to the scholars pairs.</a:t>
            </a:r>
          </a:p>
          <a:p>
            <a:r>
              <a:rPr lang="en-US" sz="1800" b="1" dirty="0"/>
              <a:t>Participants</a:t>
            </a:r>
            <a:r>
              <a:rPr lang="en-US" sz="1800" dirty="0"/>
              <a:t>: Teacher, Scholar (Coach), and Scholar</a:t>
            </a:r>
          </a:p>
          <a:p>
            <a:pPr marL="0" marR="0">
              <a:lnSpc>
                <a:spcPct val="115000"/>
              </a:lnSpc>
              <a:spcBef>
                <a:spcPts val="0"/>
              </a:spcBef>
              <a:spcAft>
                <a:spcPts val="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1143242"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8</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12272012"/>
              </p:ext>
            </p:extLst>
          </p:nvPr>
        </p:nvGraphicFramePr>
        <p:xfrm>
          <a:off x="1097278" y="3405027"/>
          <a:ext cx="6506680" cy="2758116"/>
        </p:xfrm>
        <a:graphic>
          <a:graphicData uri="http://schemas.openxmlformats.org/drawingml/2006/table">
            <a:tbl>
              <a:tblPr firstRow="1" bandRow="1">
                <a:tableStyleId>{9DCAF9ED-07DC-4A11-8D7F-57B35C25682E}</a:tableStyleId>
              </a:tblPr>
              <a:tblGrid>
                <a:gridCol w="1626670"/>
                <a:gridCol w="1626670"/>
                <a:gridCol w="1626670"/>
                <a:gridCol w="1626670"/>
              </a:tblGrid>
              <a:tr h="240718">
                <a:tc>
                  <a:txBody>
                    <a:bodyPr/>
                    <a:lstStyle/>
                    <a:p>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777150">
                <a:tc>
                  <a:txBody>
                    <a:bodyPr/>
                    <a:lstStyle/>
                    <a:p>
                      <a:pPr algn="ctr"/>
                      <a:r>
                        <a:rPr lang="en-US" sz="3600" b="1" dirty="0" smtClean="0"/>
                        <a:t>1 </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 + Student</a:t>
                      </a:r>
                      <a:endParaRPr lang="en-US" dirty="0"/>
                    </a:p>
                  </a:txBody>
                  <a:tcPr anchor="ctr"/>
                </a:tc>
                <a:tc>
                  <a:txBody>
                    <a:bodyPr/>
                    <a:lstStyle/>
                    <a:p>
                      <a:pPr algn="ctr"/>
                      <a:r>
                        <a:rPr lang="en-US" dirty="0" smtClean="0"/>
                        <a:t>Student</a:t>
                      </a:r>
                      <a:endParaRPr lang="en-US" dirty="0"/>
                    </a:p>
                  </a:txBody>
                  <a:tcPr anchor="ctr"/>
                </a:tc>
              </a:tr>
              <a:tr h="807603">
                <a:tc>
                  <a:txBody>
                    <a:bodyPr/>
                    <a:lstStyle/>
                    <a:p>
                      <a:pPr algn="ctr"/>
                      <a:r>
                        <a:rPr lang="en-US" sz="3600" b="1" dirty="0" smtClean="0"/>
                        <a:t>2</a:t>
                      </a:r>
                      <a:endParaRPr lang="en-US" sz="3600" b="1" dirty="0"/>
                    </a:p>
                  </a:txBody>
                  <a:tcPr anchor="ctr">
                    <a:solidFill>
                      <a:srgbClr val="FFFF00"/>
                    </a:solidFill>
                  </a:tcPr>
                </a:tc>
                <a:tc>
                  <a:txBody>
                    <a:bodyPr/>
                    <a:lstStyle/>
                    <a:p>
                      <a:pPr algn="ctr"/>
                      <a:r>
                        <a:rPr lang="en-US" dirty="0" smtClean="0"/>
                        <a:t>Student</a:t>
                      </a:r>
                      <a:endParaRPr lang="en-US"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c>
                  <a:txBody>
                    <a:bodyPr/>
                    <a:lstStyle/>
                    <a:p>
                      <a:pPr algn="ctr"/>
                      <a:r>
                        <a:rPr lang="en-US" dirty="0" smtClean="0"/>
                        <a:t>Coach + Student</a:t>
                      </a:r>
                      <a:endParaRPr lang="en-US" dirty="0"/>
                    </a:p>
                  </a:txBody>
                  <a:tcPr anchor="ctr">
                    <a:solidFill>
                      <a:srgbClr val="FFFF00"/>
                    </a:solidFill>
                  </a:tcPr>
                </a:tc>
              </a:tr>
              <a:tr h="807603">
                <a:tc>
                  <a:txBody>
                    <a:bodyPr/>
                    <a:lstStyle/>
                    <a:p>
                      <a:pPr algn="ctr"/>
                      <a:r>
                        <a:rPr lang="en-US" sz="3600" b="1" dirty="0" smtClean="0"/>
                        <a:t>3</a:t>
                      </a:r>
                      <a:endParaRPr lang="en-US" sz="3600" b="1" dirty="0"/>
                    </a:p>
                  </a:txBody>
                  <a:tcPr anchor="ctr"/>
                </a:tc>
                <a:tc>
                  <a:txBody>
                    <a:bodyPr/>
                    <a:lstStyle/>
                    <a:p>
                      <a:pPr algn="ctr"/>
                      <a:r>
                        <a:rPr lang="en-US" dirty="0" smtClean="0"/>
                        <a:t>Coach + Student</a:t>
                      </a:r>
                      <a:endParaRPr lang="en-US"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778774021"/>
              </p:ext>
            </p:extLst>
          </p:nvPr>
        </p:nvGraphicFramePr>
        <p:xfrm>
          <a:off x="7947435" y="3405027"/>
          <a:ext cx="3511442" cy="1954327"/>
        </p:xfrm>
        <a:graphic>
          <a:graphicData uri="http://schemas.openxmlformats.org/drawingml/2006/table">
            <a:tbl>
              <a:tblPr firstRow="1" firstCol="1" bandRow="1">
                <a:tableStyleId>{073A0DAA-6AF3-43AB-8588-CEC1D06C72B9}</a:tableStyleId>
              </a:tblPr>
              <a:tblGrid>
                <a:gridCol w="968375"/>
                <a:gridCol w="2543067"/>
              </a:tblGrid>
              <a:tr h="387733">
                <a:tc>
                  <a:txBody>
                    <a:bodyPr/>
                    <a:lstStyle/>
                    <a:p>
                      <a:pPr marL="0" marR="0">
                        <a:lnSpc>
                          <a:spcPct val="115000"/>
                        </a:lnSpc>
                        <a:spcBef>
                          <a:spcPts val="0"/>
                        </a:spcBef>
                        <a:spcAft>
                          <a:spcPts val="0"/>
                        </a:spcAft>
                      </a:pPr>
                      <a:r>
                        <a:rPr lang="en-US" sz="1600">
                          <a:effectLst/>
                        </a:rPr>
                        <a:t>Time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Action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0844">
                <a:tc>
                  <a:txBody>
                    <a:bodyPr/>
                    <a:lstStyle/>
                    <a:p>
                      <a:pPr marL="0" marR="0">
                        <a:lnSpc>
                          <a:spcPct val="115000"/>
                        </a:lnSpc>
                        <a:spcBef>
                          <a:spcPts val="0"/>
                        </a:spcBef>
                        <a:spcAft>
                          <a:spcPts val="0"/>
                        </a:spcAft>
                      </a:pPr>
                      <a:r>
                        <a:rPr lang="en-US" sz="1600">
                          <a:effectLst/>
                        </a:rPr>
                        <a:t>1 min.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Teacher gives directions and listen to partners read.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Coaches gives feedback using the below</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5022">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Teacher replays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5071685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2 – Partner Reading</a:t>
            </a:r>
            <a:endParaRPr lang="en-US" dirty="0"/>
          </a:p>
        </p:txBody>
      </p:sp>
      <p:sp>
        <p:nvSpPr>
          <p:cNvPr id="3" name="Content Placeholder 2"/>
          <p:cNvSpPr>
            <a:spLocks noGrp="1"/>
          </p:cNvSpPr>
          <p:nvPr>
            <p:ph idx="1"/>
          </p:nvPr>
        </p:nvSpPr>
        <p:spPr>
          <a:xfrm>
            <a:off x="1097280" y="1845734"/>
            <a:ext cx="10058400" cy="1450919"/>
          </a:xfrm>
        </p:spPr>
        <p:txBody>
          <a:bodyPr>
            <a:normAutofit fontScale="92500"/>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sz="1800" b="1" u="sng" dirty="0"/>
              <a:t>DRILL 2: Partner Reading</a:t>
            </a:r>
            <a:endParaRPr lang="en-US" sz="1800" dirty="0"/>
          </a:p>
          <a:p>
            <a:r>
              <a:rPr lang="en-US" sz="1800" b="1" dirty="0"/>
              <a:t>Directions:  </a:t>
            </a:r>
            <a:r>
              <a:rPr lang="en-US" sz="1800" dirty="0"/>
              <a:t>Teacher gives directions.  “We are going to start partner reading, look at your previous days word count and remember the feedback you received.  Begin reading in 3,2,1”.  Teacher listens in to the scholars pairs.</a:t>
            </a:r>
          </a:p>
          <a:p>
            <a:r>
              <a:rPr lang="en-US" sz="1800" b="1" dirty="0"/>
              <a:t>Participants</a:t>
            </a:r>
            <a:r>
              <a:rPr lang="en-US" sz="1800" dirty="0"/>
              <a:t>: Teacher, Scholar (Coach), and Scholar</a:t>
            </a:r>
          </a:p>
          <a:p>
            <a:pPr marL="0" marR="0">
              <a:lnSpc>
                <a:spcPct val="115000"/>
              </a:lnSpc>
              <a:spcBef>
                <a:spcPts val="0"/>
              </a:spcBef>
              <a:spcAft>
                <a:spcPts val="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1143242"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8</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12120612"/>
              </p:ext>
            </p:extLst>
          </p:nvPr>
        </p:nvGraphicFramePr>
        <p:xfrm>
          <a:off x="1097278" y="3405027"/>
          <a:ext cx="6506680" cy="2758116"/>
        </p:xfrm>
        <a:graphic>
          <a:graphicData uri="http://schemas.openxmlformats.org/drawingml/2006/table">
            <a:tbl>
              <a:tblPr firstRow="1" bandRow="1">
                <a:tableStyleId>{9DCAF9ED-07DC-4A11-8D7F-57B35C25682E}</a:tableStyleId>
              </a:tblPr>
              <a:tblGrid>
                <a:gridCol w="1626670"/>
                <a:gridCol w="1626670"/>
                <a:gridCol w="1626670"/>
                <a:gridCol w="1626670"/>
              </a:tblGrid>
              <a:tr h="240718">
                <a:tc>
                  <a:txBody>
                    <a:bodyPr/>
                    <a:lstStyle/>
                    <a:p>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777150">
                <a:tc>
                  <a:txBody>
                    <a:bodyPr/>
                    <a:lstStyle/>
                    <a:p>
                      <a:pPr algn="ctr"/>
                      <a:r>
                        <a:rPr lang="en-US" sz="3600" b="1" dirty="0" smtClean="0"/>
                        <a:t>1 </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 + Student</a:t>
                      </a:r>
                      <a:endParaRPr lang="en-US" dirty="0"/>
                    </a:p>
                  </a:txBody>
                  <a:tcPr anchor="ctr"/>
                </a:tc>
                <a:tc>
                  <a:txBody>
                    <a:bodyPr/>
                    <a:lstStyle/>
                    <a:p>
                      <a:pPr algn="ctr"/>
                      <a:r>
                        <a:rPr lang="en-US" dirty="0" smtClean="0"/>
                        <a:t>Student</a:t>
                      </a:r>
                      <a:endParaRPr lang="en-US" dirty="0"/>
                    </a:p>
                  </a:txBody>
                  <a:tcPr anchor="ctr"/>
                </a:tc>
              </a:tr>
              <a:tr h="807603">
                <a:tc>
                  <a:txBody>
                    <a:bodyPr/>
                    <a:lstStyle/>
                    <a:p>
                      <a:pPr algn="ctr"/>
                      <a:r>
                        <a:rPr lang="en-US" sz="3600" b="1" dirty="0" smtClean="0"/>
                        <a:t>2</a:t>
                      </a:r>
                      <a:endParaRPr lang="en-US" sz="3600" b="1"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 + Student</a:t>
                      </a:r>
                      <a:endParaRPr lang="en-US" dirty="0"/>
                    </a:p>
                  </a:txBody>
                  <a:tcPr anchor="ctr"/>
                </a:tc>
              </a:tr>
              <a:tr h="807603">
                <a:tc>
                  <a:txBody>
                    <a:bodyPr/>
                    <a:lstStyle/>
                    <a:p>
                      <a:pPr algn="ctr"/>
                      <a:r>
                        <a:rPr lang="en-US" sz="3600" b="1" dirty="0" smtClean="0"/>
                        <a:t>3</a:t>
                      </a:r>
                      <a:endParaRPr lang="en-US" sz="3600" b="1" dirty="0"/>
                    </a:p>
                  </a:txBody>
                  <a:tcPr anchor="ctr">
                    <a:solidFill>
                      <a:srgbClr val="FFFF00"/>
                    </a:solidFill>
                  </a:tcPr>
                </a:tc>
                <a:tc>
                  <a:txBody>
                    <a:bodyPr/>
                    <a:lstStyle/>
                    <a:p>
                      <a:pPr algn="ctr"/>
                      <a:r>
                        <a:rPr lang="en-US" dirty="0" smtClean="0"/>
                        <a:t>Coach + Student</a:t>
                      </a:r>
                      <a:endParaRPr lang="en-US" dirty="0"/>
                    </a:p>
                  </a:txBody>
                  <a:tcPr anchor="ctr">
                    <a:solidFill>
                      <a:srgbClr val="FFFF00"/>
                    </a:solidFill>
                  </a:tcPr>
                </a:tc>
                <a:tc>
                  <a:txBody>
                    <a:bodyPr/>
                    <a:lstStyle/>
                    <a:p>
                      <a:pPr algn="ctr"/>
                      <a:r>
                        <a:rPr lang="en-US" dirty="0" smtClean="0"/>
                        <a:t>Student</a:t>
                      </a:r>
                      <a:endParaRPr lang="en-US"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778774021"/>
              </p:ext>
            </p:extLst>
          </p:nvPr>
        </p:nvGraphicFramePr>
        <p:xfrm>
          <a:off x="7947435" y="3405027"/>
          <a:ext cx="3511442" cy="1954327"/>
        </p:xfrm>
        <a:graphic>
          <a:graphicData uri="http://schemas.openxmlformats.org/drawingml/2006/table">
            <a:tbl>
              <a:tblPr firstRow="1" firstCol="1" bandRow="1">
                <a:tableStyleId>{073A0DAA-6AF3-43AB-8588-CEC1D06C72B9}</a:tableStyleId>
              </a:tblPr>
              <a:tblGrid>
                <a:gridCol w="968375"/>
                <a:gridCol w="2543067"/>
              </a:tblGrid>
              <a:tr h="387733">
                <a:tc>
                  <a:txBody>
                    <a:bodyPr/>
                    <a:lstStyle/>
                    <a:p>
                      <a:pPr marL="0" marR="0">
                        <a:lnSpc>
                          <a:spcPct val="115000"/>
                        </a:lnSpc>
                        <a:spcBef>
                          <a:spcPts val="0"/>
                        </a:spcBef>
                        <a:spcAft>
                          <a:spcPts val="0"/>
                        </a:spcAft>
                      </a:pPr>
                      <a:r>
                        <a:rPr lang="en-US" sz="1600">
                          <a:effectLst/>
                        </a:rPr>
                        <a:t>Time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Action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0844">
                <a:tc>
                  <a:txBody>
                    <a:bodyPr/>
                    <a:lstStyle/>
                    <a:p>
                      <a:pPr marL="0" marR="0">
                        <a:lnSpc>
                          <a:spcPct val="115000"/>
                        </a:lnSpc>
                        <a:spcBef>
                          <a:spcPts val="0"/>
                        </a:spcBef>
                        <a:spcAft>
                          <a:spcPts val="0"/>
                        </a:spcAft>
                      </a:pPr>
                      <a:r>
                        <a:rPr lang="en-US" sz="1600">
                          <a:effectLst/>
                        </a:rPr>
                        <a:t>1 min.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Teacher gives directions and listen to partners read.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Coaches gives feedback using the below</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5022">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Teacher replays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891512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3 – Partner Reading Feedback</a:t>
            </a:r>
            <a:endParaRPr lang="en-US" dirty="0"/>
          </a:p>
        </p:txBody>
      </p:sp>
      <p:sp>
        <p:nvSpPr>
          <p:cNvPr id="3" name="Content Placeholder 2"/>
          <p:cNvSpPr>
            <a:spLocks noGrp="1"/>
          </p:cNvSpPr>
          <p:nvPr>
            <p:ph idx="1"/>
          </p:nvPr>
        </p:nvSpPr>
        <p:spPr>
          <a:xfrm>
            <a:off x="1097280" y="1845734"/>
            <a:ext cx="10058400" cy="1820820"/>
          </a:xfrm>
        </p:spPr>
        <p:txBody>
          <a:bodyPr>
            <a:normAutofit fontScale="85000" lnSpcReduction="20000"/>
          </a:bodyPr>
          <a:lstStyle/>
          <a:p>
            <a:r>
              <a:rPr lang="en-US" sz="1800" b="1" dirty="0" smtClean="0"/>
              <a:t>Directions</a:t>
            </a:r>
            <a:r>
              <a:rPr lang="en-US" sz="1800" b="1" dirty="0"/>
              <a:t>:  </a:t>
            </a:r>
            <a:r>
              <a:rPr lang="en-US" sz="1800" dirty="0"/>
              <a:t>Teacher give directions.  “We are going to start partner reading, look at your previous days word count and remember the feedback you received.  Begin reading in 3,2,1”.  Teacher listens in to the scholars.  This time you will also have scholars give each other feedback.</a:t>
            </a:r>
          </a:p>
          <a:p>
            <a:r>
              <a:rPr lang="en-US" sz="1800" b="1" dirty="0"/>
              <a:t>Participants</a:t>
            </a:r>
            <a:r>
              <a:rPr lang="en-US" sz="1800" dirty="0"/>
              <a:t>: Teacher, Scholar (Coach), and Scholar</a:t>
            </a:r>
          </a:p>
          <a:p>
            <a:r>
              <a:rPr lang="en-US" sz="1800" dirty="0"/>
              <a:t>Scholars – Should read with 1 or 2 dysfluent areas and give feedback using this script:</a:t>
            </a:r>
          </a:p>
          <a:p>
            <a:r>
              <a:rPr lang="en-US" sz="1800" i="1" dirty="0"/>
              <a:t>You read __ (total number of) words.  You made __ (number of) errors.”  The partner points to each of the errors and pronounces it correctly for the reader.</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1143242"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9</a:t>
            </a:r>
          </a:p>
        </p:txBody>
      </p:sp>
      <p:graphicFrame>
        <p:nvGraphicFramePr>
          <p:cNvPr id="4" name="Table 3"/>
          <p:cNvGraphicFramePr>
            <a:graphicFrameLocks noGrp="1"/>
          </p:cNvGraphicFramePr>
          <p:nvPr>
            <p:extLst>
              <p:ext uri="{D42A27DB-BD31-4B8C-83A1-F6EECF244321}">
                <p14:modId xmlns:p14="http://schemas.microsoft.com/office/powerpoint/2010/main" val="1400985706"/>
              </p:ext>
            </p:extLst>
          </p:nvPr>
        </p:nvGraphicFramePr>
        <p:xfrm>
          <a:off x="1097278" y="3705725"/>
          <a:ext cx="6506680" cy="2497293"/>
        </p:xfrm>
        <a:graphic>
          <a:graphicData uri="http://schemas.openxmlformats.org/drawingml/2006/table">
            <a:tbl>
              <a:tblPr firstRow="1" bandRow="1">
                <a:tableStyleId>{9DCAF9ED-07DC-4A11-8D7F-57B35C25682E}</a:tableStyleId>
              </a:tblPr>
              <a:tblGrid>
                <a:gridCol w="1626670"/>
                <a:gridCol w="1626670"/>
                <a:gridCol w="1626670"/>
                <a:gridCol w="1626670"/>
              </a:tblGrid>
              <a:tr h="325884">
                <a:tc>
                  <a:txBody>
                    <a:bodyPr/>
                    <a:lstStyle/>
                    <a:p>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692423">
                <a:tc>
                  <a:txBody>
                    <a:bodyPr/>
                    <a:lstStyle/>
                    <a:p>
                      <a:pPr algn="ctr"/>
                      <a:r>
                        <a:rPr lang="en-US" sz="3600" b="1" dirty="0" smtClean="0"/>
                        <a:t>1 </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 + Student</a:t>
                      </a:r>
                      <a:endParaRPr lang="en-US" dirty="0"/>
                    </a:p>
                  </a:txBody>
                  <a:tcPr anchor="ctr"/>
                </a:tc>
                <a:tc>
                  <a:txBody>
                    <a:bodyPr/>
                    <a:lstStyle/>
                    <a:p>
                      <a:pPr algn="ctr"/>
                      <a:r>
                        <a:rPr lang="en-US" dirty="0" smtClean="0"/>
                        <a:t>Student</a:t>
                      </a:r>
                      <a:endParaRPr lang="en-US" dirty="0"/>
                    </a:p>
                  </a:txBody>
                  <a:tcPr anchor="ctr"/>
                </a:tc>
              </a:tr>
              <a:tr h="719555">
                <a:tc>
                  <a:txBody>
                    <a:bodyPr/>
                    <a:lstStyle/>
                    <a:p>
                      <a:pPr algn="ctr"/>
                      <a:r>
                        <a:rPr lang="en-US" sz="3600" b="1" dirty="0" smtClean="0"/>
                        <a:t>2</a:t>
                      </a:r>
                      <a:endParaRPr lang="en-US" sz="3600" b="1" dirty="0"/>
                    </a:p>
                  </a:txBody>
                  <a:tcPr anchor="ctr"/>
                </a:tc>
                <a:tc>
                  <a:txBody>
                    <a:bodyPr/>
                    <a:lstStyle/>
                    <a:p>
                      <a:pPr algn="ctr"/>
                      <a:r>
                        <a:rPr lang="en-US" dirty="0" err="1" smtClean="0"/>
                        <a:t>Stuent</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 + Student</a:t>
                      </a:r>
                      <a:endParaRPr lang="en-US" dirty="0"/>
                    </a:p>
                  </a:txBody>
                  <a:tcPr anchor="ctr"/>
                </a:tc>
              </a:tr>
              <a:tr h="719555">
                <a:tc>
                  <a:txBody>
                    <a:bodyPr/>
                    <a:lstStyle/>
                    <a:p>
                      <a:pPr algn="ctr"/>
                      <a:r>
                        <a:rPr lang="en-US" sz="3600" b="1" dirty="0" smtClean="0"/>
                        <a:t>3</a:t>
                      </a:r>
                      <a:endParaRPr lang="en-US" sz="3600" b="1" dirty="0"/>
                    </a:p>
                  </a:txBody>
                  <a:tcPr anchor="ctr"/>
                </a:tc>
                <a:tc>
                  <a:txBody>
                    <a:bodyPr/>
                    <a:lstStyle/>
                    <a:p>
                      <a:pPr algn="ctr"/>
                      <a:r>
                        <a:rPr lang="en-US" dirty="0" smtClean="0"/>
                        <a:t>Coach + Student</a:t>
                      </a:r>
                      <a:endParaRPr lang="en-US"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375970074"/>
              </p:ext>
            </p:extLst>
          </p:nvPr>
        </p:nvGraphicFramePr>
        <p:xfrm>
          <a:off x="7971498" y="3705725"/>
          <a:ext cx="3511442" cy="1954327"/>
        </p:xfrm>
        <a:graphic>
          <a:graphicData uri="http://schemas.openxmlformats.org/drawingml/2006/table">
            <a:tbl>
              <a:tblPr firstRow="1" firstCol="1" bandRow="1">
                <a:tableStyleId>{073A0DAA-6AF3-43AB-8588-CEC1D06C72B9}</a:tableStyleId>
              </a:tblPr>
              <a:tblGrid>
                <a:gridCol w="968375"/>
                <a:gridCol w="2543067"/>
              </a:tblGrid>
              <a:tr h="387733">
                <a:tc>
                  <a:txBody>
                    <a:bodyPr/>
                    <a:lstStyle/>
                    <a:p>
                      <a:pPr marL="0" marR="0">
                        <a:lnSpc>
                          <a:spcPct val="115000"/>
                        </a:lnSpc>
                        <a:spcBef>
                          <a:spcPts val="0"/>
                        </a:spcBef>
                        <a:spcAft>
                          <a:spcPts val="0"/>
                        </a:spcAft>
                      </a:pPr>
                      <a:r>
                        <a:rPr lang="en-US" sz="1600" dirty="0">
                          <a:effectLst/>
                        </a:rPr>
                        <a:t>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Action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0844">
                <a:tc>
                  <a:txBody>
                    <a:bodyPr/>
                    <a:lstStyle/>
                    <a:p>
                      <a:pPr marL="0" marR="0">
                        <a:lnSpc>
                          <a:spcPct val="115000"/>
                        </a:lnSpc>
                        <a:spcBef>
                          <a:spcPts val="0"/>
                        </a:spcBef>
                        <a:spcAft>
                          <a:spcPts val="0"/>
                        </a:spcAft>
                      </a:pPr>
                      <a:r>
                        <a:rPr lang="en-US" sz="1600">
                          <a:effectLst/>
                        </a:rPr>
                        <a:t>1 min.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Teacher gives directions and listen to partners read.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Coaches gives feedback using the below</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5022">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Teacher replays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5969135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3 – Partner Reading Feedback</a:t>
            </a:r>
            <a:endParaRPr lang="en-US" dirty="0"/>
          </a:p>
        </p:txBody>
      </p:sp>
      <p:sp>
        <p:nvSpPr>
          <p:cNvPr id="3" name="Content Placeholder 2"/>
          <p:cNvSpPr>
            <a:spLocks noGrp="1"/>
          </p:cNvSpPr>
          <p:nvPr>
            <p:ph idx="1"/>
          </p:nvPr>
        </p:nvSpPr>
        <p:spPr>
          <a:xfrm>
            <a:off x="1097280" y="1845734"/>
            <a:ext cx="10058400" cy="1820820"/>
          </a:xfrm>
        </p:spPr>
        <p:txBody>
          <a:bodyPr>
            <a:normAutofit fontScale="85000" lnSpcReduction="20000"/>
          </a:bodyPr>
          <a:lstStyle/>
          <a:p>
            <a:r>
              <a:rPr lang="en-US" sz="1800" b="1" dirty="0" smtClean="0"/>
              <a:t>Directions</a:t>
            </a:r>
            <a:r>
              <a:rPr lang="en-US" sz="1800" b="1" dirty="0"/>
              <a:t>:  </a:t>
            </a:r>
            <a:r>
              <a:rPr lang="en-US" sz="1800" dirty="0"/>
              <a:t>Teacher give directions.  “We are going to start partner reading, look at your previous days word count and remember the feedback you received.  Begin reading in 3,2,1”.  Teacher listens in to the scholars.  This time you will also have scholars give each other feedback.</a:t>
            </a:r>
          </a:p>
          <a:p>
            <a:r>
              <a:rPr lang="en-US" sz="1800" b="1" dirty="0"/>
              <a:t>Participants</a:t>
            </a:r>
            <a:r>
              <a:rPr lang="en-US" sz="1800" dirty="0"/>
              <a:t>: Teacher, Scholar (Coach), and Scholar</a:t>
            </a:r>
          </a:p>
          <a:p>
            <a:r>
              <a:rPr lang="en-US" sz="1800" dirty="0"/>
              <a:t>Scholars – Should read with 1 or 2 dysfluent areas and give feedback using this script:</a:t>
            </a:r>
          </a:p>
          <a:p>
            <a:r>
              <a:rPr lang="en-US" sz="1800" i="1" dirty="0"/>
              <a:t>You read __ (total number of) words.  You made __ (number of) errors.”  The partner points to each of the errors and pronounces it correctly for the reader.</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1143242"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9</a:t>
            </a:r>
          </a:p>
        </p:txBody>
      </p:sp>
      <p:graphicFrame>
        <p:nvGraphicFramePr>
          <p:cNvPr id="6" name="Table 5"/>
          <p:cNvGraphicFramePr>
            <a:graphicFrameLocks noGrp="1"/>
          </p:cNvGraphicFramePr>
          <p:nvPr>
            <p:extLst>
              <p:ext uri="{D42A27DB-BD31-4B8C-83A1-F6EECF244321}">
                <p14:modId xmlns:p14="http://schemas.microsoft.com/office/powerpoint/2010/main" val="2153259966"/>
              </p:ext>
            </p:extLst>
          </p:nvPr>
        </p:nvGraphicFramePr>
        <p:xfrm>
          <a:off x="1097279" y="3774928"/>
          <a:ext cx="9803331" cy="2441319"/>
        </p:xfrm>
        <a:graphic>
          <a:graphicData uri="http://schemas.openxmlformats.org/drawingml/2006/table">
            <a:tbl>
              <a:tblPr firstRow="1" firstCol="1" bandRow="1">
                <a:tableStyleId>{0660B408-B3CF-4A94-85FC-2B1E0A45F4A2}</a:tableStyleId>
              </a:tblPr>
              <a:tblGrid>
                <a:gridCol w="9803331"/>
              </a:tblGrid>
              <a:tr h="180816">
                <a:tc>
                  <a:txBody>
                    <a:bodyPr/>
                    <a:lstStyle/>
                    <a:p>
                      <a:pPr marL="0" marR="0">
                        <a:spcBef>
                          <a:spcPts val="500"/>
                        </a:spcBef>
                        <a:spcAft>
                          <a:spcPts val="0"/>
                        </a:spcAft>
                      </a:pPr>
                      <a:r>
                        <a:rPr lang="en-US" sz="1600" cap="all" spc="75" dirty="0">
                          <a:effectLst/>
                        </a:rPr>
                        <a:t>Partner Reading Feedback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r>
              <a:tr h="195747">
                <a:tc>
                  <a:txBody>
                    <a:bodyPr/>
                    <a:lstStyle/>
                    <a:p>
                      <a:pPr marL="0" marR="0">
                        <a:lnSpc>
                          <a:spcPct val="115000"/>
                        </a:lnSpc>
                        <a:spcBef>
                          <a:spcPts val="500"/>
                        </a:spcBef>
                        <a:spcAft>
                          <a:spcPts val="0"/>
                        </a:spcAft>
                      </a:pPr>
                      <a:r>
                        <a:rPr lang="en-US" sz="1600" dirty="0">
                          <a:effectLst/>
                        </a:rPr>
                        <a:t>Next Time Try. .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7063">
                <a:tc>
                  <a:txBody>
                    <a:bodyPr/>
                    <a:lstStyle/>
                    <a:p>
                      <a:pPr marL="342900" marR="0" lvl="0" indent="-342900">
                        <a:lnSpc>
                          <a:spcPct val="115000"/>
                        </a:lnSpc>
                        <a:spcBef>
                          <a:spcPts val="500"/>
                        </a:spcBef>
                        <a:spcAft>
                          <a:spcPts val="0"/>
                        </a:spcAft>
                        <a:buFont typeface="Symbol" panose="05050102010706020507" pitchFamily="18" charset="2"/>
                        <a:buChar char=""/>
                      </a:pPr>
                      <a:r>
                        <a:rPr lang="en-US" sz="1400" dirty="0">
                          <a:effectLst/>
                        </a:rPr>
                        <a:t>Leaning in to listen the student as he or she reads the selected story. </a:t>
                      </a:r>
                      <a:endParaRPr lang="en-US" sz="1200" dirty="0">
                        <a:effectLst/>
                      </a:endParaRPr>
                    </a:p>
                    <a:p>
                      <a:pPr marL="342900" marR="0" lvl="0" indent="-342900">
                        <a:lnSpc>
                          <a:spcPct val="115000"/>
                        </a:lnSpc>
                        <a:spcBef>
                          <a:spcPts val="500"/>
                        </a:spcBef>
                        <a:spcAft>
                          <a:spcPts val="0"/>
                        </a:spcAft>
                        <a:buFont typeface="Symbol" panose="05050102010706020507" pitchFamily="18" charset="2"/>
                        <a:buChar char=""/>
                      </a:pPr>
                      <a:r>
                        <a:rPr lang="en-US" sz="1400" dirty="0">
                          <a:effectLst/>
                        </a:rPr>
                        <a:t>Non-verbally prompting the student to record the miscues/errors</a:t>
                      </a:r>
                      <a:endParaRPr lang="en-US" sz="1200" dirty="0">
                        <a:effectLst/>
                      </a:endParaRPr>
                    </a:p>
                    <a:p>
                      <a:pPr marL="342900" marR="0" lvl="0" indent="-342900">
                        <a:lnSpc>
                          <a:spcPct val="115000"/>
                        </a:lnSpc>
                        <a:spcBef>
                          <a:spcPts val="500"/>
                        </a:spcBef>
                        <a:spcAft>
                          <a:spcPts val="0"/>
                        </a:spcAft>
                        <a:buFont typeface="Symbol" panose="05050102010706020507" pitchFamily="18" charset="2"/>
                        <a:buChar char=""/>
                      </a:pPr>
                      <a:r>
                        <a:rPr lang="en-US" sz="1400" dirty="0">
                          <a:effectLst/>
                        </a:rPr>
                        <a:t>Ensure all scholars are reading or following along for the first 10 seconds of time in text to ensure that all scholars are on-task.</a:t>
                      </a:r>
                      <a:endParaRPr lang="en-US" sz="1200" dirty="0">
                        <a:effectLst/>
                      </a:endParaRPr>
                    </a:p>
                    <a:p>
                      <a:pPr marL="342900" marR="0" lvl="0" indent="-342900">
                        <a:lnSpc>
                          <a:spcPct val="115000"/>
                        </a:lnSpc>
                        <a:spcBef>
                          <a:spcPts val="500"/>
                        </a:spcBef>
                        <a:spcAft>
                          <a:spcPts val="0"/>
                        </a:spcAft>
                        <a:buFont typeface="Symbol" panose="05050102010706020507" pitchFamily="18" charset="2"/>
                        <a:buChar char=""/>
                      </a:pPr>
                      <a:r>
                        <a:rPr lang="en-US" sz="1400" dirty="0">
                          <a:effectLst/>
                        </a:rPr>
                        <a:t>Ensure scholars are using a respective and encouraging tone</a:t>
                      </a:r>
                      <a:endParaRPr lang="en-US" sz="1200" dirty="0">
                        <a:effectLst/>
                      </a:endParaRPr>
                    </a:p>
                    <a:p>
                      <a:pPr marL="342900" marR="0" lvl="0" indent="-342900">
                        <a:lnSpc>
                          <a:spcPct val="115000"/>
                        </a:lnSpc>
                        <a:spcBef>
                          <a:spcPts val="500"/>
                        </a:spcBef>
                        <a:spcAft>
                          <a:spcPts val="0"/>
                        </a:spcAft>
                        <a:buFont typeface="Symbol" panose="05050102010706020507" pitchFamily="18" charset="2"/>
                        <a:buChar char=""/>
                      </a:pPr>
                      <a:r>
                        <a:rPr lang="en-US" sz="1400" dirty="0">
                          <a:effectLst/>
                        </a:rPr>
                        <a:t>Prompt scholars to use the script</a:t>
                      </a:r>
                      <a:endParaRPr lang="en-US" sz="1200" dirty="0">
                        <a:effectLst/>
                      </a:endParaRPr>
                    </a:p>
                    <a:p>
                      <a:pPr marL="342900" marR="0" lvl="0" indent="-342900">
                        <a:lnSpc>
                          <a:spcPct val="115000"/>
                        </a:lnSpc>
                        <a:spcBef>
                          <a:spcPts val="500"/>
                        </a:spcBef>
                        <a:spcAft>
                          <a:spcPts val="0"/>
                        </a:spcAft>
                        <a:buFont typeface="Symbol" panose="05050102010706020507" pitchFamily="18" charset="2"/>
                        <a:buChar char=""/>
                      </a:pPr>
                      <a:r>
                        <a:rPr lang="en-US" sz="1400" dirty="0">
                          <a:effectLst/>
                        </a:rPr>
                        <a:t>Monitoring for appropriate volume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052596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3 – Partner Reading Feedback</a:t>
            </a:r>
            <a:endParaRPr lang="en-US" dirty="0"/>
          </a:p>
        </p:txBody>
      </p:sp>
      <p:sp>
        <p:nvSpPr>
          <p:cNvPr id="3" name="Content Placeholder 2"/>
          <p:cNvSpPr>
            <a:spLocks noGrp="1"/>
          </p:cNvSpPr>
          <p:nvPr>
            <p:ph idx="1"/>
          </p:nvPr>
        </p:nvSpPr>
        <p:spPr>
          <a:xfrm>
            <a:off x="1097280" y="1845734"/>
            <a:ext cx="10058400" cy="1820820"/>
          </a:xfrm>
        </p:spPr>
        <p:txBody>
          <a:bodyPr>
            <a:normAutofit fontScale="85000" lnSpcReduction="20000"/>
          </a:bodyPr>
          <a:lstStyle/>
          <a:p>
            <a:r>
              <a:rPr lang="en-US" sz="1800" b="1" dirty="0" smtClean="0"/>
              <a:t>Directions</a:t>
            </a:r>
            <a:r>
              <a:rPr lang="en-US" sz="1800" b="1" dirty="0"/>
              <a:t>:  </a:t>
            </a:r>
            <a:r>
              <a:rPr lang="en-US" sz="1800" dirty="0"/>
              <a:t>Teacher give directions.  “We are going to start partner reading, look at your previous days word count and remember the feedback you received.  Begin reading in 3,2,1”.  Teacher listens in to the scholars.  This time you will also have scholars give each other feedback.</a:t>
            </a:r>
          </a:p>
          <a:p>
            <a:r>
              <a:rPr lang="en-US" sz="1800" b="1" dirty="0"/>
              <a:t>Participants</a:t>
            </a:r>
            <a:r>
              <a:rPr lang="en-US" sz="1800" dirty="0"/>
              <a:t>: Teacher, Scholar (Coach), and Scholar</a:t>
            </a:r>
          </a:p>
          <a:p>
            <a:r>
              <a:rPr lang="en-US" sz="1800" dirty="0"/>
              <a:t>Scholars – Should read with 1 or 2 dysfluent areas and give feedback using this script:</a:t>
            </a:r>
          </a:p>
          <a:p>
            <a:r>
              <a:rPr lang="en-US" sz="1800" i="1" dirty="0"/>
              <a:t>You read __ (total number of) words.  You made __ (number of) errors.”  The partner points to each of the errors and pronounces it correctly for the reader.</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1143242"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9</a:t>
            </a:r>
          </a:p>
        </p:txBody>
      </p:sp>
      <p:graphicFrame>
        <p:nvGraphicFramePr>
          <p:cNvPr id="4" name="Table 3"/>
          <p:cNvGraphicFramePr>
            <a:graphicFrameLocks noGrp="1"/>
          </p:cNvGraphicFramePr>
          <p:nvPr>
            <p:extLst>
              <p:ext uri="{D42A27DB-BD31-4B8C-83A1-F6EECF244321}">
                <p14:modId xmlns:p14="http://schemas.microsoft.com/office/powerpoint/2010/main" val="623264506"/>
              </p:ext>
            </p:extLst>
          </p:nvPr>
        </p:nvGraphicFramePr>
        <p:xfrm>
          <a:off x="1097278" y="3705725"/>
          <a:ext cx="6506680" cy="2497293"/>
        </p:xfrm>
        <a:graphic>
          <a:graphicData uri="http://schemas.openxmlformats.org/drawingml/2006/table">
            <a:tbl>
              <a:tblPr firstRow="1" bandRow="1">
                <a:tableStyleId>{9DCAF9ED-07DC-4A11-8D7F-57B35C25682E}</a:tableStyleId>
              </a:tblPr>
              <a:tblGrid>
                <a:gridCol w="1626670"/>
                <a:gridCol w="1626670"/>
                <a:gridCol w="1626670"/>
                <a:gridCol w="1626670"/>
              </a:tblGrid>
              <a:tr h="325884">
                <a:tc>
                  <a:txBody>
                    <a:bodyPr/>
                    <a:lstStyle/>
                    <a:p>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692423">
                <a:tc>
                  <a:txBody>
                    <a:bodyPr/>
                    <a:lstStyle/>
                    <a:p>
                      <a:pPr algn="ctr"/>
                      <a:r>
                        <a:rPr lang="en-US" sz="3600" b="1" dirty="0" smtClean="0"/>
                        <a:t>1 </a:t>
                      </a:r>
                      <a:endParaRPr lang="en-US" sz="3600" b="1"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c>
                  <a:txBody>
                    <a:bodyPr/>
                    <a:lstStyle/>
                    <a:p>
                      <a:pPr algn="ctr"/>
                      <a:r>
                        <a:rPr lang="en-US" dirty="0" smtClean="0"/>
                        <a:t>Coach + Student</a:t>
                      </a:r>
                      <a:endParaRPr lang="en-US" dirty="0"/>
                    </a:p>
                  </a:txBody>
                  <a:tcPr anchor="ctr">
                    <a:solidFill>
                      <a:srgbClr val="FFFF00"/>
                    </a:solidFill>
                  </a:tcPr>
                </a:tc>
                <a:tc>
                  <a:txBody>
                    <a:bodyPr/>
                    <a:lstStyle/>
                    <a:p>
                      <a:pPr algn="ctr"/>
                      <a:r>
                        <a:rPr lang="en-US" dirty="0" smtClean="0"/>
                        <a:t>Student</a:t>
                      </a:r>
                      <a:endParaRPr lang="en-US" dirty="0"/>
                    </a:p>
                  </a:txBody>
                  <a:tcPr anchor="ctr">
                    <a:solidFill>
                      <a:srgbClr val="FFFF00"/>
                    </a:solidFill>
                  </a:tcPr>
                </a:tc>
              </a:tr>
              <a:tr h="719555">
                <a:tc>
                  <a:txBody>
                    <a:bodyPr/>
                    <a:lstStyle/>
                    <a:p>
                      <a:pPr algn="ctr"/>
                      <a:r>
                        <a:rPr lang="en-US" sz="3600" b="1" dirty="0" smtClean="0"/>
                        <a:t>2</a:t>
                      </a:r>
                      <a:endParaRPr lang="en-US" sz="3600" b="1"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 + Student</a:t>
                      </a:r>
                      <a:endParaRPr lang="en-US" dirty="0"/>
                    </a:p>
                  </a:txBody>
                  <a:tcPr anchor="ctr"/>
                </a:tc>
              </a:tr>
              <a:tr h="719555">
                <a:tc>
                  <a:txBody>
                    <a:bodyPr/>
                    <a:lstStyle/>
                    <a:p>
                      <a:pPr algn="ctr"/>
                      <a:r>
                        <a:rPr lang="en-US" sz="3600" b="1" dirty="0" smtClean="0"/>
                        <a:t>3</a:t>
                      </a:r>
                      <a:endParaRPr lang="en-US" sz="3600" b="1" dirty="0"/>
                    </a:p>
                  </a:txBody>
                  <a:tcPr anchor="ctr"/>
                </a:tc>
                <a:tc>
                  <a:txBody>
                    <a:bodyPr/>
                    <a:lstStyle/>
                    <a:p>
                      <a:pPr algn="ctr"/>
                      <a:r>
                        <a:rPr lang="en-US" dirty="0" smtClean="0"/>
                        <a:t>Coach + Student</a:t>
                      </a:r>
                      <a:endParaRPr lang="en-US"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375970074"/>
              </p:ext>
            </p:extLst>
          </p:nvPr>
        </p:nvGraphicFramePr>
        <p:xfrm>
          <a:off x="7971498" y="3705725"/>
          <a:ext cx="3511442" cy="1954327"/>
        </p:xfrm>
        <a:graphic>
          <a:graphicData uri="http://schemas.openxmlformats.org/drawingml/2006/table">
            <a:tbl>
              <a:tblPr firstRow="1" firstCol="1" bandRow="1">
                <a:tableStyleId>{073A0DAA-6AF3-43AB-8588-CEC1D06C72B9}</a:tableStyleId>
              </a:tblPr>
              <a:tblGrid>
                <a:gridCol w="968375"/>
                <a:gridCol w="2543067"/>
              </a:tblGrid>
              <a:tr h="387733">
                <a:tc>
                  <a:txBody>
                    <a:bodyPr/>
                    <a:lstStyle/>
                    <a:p>
                      <a:pPr marL="0" marR="0">
                        <a:lnSpc>
                          <a:spcPct val="115000"/>
                        </a:lnSpc>
                        <a:spcBef>
                          <a:spcPts val="0"/>
                        </a:spcBef>
                        <a:spcAft>
                          <a:spcPts val="0"/>
                        </a:spcAft>
                      </a:pPr>
                      <a:r>
                        <a:rPr lang="en-US" sz="1600" dirty="0">
                          <a:effectLst/>
                        </a:rPr>
                        <a:t>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Action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0844">
                <a:tc>
                  <a:txBody>
                    <a:bodyPr/>
                    <a:lstStyle/>
                    <a:p>
                      <a:pPr marL="0" marR="0">
                        <a:lnSpc>
                          <a:spcPct val="115000"/>
                        </a:lnSpc>
                        <a:spcBef>
                          <a:spcPts val="0"/>
                        </a:spcBef>
                        <a:spcAft>
                          <a:spcPts val="0"/>
                        </a:spcAft>
                      </a:pPr>
                      <a:r>
                        <a:rPr lang="en-US" sz="1600">
                          <a:effectLst/>
                        </a:rPr>
                        <a:t>1 min.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Teacher gives directions and listen to partners read.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Coaches gives feedback using the below</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5022">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Teacher replays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1003833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3 – Partner Reading Feedback</a:t>
            </a:r>
            <a:endParaRPr lang="en-US" dirty="0"/>
          </a:p>
        </p:txBody>
      </p:sp>
      <p:sp>
        <p:nvSpPr>
          <p:cNvPr id="3" name="Content Placeholder 2"/>
          <p:cNvSpPr>
            <a:spLocks noGrp="1"/>
          </p:cNvSpPr>
          <p:nvPr>
            <p:ph idx="1"/>
          </p:nvPr>
        </p:nvSpPr>
        <p:spPr>
          <a:xfrm>
            <a:off x="1097280" y="1845734"/>
            <a:ext cx="10058400" cy="1820820"/>
          </a:xfrm>
        </p:spPr>
        <p:txBody>
          <a:bodyPr>
            <a:normAutofit fontScale="85000" lnSpcReduction="20000"/>
          </a:bodyPr>
          <a:lstStyle/>
          <a:p>
            <a:r>
              <a:rPr lang="en-US" sz="1800" b="1" dirty="0" smtClean="0"/>
              <a:t>Directions</a:t>
            </a:r>
            <a:r>
              <a:rPr lang="en-US" sz="1800" b="1" dirty="0"/>
              <a:t>:  </a:t>
            </a:r>
            <a:r>
              <a:rPr lang="en-US" sz="1800" dirty="0"/>
              <a:t>Teacher give directions.  “We are going to start partner reading, look at your previous days word count and remember the feedback you received.  Begin reading in 3,2,1”.  Teacher listens in to the scholars.  This time you will also have scholars give each other feedback.</a:t>
            </a:r>
          </a:p>
          <a:p>
            <a:r>
              <a:rPr lang="en-US" sz="1800" b="1" dirty="0"/>
              <a:t>Participants</a:t>
            </a:r>
            <a:r>
              <a:rPr lang="en-US" sz="1800" dirty="0"/>
              <a:t>: Teacher, Scholar (Coach), and Scholar</a:t>
            </a:r>
          </a:p>
          <a:p>
            <a:r>
              <a:rPr lang="en-US" sz="1800" dirty="0"/>
              <a:t>Scholars – Should read with 1 or 2 dysfluent areas and give feedback using this script:</a:t>
            </a:r>
          </a:p>
          <a:p>
            <a:r>
              <a:rPr lang="en-US" sz="1800" i="1" dirty="0"/>
              <a:t>You read __ (total number of) words.  You made __ (number of) errors.”  The partner points to each of the errors and pronounces it correctly for the reader.</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1143242"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9</a:t>
            </a:r>
          </a:p>
        </p:txBody>
      </p:sp>
      <p:graphicFrame>
        <p:nvGraphicFramePr>
          <p:cNvPr id="4" name="Table 3"/>
          <p:cNvGraphicFramePr>
            <a:graphicFrameLocks noGrp="1"/>
          </p:cNvGraphicFramePr>
          <p:nvPr>
            <p:extLst>
              <p:ext uri="{D42A27DB-BD31-4B8C-83A1-F6EECF244321}">
                <p14:modId xmlns:p14="http://schemas.microsoft.com/office/powerpoint/2010/main" val="3679912449"/>
              </p:ext>
            </p:extLst>
          </p:nvPr>
        </p:nvGraphicFramePr>
        <p:xfrm>
          <a:off x="1097278" y="3705725"/>
          <a:ext cx="6506680" cy="2497293"/>
        </p:xfrm>
        <a:graphic>
          <a:graphicData uri="http://schemas.openxmlformats.org/drawingml/2006/table">
            <a:tbl>
              <a:tblPr firstRow="1" bandRow="1">
                <a:tableStyleId>{9DCAF9ED-07DC-4A11-8D7F-57B35C25682E}</a:tableStyleId>
              </a:tblPr>
              <a:tblGrid>
                <a:gridCol w="1626670"/>
                <a:gridCol w="1626670"/>
                <a:gridCol w="1626670"/>
                <a:gridCol w="1626670"/>
              </a:tblGrid>
              <a:tr h="325884">
                <a:tc>
                  <a:txBody>
                    <a:bodyPr/>
                    <a:lstStyle/>
                    <a:p>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692423">
                <a:tc>
                  <a:txBody>
                    <a:bodyPr/>
                    <a:lstStyle/>
                    <a:p>
                      <a:pPr algn="ctr"/>
                      <a:r>
                        <a:rPr lang="en-US" sz="3600" b="1" dirty="0" smtClean="0"/>
                        <a:t>1 </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 + Student</a:t>
                      </a:r>
                      <a:endParaRPr lang="en-US" dirty="0"/>
                    </a:p>
                  </a:txBody>
                  <a:tcPr anchor="ctr"/>
                </a:tc>
                <a:tc>
                  <a:txBody>
                    <a:bodyPr/>
                    <a:lstStyle/>
                    <a:p>
                      <a:pPr algn="ctr"/>
                      <a:r>
                        <a:rPr lang="en-US" dirty="0" smtClean="0"/>
                        <a:t>Student</a:t>
                      </a:r>
                      <a:endParaRPr lang="en-US" dirty="0"/>
                    </a:p>
                  </a:txBody>
                  <a:tcPr anchor="ctr"/>
                </a:tc>
              </a:tr>
              <a:tr h="719555">
                <a:tc>
                  <a:txBody>
                    <a:bodyPr/>
                    <a:lstStyle/>
                    <a:p>
                      <a:pPr algn="ctr"/>
                      <a:r>
                        <a:rPr lang="en-US" sz="3600" b="1" dirty="0" smtClean="0"/>
                        <a:t>2</a:t>
                      </a:r>
                      <a:endParaRPr lang="en-US" sz="3600" b="1" dirty="0"/>
                    </a:p>
                  </a:txBody>
                  <a:tcPr anchor="ctr">
                    <a:solidFill>
                      <a:srgbClr val="FFFF00"/>
                    </a:solidFill>
                  </a:tcPr>
                </a:tc>
                <a:tc>
                  <a:txBody>
                    <a:bodyPr/>
                    <a:lstStyle/>
                    <a:p>
                      <a:pPr algn="ctr"/>
                      <a:r>
                        <a:rPr lang="en-US" dirty="0" smtClean="0"/>
                        <a:t>Student</a:t>
                      </a:r>
                      <a:endParaRPr lang="en-US"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c>
                  <a:txBody>
                    <a:bodyPr/>
                    <a:lstStyle/>
                    <a:p>
                      <a:pPr algn="ctr"/>
                      <a:r>
                        <a:rPr lang="en-US" dirty="0" smtClean="0"/>
                        <a:t>Coach + Student</a:t>
                      </a:r>
                      <a:endParaRPr lang="en-US" dirty="0"/>
                    </a:p>
                  </a:txBody>
                  <a:tcPr anchor="ctr">
                    <a:solidFill>
                      <a:srgbClr val="FFFF00"/>
                    </a:solidFill>
                  </a:tcPr>
                </a:tc>
              </a:tr>
              <a:tr h="719555">
                <a:tc>
                  <a:txBody>
                    <a:bodyPr/>
                    <a:lstStyle/>
                    <a:p>
                      <a:pPr algn="ctr"/>
                      <a:r>
                        <a:rPr lang="en-US" sz="3600" b="1" dirty="0" smtClean="0"/>
                        <a:t>3</a:t>
                      </a:r>
                      <a:endParaRPr lang="en-US" sz="3600" b="1" dirty="0"/>
                    </a:p>
                  </a:txBody>
                  <a:tcPr anchor="ctr"/>
                </a:tc>
                <a:tc>
                  <a:txBody>
                    <a:bodyPr/>
                    <a:lstStyle/>
                    <a:p>
                      <a:pPr algn="ctr"/>
                      <a:r>
                        <a:rPr lang="en-US" dirty="0" smtClean="0"/>
                        <a:t>Coach + Student</a:t>
                      </a:r>
                      <a:endParaRPr lang="en-US"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375970074"/>
              </p:ext>
            </p:extLst>
          </p:nvPr>
        </p:nvGraphicFramePr>
        <p:xfrm>
          <a:off x="7971498" y="3705725"/>
          <a:ext cx="3511442" cy="1954327"/>
        </p:xfrm>
        <a:graphic>
          <a:graphicData uri="http://schemas.openxmlformats.org/drawingml/2006/table">
            <a:tbl>
              <a:tblPr firstRow="1" firstCol="1" bandRow="1">
                <a:tableStyleId>{073A0DAA-6AF3-43AB-8588-CEC1D06C72B9}</a:tableStyleId>
              </a:tblPr>
              <a:tblGrid>
                <a:gridCol w="968375"/>
                <a:gridCol w="2543067"/>
              </a:tblGrid>
              <a:tr h="387733">
                <a:tc>
                  <a:txBody>
                    <a:bodyPr/>
                    <a:lstStyle/>
                    <a:p>
                      <a:pPr marL="0" marR="0">
                        <a:lnSpc>
                          <a:spcPct val="115000"/>
                        </a:lnSpc>
                        <a:spcBef>
                          <a:spcPts val="0"/>
                        </a:spcBef>
                        <a:spcAft>
                          <a:spcPts val="0"/>
                        </a:spcAft>
                      </a:pPr>
                      <a:r>
                        <a:rPr lang="en-US" sz="1600" dirty="0">
                          <a:effectLst/>
                        </a:rPr>
                        <a:t>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Action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0844">
                <a:tc>
                  <a:txBody>
                    <a:bodyPr/>
                    <a:lstStyle/>
                    <a:p>
                      <a:pPr marL="0" marR="0">
                        <a:lnSpc>
                          <a:spcPct val="115000"/>
                        </a:lnSpc>
                        <a:spcBef>
                          <a:spcPts val="0"/>
                        </a:spcBef>
                        <a:spcAft>
                          <a:spcPts val="0"/>
                        </a:spcAft>
                      </a:pPr>
                      <a:r>
                        <a:rPr lang="en-US" sz="1600">
                          <a:effectLst/>
                        </a:rPr>
                        <a:t>1 min.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Teacher gives directions and listen to partners read.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Coaches gives feedback using the below</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5022">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Teacher replays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384442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 .</a:t>
            </a:r>
            <a:endParaRPr lang="en-US" dirty="0"/>
          </a:p>
        </p:txBody>
      </p:sp>
      <p:pic>
        <p:nvPicPr>
          <p:cNvPr id="3" name="Picture 2"/>
          <p:cNvPicPr>
            <a:picLocks noChangeAspect="1"/>
          </p:cNvPicPr>
          <p:nvPr/>
        </p:nvPicPr>
        <p:blipFill>
          <a:blip r:embed="rId2"/>
          <a:stretch>
            <a:fillRect/>
          </a:stretch>
        </p:blipFill>
        <p:spPr>
          <a:xfrm>
            <a:off x="1228445" y="2089000"/>
            <a:ext cx="3135123" cy="40179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stretch>
            <a:fillRect/>
          </a:stretch>
        </p:blipFill>
        <p:spPr>
          <a:xfrm>
            <a:off x="6245190" y="3640969"/>
            <a:ext cx="4253753" cy="2454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126480" y="2210024"/>
            <a:ext cx="5327583" cy="1200329"/>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t>Consistency</a:t>
            </a:r>
          </a:p>
          <a:p>
            <a:pPr marL="342900" indent="-342900">
              <a:buFont typeface="Arial" panose="020B0604020202020204" pitchFamily="34" charset="0"/>
              <a:buChar char="•"/>
            </a:pPr>
            <a:r>
              <a:rPr lang="en-US" sz="2400" b="1" dirty="0" smtClean="0"/>
              <a:t>Data Driven</a:t>
            </a:r>
          </a:p>
          <a:p>
            <a:pPr marL="342900" indent="-342900">
              <a:buFont typeface="Arial" panose="020B0604020202020204" pitchFamily="34" charset="0"/>
              <a:buChar char="•"/>
            </a:pPr>
            <a:r>
              <a:rPr lang="en-US" sz="2400" b="1" dirty="0" smtClean="0"/>
              <a:t>Matching Supports</a:t>
            </a:r>
          </a:p>
        </p:txBody>
      </p:sp>
    </p:spTree>
    <p:extLst>
      <p:ext uri="{BB962C8B-B14F-4D97-AF65-F5344CB8AC3E}">
        <p14:creationId xmlns:p14="http://schemas.microsoft.com/office/powerpoint/2010/main" val="181001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3 – Partner Reading Feedback</a:t>
            </a:r>
            <a:endParaRPr lang="en-US" dirty="0"/>
          </a:p>
        </p:txBody>
      </p:sp>
      <p:sp>
        <p:nvSpPr>
          <p:cNvPr id="3" name="Content Placeholder 2"/>
          <p:cNvSpPr>
            <a:spLocks noGrp="1"/>
          </p:cNvSpPr>
          <p:nvPr>
            <p:ph idx="1"/>
          </p:nvPr>
        </p:nvSpPr>
        <p:spPr>
          <a:xfrm>
            <a:off x="1097280" y="1845734"/>
            <a:ext cx="10058400" cy="1820820"/>
          </a:xfrm>
        </p:spPr>
        <p:txBody>
          <a:bodyPr>
            <a:normAutofit fontScale="85000" lnSpcReduction="20000"/>
          </a:bodyPr>
          <a:lstStyle/>
          <a:p>
            <a:r>
              <a:rPr lang="en-US" sz="1800" b="1" dirty="0" smtClean="0"/>
              <a:t>Directions</a:t>
            </a:r>
            <a:r>
              <a:rPr lang="en-US" sz="1800" b="1" dirty="0"/>
              <a:t>:  </a:t>
            </a:r>
            <a:r>
              <a:rPr lang="en-US" sz="1800" dirty="0"/>
              <a:t>Teacher give directions.  “We are going to start partner reading, look at your previous days word count and remember the feedback you received.  Begin reading in 3,2,1”.  Teacher listens in to the scholars.  This time you will also have scholars give each other feedback.</a:t>
            </a:r>
          </a:p>
          <a:p>
            <a:r>
              <a:rPr lang="en-US" sz="1800" b="1" dirty="0"/>
              <a:t>Participants</a:t>
            </a:r>
            <a:r>
              <a:rPr lang="en-US" sz="1800" dirty="0"/>
              <a:t>: Teacher, Scholar (Coach), and Scholar</a:t>
            </a:r>
          </a:p>
          <a:p>
            <a:r>
              <a:rPr lang="en-US" sz="1800" dirty="0"/>
              <a:t>Scholars – Should read with 1 or 2 dysfluent areas and give feedback using this script:</a:t>
            </a:r>
          </a:p>
          <a:p>
            <a:r>
              <a:rPr lang="en-US" sz="1800" i="1" dirty="0"/>
              <a:t>You read __ (total number of) words.  You made __ (number of) errors.”  The partner points to each of the errors and pronounces it correctly for the reader.</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1143242"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9</a:t>
            </a:r>
          </a:p>
        </p:txBody>
      </p:sp>
      <p:graphicFrame>
        <p:nvGraphicFramePr>
          <p:cNvPr id="4" name="Table 3"/>
          <p:cNvGraphicFramePr>
            <a:graphicFrameLocks noGrp="1"/>
          </p:cNvGraphicFramePr>
          <p:nvPr>
            <p:extLst>
              <p:ext uri="{D42A27DB-BD31-4B8C-83A1-F6EECF244321}">
                <p14:modId xmlns:p14="http://schemas.microsoft.com/office/powerpoint/2010/main" val="158003384"/>
              </p:ext>
            </p:extLst>
          </p:nvPr>
        </p:nvGraphicFramePr>
        <p:xfrm>
          <a:off x="1097278" y="3705725"/>
          <a:ext cx="6506680" cy="2497293"/>
        </p:xfrm>
        <a:graphic>
          <a:graphicData uri="http://schemas.openxmlformats.org/drawingml/2006/table">
            <a:tbl>
              <a:tblPr firstRow="1" bandRow="1">
                <a:tableStyleId>{9DCAF9ED-07DC-4A11-8D7F-57B35C25682E}</a:tableStyleId>
              </a:tblPr>
              <a:tblGrid>
                <a:gridCol w="1626670"/>
                <a:gridCol w="1626670"/>
                <a:gridCol w="1626670"/>
                <a:gridCol w="1626670"/>
              </a:tblGrid>
              <a:tr h="325884">
                <a:tc>
                  <a:txBody>
                    <a:bodyPr/>
                    <a:lstStyle/>
                    <a:p>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692423">
                <a:tc>
                  <a:txBody>
                    <a:bodyPr/>
                    <a:lstStyle/>
                    <a:p>
                      <a:pPr algn="ctr"/>
                      <a:r>
                        <a:rPr lang="en-US" sz="3600" b="1" dirty="0" smtClean="0"/>
                        <a:t>1 </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 + Student</a:t>
                      </a:r>
                      <a:endParaRPr lang="en-US" dirty="0"/>
                    </a:p>
                  </a:txBody>
                  <a:tcPr anchor="ctr"/>
                </a:tc>
                <a:tc>
                  <a:txBody>
                    <a:bodyPr/>
                    <a:lstStyle/>
                    <a:p>
                      <a:pPr algn="ctr"/>
                      <a:r>
                        <a:rPr lang="en-US" dirty="0" smtClean="0"/>
                        <a:t>Student</a:t>
                      </a:r>
                      <a:endParaRPr lang="en-US" dirty="0"/>
                    </a:p>
                  </a:txBody>
                  <a:tcPr anchor="ctr"/>
                </a:tc>
              </a:tr>
              <a:tr h="719555">
                <a:tc>
                  <a:txBody>
                    <a:bodyPr/>
                    <a:lstStyle/>
                    <a:p>
                      <a:pPr algn="ctr"/>
                      <a:r>
                        <a:rPr lang="en-US" sz="3600" b="1" dirty="0" smtClean="0"/>
                        <a:t>2</a:t>
                      </a:r>
                      <a:endParaRPr lang="en-US" sz="3600" b="1"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 + Student</a:t>
                      </a:r>
                      <a:endParaRPr lang="en-US" dirty="0"/>
                    </a:p>
                  </a:txBody>
                  <a:tcPr anchor="ctr"/>
                </a:tc>
              </a:tr>
              <a:tr h="719555">
                <a:tc>
                  <a:txBody>
                    <a:bodyPr/>
                    <a:lstStyle/>
                    <a:p>
                      <a:pPr algn="ctr"/>
                      <a:r>
                        <a:rPr lang="en-US" sz="3600" b="1" dirty="0" smtClean="0"/>
                        <a:t>3</a:t>
                      </a:r>
                      <a:endParaRPr lang="en-US" sz="3600" b="1" dirty="0"/>
                    </a:p>
                  </a:txBody>
                  <a:tcPr anchor="ctr">
                    <a:solidFill>
                      <a:srgbClr val="FFFF00"/>
                    </a:solidFill>
                  </a:tcPr>
                </a:tc>
                <a:tc>
                  <a:txBody>
                    <a:bodyPr/>
                    <a:lstStyle/>
                    <a:p>
                      <a:pPr algn="ctr"/>
                      <a:r>
                        <a:rPr lang="en-US" dirty="0" smtClean="0"/>
                        <a:t>Coach + Student</a:t>
                      </a:r>
                      <a:endParaRPr lang="en-US" dirty="0"/>
                    </a:p>
                  </a:txBody>
                  <a:tcPr anchor="ctr">
                    <a:solidFill>
                      <a:srgbClr val="FFFF00"/>
                    </a:solidFill>
                  </a:tcPr>
                </a:tc>
                <a:tc>
                  <a:txBody>
                    <a:bodyPr/>
                    <a:lstStyle/>
                    <a:p>
                      <a:pPr algn="ctr"/>
                      <a:r>
                        <a:rPr lang="en-US" dirty="0" smtClean="0"/>
                        <a:t>Student</a:t>
                      </a:r>
                      <a:endParaRPr lang="en-US"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375970074"/>
              </p:ext>
            </p:extLst>
          </p:nvPr>
        </p:nvGraphicFramePr>
        <p:xfrm>
          <a:off x="7971498" y="3705725"/>
          <a:ext cx="3511442" cy="1954327"/>
        </p:xfrm>
        <a:graphic>
          <a:graphicData uri="http://schemas.openxmlformats.org/drawingml/2006/table">
            <a:tbl>
              <a:tblPr firstRow="1" firstCol="1" bandRow="1">
                <a:tableStyleId>{073A0DAA-6AF3-43AB-8588-CEC1D06C72B9}</a:tableStyleId>
              </a:tblPr>
              <a:tblGrid>
                <a:gridCol w="968375"/>
                <a:gridCol w="2543067"/>
              </a:tblGrid>
              <a:tr h="387733">
                <a:tc>
                  <a:txBody>
                    <a:bodyPr/>
                    <a:lstStyle/>
                    <a:p>
                      <a:pPr marL="0" marR="0">
                        <a:lnSpc>
                          <a:spcPct val="115000"/>
                        </a:lnSpc>
                        <a:spcBef>
                          <a:spcPts val="0"/>
                        </a:spcBef>
                        <a:spcAft>
                          <a:spcPts val="0"/>
                        </a:spcAft>
                      </a:pPr>
                      <a:r>
                        <a:rPr lang="en-US" sz="1600" dirty="0">
                          <a:effectLst/>
                        </a:rPr>
                        <a:t>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Action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0844">
                <a:tc>
                  <a:txBody>
                    <a:bodyPr/>
                    <a:lstStyle/>
                    <a:p>
                      <a:pPr marL="0" marR="0">
                        <a:lnSpc>
                          <a:spcPct val="115000"/>
                        </a:lnSpc>
                        <a:spcBef>
                          <a:spcPts val="0"/>
                        </a:spcBef>
                        <a:spcAft>
                          <a:spcPts val="0"/>
                        </a:spcAft>
                      </a:pPr>
                      <a:r>
                        <a:rPr lang="en-US" sz="1600">
                          <a:effectLst/>
                        </a:rPr>
                        <a:t>1 min.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Teacher gives directions and listen to partners read.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Coaches gives feedback using the below</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5022">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Teacher replays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4617039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4 – Partner Reading, Whole Group Feedback and Recording Results</a:t>
            </a:r>
            <a:endParaRPr lang="en-US" dirty="0"/>
          </a:p>
        </p:txBody>
      </p:sp>
      <p:sp>
        <p:nvSpPr>
          <p:cNvPr id="3" name="Content Placeholder 2"/>
          <p:cNvSpPr>
            <a:spLocks noGrp="1"/>
          </p:cNvSpPr>
          <p:nvPr>
            <p:ph idx="1"/>
          </p:nvPr>
        </p:nvSpPr>
        <p:spPr>
          <a:xfrm>
            <a:off x="1097280" y="1845734"/>
            <a:ext cx="10058400" cy="2071284"/>
          </a:xfrm>
        </p:spPr>
        <p:txBody>
          <a:bodyPr>
            <a:normAutofit fontScale="70000" lnSpcReduction="20000"/>
          </a:bodyPr>
          <a:lstStyle/>
          <a:p>
            <a:r>
              <a:rPr lang="en-US" sz="1800" b="1" dirty="0"/>
              <a:t>Directions:  </a:t>
            </a:r>
            <a:r>
              <a:rPr lang="en-US" sz="1800" dirty="0"/>
              <a:t>Teacher give directions.  “We are going to start partner reading, look at your previous days word count and remember the feedback you received.  Begin reading in 3,2,1”.  Teacher listens in to the scholars and have scholars give each other feedback.  Teacher gives feedback to the whole group based on observations and prompts scholars to record their word counts.</a:t>
            </a:r>
          </a:p>
          <a:p>
            <a:r>
              <a:rPr lang="en-US" sz="1800" b="1" dirty="0"/>
              <a:t>Participants</a:t>
            </a:r>
            <a:r>
              <a:rPr lang="en-US" sz="1800" dirty="0"/>
              <a:t>: Teacher, Scholar (Coach), and Scholar</a:t>
            </a:r>
          </a:p>
          <a:p>
            <a:r>
              <a:rPr lang="en-US" sz="1800" dirty="0"/>
              <a:t>Scholars – Should read with 1 or 2 dysfluent areas and give feedback using this script:</a:t>
            </a:r>
          </a:p>
          <a:p>
            <a:r>
              <a:rPr lang="en-US" sz="1800" i="1" dirty="0"/>
              <a:t>You read __ (total number of) words.  You made __ (number of) errors.”  The partner points to each of the errors and pronounces it correctly for the reader.</a:t>
            </a:r>
            <a:endParaRPr lang="en-US" sz="1800" dirty="0"/>
          </a:p>
          <a:p>
            <a:r>
              <a:rPr lang="en-US" sz="1800" i="1" dirty="0"/>
              <a:t>Teachers – Should use this script to give whole group feedback:  “Go ahead and chart the words read for today.  One thing you did well was x.  Tomorrow, I want us to ensure we are doing a better job with y, by doing z.”</a:t>
            </a:r>
            <a:endParaRPr lang="en-US" sz="1800" dirty="0"/>
          </a:p>
        </p:txBody>
      </p:sp>
      <p:sp>
        <p:nvSpPr>
          <p:cNvPr id="5" name="TextBox 4"/>
          <p:cNvSpPr txBox="1"/>
          <p:nvPr/>
        </p:nvSpPr>
        <p:spPr>
          <a:xfrm>
            <a:off x="11482940" y="5986451"/>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11</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93231405"/>
              </p:ext>
            </p:extLst>
          </p:nvPr>
        </p:nvGraphicFramePr>
        <p:xfrm>
          <a:off x="1097278" y="3917018"/>
          <a:ext cx="6675120" cy="2286000"/>
        </p:xfrm>
        <a:graphic>
          <a:graphicData uri="http://schemas.openxmlformats.org/drawingml/2006/table">
            <a:tbl>
              <a:tblPr firstRow="1" bandRow="1">
                <a:tableStyleId>{9DCAF9ED-07DC-4A11-8D7F-57B35C25682E}</a:tableStyleId>
              </a:tblPr>
              <a:tblGrid>
                <a:gridCol w="1668780"/>
                <a:gridCol w="1668780"/>
                <a:gridCol w="1668780"/>
                <a:gridCol w="1668780"/>
              </a:tblGrid>
              <a:tr h="288224">
                <a:tc>
                  <a:txBody>
                    <a:bodyPr/>
                    <a:lstStyle/>
                    <a:p>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545639">
                <a:tc>
                  <a:txBody>
                    <a:bodyPr/>
                    <a:lstStyle/>
                    <a:p>
                      <a:pPr algn="ctr"/>
                      <a:r>
                        <a:rPr lang="en-US" sz="3600" dirty="0" smtClean="0"/>
                        <a:t>1 </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 + Student</a:t>
                      </a:r>
                      <a:endParaRPr lang="en-US" dirty="0"/>
                    </a:p>
                  </a:txBody>
                  <a:tcPr anchor="ctr"/>
                </a:tc>
                <a:tc>
                  <a:txBody>
                    <a:bodyPr/>
                    <a:lstStyle/>
                    <a:p>
                      <a:pPr algn="ctr"/>
                      <a:r>
                        <a:rPr lang="en-US" dirty="0" smtClean="0"/>
                        <a:t>Student</a:t>
                      </a:r>
                      <a:endParaRPr lang="en-US" dirty="0"/>
                    </a:p>
                  </a:txBody>
                  <a:tcPr anchor="ctr"/>
                </a:tc>
              </a:tr>
              <a:tr h="567019">
                <a:tc>
                  <a:txBody>
                    <a:bodyPr/>
                    <a:lstStyle/>
                    <a:p>
                      <a:pPr algn="ctr"/>
                      <a:r>
                        <a:rPr lang="en-US" sz="3600" dirty="0" smtClean="0"/>
                        <a:t>2</a:t>
                      </a:r>
                      <a:endParaRPr lang="en-US" sz="3600" b="1"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 + Student</a:t>
                      </a:r>
                      <a:endParaRPr lang="en-US" dirty="0"/>
                    </a:p>
                  </a:txBody>
                  <a:tcPr anchor="ctr"/>
                </a:tc>
              </a:tr>
              <a:tr h="567019">
                <a:tc>
                  <a:txBody>
                    <a:bodyPr/>
                    <a:lstStyle/>
                    <a:p>
                      <a:pPr algn="ctr"/>
                      <a:r>
                        <a:rPr lang="en-US" sz="3600" dirty="0" smtClean="0"/>
                        <a:t>3</a:t>
                      </a:r>
                      <a:endParaRPr lang="en-US" sz="3600" b="1" dirty="0"/>
                    </a:p>
                  </a:txBody>
                  <a:tcPr anchor="ctr"/>
                </a:tc>
                <a:tc>
                  <a:txBody>
                    <a:bodyPr/>
                    <a:lstStyle/>
                    <a:p>
                      <a:pPr algn="ctr"/>
                      <a:r>
                        <a:rPr lang="en-US" dirty="0" smtClean="0"/>
                        <a:t>Coach + Student</a:t>
                      </a:r>
                      <a:endParaRPr lang="en-US"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453416928"/>
              </p:ext>
            </p:extLst>
          </p:nvPr>
        </p:nvGraphicFramePr>
        <p:xfrm>
          <a:off x="7971498" y="3917018"/>
          <a:ext cx="3511442" cy="2069433"/>
        </p:xfrm>
        <a:graphic>
          <a:graphicData uri="http://schemas.openxmlformats.org/drawingml/2006/table">
            <a:tbl>
              <a:tblPr firstRow="1" firstCol="1" bandRow="1">
                <a:tableStyleId>{073A0DAA-6AF3-43AB-8588-CEC1D06C72B9}</a:tableStyleId>
              </a:tblPr>
              <a:tblGrid>
                <a:gridCol w="968375"/>
                <a:gridCol w="2543067"/>
              </a:tblGrid>
              <a:tr h="387733">
                <a:tc>
                  <a:txBody>
                    <a:bodyPr/>
                    <a:lstStyle/>
                    <a:p>
                      <a:pPr marL="0" marR="0">
                        <a:lnSpc>
                          <a:spcPct val="115000"/>
                        </a:lnSpc>
                        <a:spcBef>
                          <a:spcPts val="0"/>
                        </a:spcBef>
                        <a:spcAft>
                          <a:spcPts val="0"/>
                        </a:spcAft>
                      </a:pPr>
                      <a:r>
                        <a:rPr lang="en-US" sz="1600" dirty="0">
                          <a:effectLst/>
                        </a:rPr>
                        <a:t>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Action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0844">
                <a:tc>
                  <a:txBody>
                    <a:bodyPr/>
                    <a:lstStyle/>
                    <a:p>
                      <a:pPr marL="0" marR="0">
                        <a:lnSpc>
                          <a:spcPct val="115000"/>
                        </a:lnSpc>
                        <a:spcBef>
                          <a:spcPts val="0"/>
                        </a:spcBef>
                        <a:spcAft>
                          <a:spcPts val="0"/>
                        </a:spcAft>
                      </a:pPr>
                      <a:r>
                        <a:rPr lang="en-US" sz="1600">
                          <a:effectLst/>
                        </a:rPr>
                        <a:t>1 min.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Teacher gives directions and listen to partners read.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Coaches gives feedback using the below</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0128">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Teacher replays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3160585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4 – Partner Reading, Whole Group Feedback and Recording Results</a:t>
            </a:r>
            <a:endParaRPr lang="en-US" dirty="0"/>
          </a:p>
        </p:txBody>
      </p:sp>
      <p:sp>
        <p:nvSpPr>
          <p:cNvPr id="3" name="Content Placeholder 2"/>
          <p:cNvSpPr>
            <a:spLocks noGrp="1"/>
          </p:cNvSpPr>
          <p:nvPr>
            <p:ph idx="1"/>
          </p:nvPr>
        </p:nvSpPr>
        <p:spPr>
          <a:xfrm>
            <a:off x="1097280" y="1845734"/>
            <a:ext cx="10058400" cy="1691550"/>
          </a:xfrm>
        </p:spPr>
        <p:txBody>
          <a:bodyPr>
            <a:normAutofit/>
          </a:bodyPr>
          <a:lstStyle/>
          <a:p>
            <a:r>
              <a:rPr lang="en-US" sz="1800" b="1" dirty="0"/>
              <a:t>Directions:  </a:t>
            </a:r>
            <a:r>
              <a:rPr lang="en-US" sz="1800" dirty="0"/>
              <a:t>Teacher give directions.  “We are going to start partner reading, look at your previous days word count and remember the feedback you received.  Begin reading in 3,2,1”.  Teacher listens in to the scholars and have scholars give each other feedback.  Teacher gives feedback to the whole group based on observations and prompts scholars to record their word counts.</a:t>
            </a:r>
          </a:p>
          <a:p>
            <a:r>
              <a:rPr lang="en-US" sz="1800" b="1" dirty="0"/>
              <a:t>Participants</a:t>
            </a:r>
            <a:r>
              <a:rPr lang="en-US" sz="1800" dirty="0"/>
              <a:t>: Teacher, Scholar (Coach), and </a:t>
            </a:r>
            <a:r>
              <a:rPr lang="en-US" sz="1800" dirty="0" smtClean="0"/>
              <a:t>Scholar</a:t>
            </a:r>
          </a:p>
        </p:txBody>
      </p:sp>
      <p:sp>
        <p:nvSpPr>
          <p:cNvPr id="5" name="TextBox 4"/>
          <p:cNvSpPr txBox="1"/>
          <p:nvPr/>
        </p:nvSpPr>
        <p:spPr>
          <a:xfrm>
            <a:off x="11482940" y="5986451"/>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11</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78824234"/>
              </p:ext>
            </p:extLst>
          </p:nvPr>
        </p:nvGraphicFramePr>
        <p:xfrm>
          <a:off x="1097280" y="3537283"/>
          <a:ext cx="10058400" cy="2636855"/>
        </p:xfrm>
        <a:graphic>
          <a:graphicData uri="http://schemas.openxmlformats.org/drawingml/2006/table">
            <a:tbl>
              <a:tblPr firstRow="1" firstCol="1" bandRow="1">
                <a:tableStyleId>{0660B408-B3CF-4A94-85FC-2B1E0A45F4A2}</a:tableStyleId>
              </a:tblPr>
              <a:tblGrid>
                <a:gridCol w="10058400"/>
              </a:tblGrid>
              <a:tr h="193078">
                <a:tc>
                  <a:txBody>
                    <a:bodyPr/>
                    <a:lstStyle/>
                    <a:p>
                      <a:pPr marL="0" marR="0">
                        <a:spcBef>
                          <a:spcPts val="500"/>
                        </a:spcBef>
                        <a:spcAft>
                          <a:spcPts val="0"/>
                        </a:spcAft>
                      </a:pPr>
                      <a:r>
                        <a:rPr lang="en-US" sz="1800" cap="all" spc="75" dirty="0">
                          <a:effectLst/>
                        </a:rPr>
                        <a:t>Partner Reading Feedback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9022">
                <a:tc>
                  <a:txBody>
                    <a:bodyPr/>
                    <a:lstStyle/>
                    <a:p>
                      <a:pPr marL="0" marR="0">
                        <a:lnSpc>
                          <a:spcPct val="115000"/>
                        </a:lnSpc>
                        <a:spcBef>
                          <a:spcPts val="500"/>
                        </a:spcBef>
                        <a:spcAft>
                          <a:spcPts val="0"/>
                        </a:spcAft>
                      </a:pPr>
                      <a:r>
                        <a:rPr lang="en-US" sz="1800" dirty="0">
                          <a:effectLst/>
                        </a:rPr>
                        <a:t>Next Time Try.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r>
              <a:tr h="2047067">
                <a:tc>
                  <a:txBody>
                    <a:bodyPr/>
                    <a:lstStyle/>
                    <a:p>
                      <a:pPr marL="342900" marR="0" lvl="0" indent="-342900">
                        <a:lnSpc>
                          <a:spcPct val="115000"/>
                        </a:lnSpc>
                        <a:spcBef>
                          <a:spcPts val="500"/>
                        </a:spcBef>
                        <a:spcAft>
                          <a:spcPts val="0"/>
                        </a:spcAft>
                        <a:buFont typeface="Symbol" panose="05050102010706020507" pitchFamily="18" charset="2"/>
                        <a:buChar char=""/>
                      </a:pPr>
                      <a:r>
                        <a:rPr lang="en-US" sz="1400" dirty="0">
                          <a:effectLst/>
                        </a:rPr>
                        <a:t>Leaning in to listen the student as he or she reads the selected story. </a:t>
                      </a:r>
                      <a:endParaRPr lang="en-US" sz="1200" dirty="0">
                        <a:effectLst/>
                      </a:endParaRPr>
                    </a:p>
                    <a:p>
                      <a:pPr marL="342900" marR="0" lvl="0" indent="-342900">
                        <a:lnSpc>
                          <a:spcPct val="115000"/>
                        </a:lnSpc>
                        <a:spcBef>
                          <a:spcPts val="500"/>
                        </a:spcBef>
                        <a:spcAft>
                          <a:spcPts val="0"/>
                        </a:spcAft>
                        <a:buFont typeface="Symbol" panose="05050102010706020507" pitchFamily="18" charset="2"/>
                        <a:buChar char=""/>
                      </a:pPr>
                      <a:r>
                        <a:rPr lang="en-US" sz="1400" dirty="0">
                          <a:effectLst/>
                        </a:rPr>
                        <a:t>Non-verbally prompting the student to record the miscues/errors</a:t>
                      </a:r>
                      <a:endParaRPr lang="en-US" sz="1200" dirty="0">
                        <a:effectLst/>
                      </a:endParaRPr>
                    </a:p>
                    <a:p>
                      <a:pPr marL="342900" marR="0" lvl="0" indent="-342900">
                        <a:lnSpc>
                          <a:spcPct val="115000"/>
                        </a:lnSpc>
                        <a:spcBef>
                          <a:spcPts val="500"/>
                        </a:spcBef>
                        <a:spcAft>
                          <a:spcPts val="0"/>
                        </a:spcAft>
                        <a:buFont typeface="Symbol" panose="05050102010706020507" pitchFamily="18" charset="2"/>
                        <a:buChar char=""/>
                      </a:pPr>
                      <a:r>
                        <a:rPr lang="en-US" sz="1400" dirty="0">
                          <a:effectLst/>
                        </a:rPr>
                        <a:t>Ensure all scholars are reading or following along for the first 10 seconds of time in text to ensure that all scholars are on-task.</a:t>
                      </a:r>
                      <a:endParaRPr lang="en-US" sz="1200" dirty="0">
                        <a:effectLst/>
                      </a:endParaRPr>
                    </a:p>
                    <a:p>
                      <a:pPr marL="342900" marR="0" lvl="0" indent="-342900">
                        <a:lnSpc>
                          <a:spcPct val="115000"/>
                        </a:lnSpc>
                        <a:spcBef>
                          <a:spcPts val="500"/>
                        </a:spcBef>
                        <a:spcAft>
                          <a:spcPts val="0"/>
                        </a:spcAft>
                        <a:buFont typeface="Symbol" panose="05050102010706020507" pitchFamily="18" charset="2"/>
                        <a:buChar char=""/>
                      </a:pPr>
                      <a:r>
                        <a:rPr lang="en-US" sz="1400" dirty="0">
                          <a:effectLst/>
                        </a:rPr>
                        <a:t>Ensure scholars are using a respective and encouraging tone</a:t>
                      </a:r>
                      <a:endParaRPr lang="en-US" sz="1200" dirty="0">
                        <a:effectLst/>
                      </a:endParaRPr>
                    </a:p>
                    <a:p>
                      <a:pPr marL="342900" marR="0" lvl="0" indent="-342900">
                        <a:lnSpc>
                          <a:spcPct val="115000"/>
                        </a:lnSpc>
                        <a:spcBef>
                          <a:spcPts val="500"/>
                        </a:spcBef>
                        <a:spcAft>
                          <a:spcPts val="0"/>
                        </a:spcAft>
                        <a:buFont typeface="Symbol" panose="05050102010706020507" pitchFamily="18" charset="2"/>
                        <a:buChar char=""/>
                      </a:pPr>
                      <a:r>
                        <a:rPr lang="en-US" sz="1400" dirty="0">
                          <a:effectLst/>
                        </a:rPr>
                        <a:t>Prompt scholars to use the script</a:t>
                      </a:r>
                      <a:endParaRPr lang="en-US" sz="1200" dirty="0">
                        <a:effectLst/>
                      </a:endParaRPr>
                    </a:p>
                    <a:p>
                      <a:pPr marL="342900" marR="0" lvl="0" indent="-342900">
                        <a:lnSpc>
                          <a:spcPct val="115000"/>
                        </a:lnSpc>
                        <a:spcBef>
                          <a:spcPts val="500"/>
                        </a:spcBef>
                        <a:spcAft>
                          <a:spcPts val="0"/>
                        </a:spcAft>
                        <a:buFont typeface="Symbol" panose="05050102010706020507" pitchFamily="18" charset="2"/>
                        <a:buChar char=""/>
                      </a:pPr>
                      <a:r>
                        <a:rPr lang="en-US" sz="1400" dirty="0">
                          <a:effectLst/>
                        </a:rPr>
                        <a:t>Monitoring for appropriate volume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4102272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4 – Partner Reading, Whole Group Feedback and Recording Results</a:t>
            </a:r>
            <a:endParaRPr lang="en-US" dirty="0"/>
          </a:p>
        </p:txBody>
      </p:sp>
      <p:sp>
        <p:nvSpPr>
          <p:cNvPr id="3" name="Content Placeholder 2"/>
          <p:cNvSpPr>
            <a:spLocks noGrp="1"/>
          </p:cNvSpPr>
          <p:nvPr>
            <p:ph idx="1"/>
          </p:nvPr>
        </p:nvSpPr>
        <p:spPr>
          <a:xfrm>
            <a:off x="1097280" y="1845734"/>
            <a:ext cx="10058400" cy="2071284"/>
          </a:xfrm>
        </p:spPr>
        <p:txBody>
          <a:bodyPr>
            <a:normAutofit fontScale="70000" lnSpcReduction="20000"/>
          </a:bodyPr>
          <a:lstStyle/>
          <a:p>
            <a:r>
              <a:rPr lang="en-US" sz="1800" b="1" dirty="0"/>
              <a:t>Directions:  </a:t>
            </a:r>
            <a:r>
              <a:rPr lang="en-US" sz="1800" dirty="0"/>
              <a:t>Teacher give directions.  “We are going to start partner reading, look at your previous days word count and remember the feedback you received.  Begin reading in 3,2,1”.  Teacher listens in to the scholars and have scholars give each other feedback.  Teacher gives feedback to the whole group based on observations and prompts scholars to record their word counts.</a:t>
            </a:r>
          </a:p>
          <a:p>
            <a:r>
              <a:rPr lang="en-US" sz="1800" b="1" dirty="0"/>
              <a:t>Participants</a:t>
            </a:r>
            <a:r>
              <a:rPr lang="en-US" sz="1800" dirty="0"/>
              <a:t>: Teacher, Scholar (Coach), and Scholar</a:t>
            </a:r>
          </a:p>
          <a:p>
            <a:r>
              <a:rPr lang="en-US" sz="1800" dirty="0"/>
              <a:t>Scholars – Should read with 1 or 2 dysfluent areas and give feedback using this script:</a:t>
            </a:r>
          </a:p>
          <a:p>
            <a:r>
              <a:rPr lang="en-US" sz="1800" i="1" dirty="0"/>
              <a:t>You read __ (total number of) words.  You made __ (number of) errors.”  The partner points to each of the errors and pronounces it correctly for the reader.</a:t>
            </a:r>
            <a:endParaRPr lang="en-US" sz="1800" dirty="0"/>
          </a:p>
          <a:p>
            <a:r>
              <a:rPr lang="en-US" sz="1800" i="1" dirty="0"/>
              <a:t>Teachers – Should use this script to give whole group feedback:  “Go ahead and chart the words read for today.  One thing you did well was x.  Tomorrow, I want us to ensure we are doing a better job with y, by doing z.”</a:t>
            </a:r>
            <a:endParaRPr lang="en-US" sz="1800" dirty="0"/>
          </a:p>
        </p:txBody>
      </p:sp>
      <p:sp>
        <p:nvSpPr>
          <p:cNvPr id="5" name="TextBox 4"/>
          <p:cNvSpPr txBox="1"/>
          <p:nvPr/>
        </p:nvSpPr>
        <p:spPr>
          <a:xfrm>
            <a:off x="11482940" y="5986451"/>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11</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45598561"/>
              </p:ext>
            </p:extLst>
          </p:nvPr>
        </p:nvGraphicFramePr>
        <p:xfrm>
          <a:off x="1097278" y="3917018"/>
          <a:ext cx="6675120" cy="2286000"/>
        </p:xfrm>
        <a:graphic>
          <a:graphicData uri="http://schemas.openxmlformats.org/drawingml/2006/table">
            <a:tbl>
              <a:tblPr firstRow="1" bandRow="1">
                <a:tableStyleId>{9DCAF9ED-07DC-4A11-8D7F-57B35C25682E}</a:tableStyleId>
              </a:tblPr>
              <a:tblGrid>
                <a:gridCol w="1668780"/>
                <a:gridCol w="1668780"/>
                <a:gridCol w="1668780"/>
                <a:gridCol w="1668780"/>
              </a:tblGrid>
              <a:tr h="288224">
                <a:tc>
                  <a:txBody>
                    <a:bodyPr/>
                    <a:lstStyle/>
                    <a:p>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545639">
                <a:tc>
                  <a:txBody>
                    <a:bodyPr/>
                    <a:lstStyle/>
                    <a:p>
                      <a:pPr algn="ctr"/>
                      <a:r>
                        <a:rPr lang="en-US" sz="3600" dirty="0" smtClean="0"/>
                        <a:t>1 </a:t>
                      </a:r>
                      <a:endParaRPr lang="en-US" sz="3600" b="1"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c>
                  <a:txBody>
                    <a:bodyPr/>
                    <a:lstStyle/>
                    <a:p>
                      <a:pPr algn="ctr"/>
                      <a:r>
                        <a:rPr lang="en-US" dirty="0" smtClean="0"/>
                        <a:t>Coach + Student</a:t>
                      </a:r>
                      <a:endParaRPr lang="en-US" dirty="0"/>
                    </a:p>
                  </a:txBody>
                  <a:tcPr anchor="ctr">
                    <a:solidFill>
                      <a:srgbClr val="FFFF00"/>
                    </a:solidFill>
                  </a:tcPr>
                </a:tc>
                <a:tc>
                  <a:txBody>
                    <a:bodyPr/>
                    <a:lstStyle/>
                    <a:p>
                      <a:pPr algn="ctr"/>
                      <a:r>
                        <a:rPr lang="en-US" dirty="0" smtClean="0"/>
                        <a:t>Student</a:t>
                      </a:r>
                      <a:endParaRPr lang="en-US" dirty="0"/>
                    </a:p>
                  </a:txBody>
                  <a:tcPr anchor="ctr">
                    <a:solidFill>
                      <a:srgbClr val="FFFF00"/>
                    </a:solidFill>
                  </a:tcPr>
                </a:tc>
              </a:tr>
              <a:tr h="636694">
                <a:tc>
                  <a:txBody>
                    <a:bodyPr/>
                    <a:lstStyle/>
                    <a:p>
                      <a:pPr algn="ctr"/>
                      <a:r>
                        <a:rPr lang="en-US" sz="3600" dirty="0" smtClean="0"/>
                        <a:t>2</a:t>
                      </a:r>
                      <a:endParaRPr lang="en-US" sz="3600" b="1"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 + Student</a:t>
                      </a:r>
                      <a:endParaRPr lang="en-US" dirty="0"/>
                    </a:p>
                  </a:txBody>
                  <a:tcPr anchor="ctr"/>
                </a:tc>
              </a:tr>
              <a:tr h="567019">
                <a:tc>
                  <a:txBody>
                    <a:bodyPr/>
                    <a:lstStyle/>
                    <a:p>
                      <a:pPr algn="ctr"/>
                      <a:r>
                        <a:rPr lang="en-US" sz="3600" dirty="0" smtClean="0"/>
                        <a:t>3</a:t>
                      </a:r>
                      <a:endParaRPr lang="en-US" sz="3600" b="1" dirty="0"/>
                    </a:p>
                  </a:txBody>
                  <a:tcPr anchor="ctr"/>
                </a:tc>
                <a:tc>
                  <a:txBody>
                    <a:bodyPr/>
                    <a:lstStyle/>
                    <a:p>
                      <a:pPr algn="ctr"/>
                      <a:r>
                        <a:rPr lang="en-US" dirty="0" smtClean="0"/>
                        <a:t>Coach + Student</a:t>
                      </a:r>
                      <a:endParaRPr lang="en-US"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453416928"/>
              </p:ext>
            </p:extLst>
          </p:nvPr>
        </p:nvGraphicFramePr>
        <p:xfrm>
          <a:off x="7971498" y="3917018"/>
          <a:ext cx="3511442" cy="2069433"/>
        </p:xfrm>
        <a:graphic>
          <a:graphicData uri="http://schemas.openxmlformats.org/drawingml/2006/table">
            <a:tbl>
              <a:tblPr firstRow="1" firstCol="1" bandRow="1">
                <a:tableStyleId>{073A0DAA-6AF3-43AB-8588-CEC1D06C72B9}</a:tableStyleId>
              </a:tblPr>
              <a:tblGrid>
                <a:gridCol w="968375"/>
                <a:gridCol w="2543067"/>
              </a:tblGrid>
              <a:tr h="387733">
                <a:tc>
                  <a:txBody>
                    <a:bodyPr/>
                    <a:lstStyle/>
                    <a:p>
                      <a:pPr marL="0" marR="0">
                        <a:lnSpc>
                          <a:spcPct val="115000"/>
                        </a:lnSpc>
                        <a:spcBef>
                          <a:spcPts val="0"/>
                        </a:spcBef>
                        <a:spcAft>
                          <a:spcPts val="0"/>
                        </a:spcAft>
                      </a:pPr>
                      <a:r>
                        <a:rPr lang="en-US" sz="1600" dirty="0">
                          <a:effectLst/>
                        </a:rPr>
                        <a:t>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Action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0844">
                <a:tc>
                  <a:txBody>
                    <a:bodyPr/>
                    <a:lstStyle/>
                    <a:p>
                      <a:pPr marL="0" marR="0">
                        <a:lnSpc>
                          <a:spcPct val="115000"/>
                        </a:lnSpc>
                        <a:spcBef>
                          <a:spcPts val="0"/>
                        </a:spcBef>
                        <a:spcAft>
                          <a:spcPts val="0"/>
                        </a:spcAft>
                      </a:pPr>
                      <a:r>
                        <a:rPr lang="en-US" sz="1600">
                          <a:effectLst/>
                        </a:rPr>
                        <a:t>1 min.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Teacher gives directions and listen to partners read.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Coaches gives feedback using the below</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0128">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Teacher replays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5859880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4 – Partner Reading, Whole Group Feedback and Recording Results</a:t>
            </a:r>
            <a:endParaRPr lang="en-US" dirty="0"/>
          </a:p>
        </p:txBody>
      </p:sp>
      <p:sp>
        <p:nvSpPr>
          <p:cNvPr id="3" name="Content Placeholder 2"/>
          <p:cNvSpPr>
            <a:spLocks noGrp="1"/>
          </p:cNvSpPr>
          <p:nvPr>
            <p:ph idx="1"/>
          </p:nvPr>
        </p:nvSpPr>
        <p:spPr>
          <a:xfrm>
            <a:off x="1097280" y="1845734"/>
            <a:ext cx="10058400" cy="2071284"/>
          </a:xfrm>
        </p:spPr>
        <p:txBody>
          <a:bodyPr>
            <a:normAutofit fontScale="70000" lnSpcReduction="20000"/>
          </a:bodyPr>
          <a:lstStyle/>
          <a:p>
            <a:r>
              <a:rPr lang="en-US" sz="1800" b="1" dirty="0"/>
              <a:t>Directions:  </a:t>
            </a:r>
            <a:r>
              <a:rPr lang="en-US" sz="1800" dirty="0"/>
              <a:t>Teacher give directions.  “We are going to start partner reading, look at your previous days word count and remember the feedback you received.  Begin reading in 3,2,1”.  Teacher listens in to the scholars and have scholars give each other feedback.  Teacher gives feedback to the whole group based on observations and prompts scholars to record their word counts.</a:t>
            </a:r>
          </a:p>
          <a:p>
            <a:r>
              <a:rPr lang="en-US" sz="1800" b="1" dirty="0"/>
              <a:t>Participants</a:t>
            </a:r>
            <a:r>
              <a:rPr lang="en-US" sz="1800" dirty="0"/>
              <a:t>: Teacher, Scholar (Coach), and Scholar</a:t>
            </a:r>
          </a:p>
          <a:p>
            <a:r>
              <a:rPr lang="en-US" sz="1800" dirty="0"/>
              <a:t>Scholars – Should read with 1 or 2 dysfluent areas and give feedback using this script:</a:t>
            </a:r>
          </a:p>
          <a:p>
            <a:r>
              <a:rPr lang="en-US" sz="1800" i="1" dirty="0"/>
              <a:t>You read __ (total number of) words.  You made __ (number of) errors.”  The partner points to each of the errors and pronounces it correctly for the reader.</a:t>
            </a:r>
            <a:endParaRPr lang="en-US" sz="1800" dirty="0"/>
          </a:p>
          <a:p>
            <a:r>
              <a:rPr lang="en-US" sz="1800" i="1" dirty="0"/>
              <a:t>Teachers – Should use this script to give whole group feedback:  “Go ahead and chart the words read for today.  One thing you did well was x.  Tomorrow, I want us to ensure we are doing a better job with y, by doing z.”</a:t>
            </a:r>
            <a:endParaRPr lang="en-US" sz="1800" dirty="0"/>
          </a:p>
        </p:txBody>
      </p:sp>
      <p:sp>
        <p:nvSpPr>
          <p:cNvPr id="5" name="TextBox 4"/>
          <p:cNvSpPr txBox="1"/>
          <p:nvPr/>
        </p:nvSpPr>
        <p:spPr>
          <a:xfrm>
            <a:off x="11482940" y="5986451"/>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11</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18926387"/>
              </p:ext>
            </p:extLst>
          </p:nvPr>
        </p:nvGraphicFramePr>
        <p:xfrm>
          <a:off x="1097278" y="3917018"/>
          <a:ext cx="6675120" cy="2286000"/>
        </p:xfrm>
        <a:graphic>
          <a:graphicData uri="http://schemas.openxmlformats.org/drawingml/2006/table">
            <a:tbl>
              <a:tblPr firstRow="1" bandRow="1">
                <a:tableStyleId>{9DCAF9ED-07DC-4A11-8D7F-57B35C25682E}</a:tableStyleId>
              </a:tblPr>
              <a:tblGrid>
                <a:gridCol w="1668780"/>
                <a:gridCol w="1668780"/>
                <a:gridCol w="1668780"/>
                <a:gridCol w="1668780"/>
              </a:tblGrid>
              <a:tr h="288224">
                <a:tc>
                  <a:txBody>
                    <a:bodyPr/>
                    <a:lstStyle/>
                    <a:p>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545639">
                <a:tc>
                  <a:txBody>
                    <a:bodyPr/>
                    <a:lstStyle/>
                    <a:p>
                      <a:pPr algn="ctr"/>
                      <a:r>
                        <a:rPr lang="en-US" sz="3600" dirty="0" smtClean="0"/>
                        <a:t>1 </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 + Student</a:t>
                      </a:r>
                      <a:endParaRPr lang="en-US" dirty="0"/>
                    </a:p>
                  </a:txBody>
                  <a:tcPr anchor="ctr"/>
                </a:tc>
                <a:tc>
                  <a:txBody>
                    <a:bodyPr/>
                    <a:lstStyle/>
                    <a:p>
                      <a:pPr algn="ctr"/>
                      <a:r>
                        <a:rPr lang="en-US" dirty="0" smtClean="0"/>
                        <a:t>Student</a:t>
                      </a:r>
                      <a:endParaRPr lang="en-US" dirty="0"/>
                    </a:p>
                  </a:txBody>
                  <a:tcPr anchor="ctr"/>
                </a:tc>
              </a:tr>
              <a:tr h="567019">
                <a:tc>
                  <a:txBody>
                    <a:bodyPr/>
                    <a:lstStyle/>
                    <a:p>
                      <a:pPr algn="ctr"/>
                      <a:r>
                        <a:rPr lang="en-US" sz="3600" dirty="0" smtClean="0"/>
                        <a:t>2</a:t>
                      </a:r>
                      <a:endParaRPr lang="en-US" sz="3600" b="1" dirty="0"/>
                    </a:p>
                  </a:txBody>
                  <a:tcPr anchor="ctr">
                    <a:solidFill>
                      <a:srgbClr val="FFFF00"/>
                    </a:solidFill>
                  </a:tcPr>
                </a:tc>
                <a:tc>
                  <a:txBody>
                    <a:bodyPr/>
                    <a:lstStyle/>
                    <a:p>
                      <a:pPr algn="ctr"/>
                      <a:r>
                        <a:rPr lang="en-US" dirty="0" smtClean="0"/>
                        <a:t>Student</a:t>
                      </a:r>
                      <a:endParaRPr lang="en-US"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c>
                  <a:txBody>
                    <a:bodyPr/>
                    <a:lstStyle/>
                    <a:p>
                      <a:pPr algn="ctr"/>
                      <a:r>
                        <a:rPr lang="en-US" dirty="0" smtClean="0"/>
                        <a:t>Coach + Student</a:t>
                      </a:r>
                      <a:endParaRPr lang="en-US" dirty="0"/>
                    </a:p>
                  </a:txBody>
                  <a:tcPr anchor="ctr">
                    <a:solidFill>
                      <a:srgbClr val="FFFF00"/>
                    </a:solidFill>
                  </a:tcPr>
                </a:tc>
              </a:tr>
              <a:tr h="567019">
                <a:tc>
                  <a:txBody>
                    <a:bodyPr/>
                    <a:lstStyle/>
                    <a:p>
                      <a:pPr algn="ctr"/>
                      <a:r>
                        <a:rPr lang="en-US" sz="3600" dirty="0" smtClean="0"/>
                        <a:t>3</a:t>
                      </a:r>
                      <a:endParaRPr lang="en-US" sz="3600" b="1" dirty="0"/>
                    </a:p>
                  </a:txBody>
                  <a:tcPr anchor="ctr"/>
                </a:tc>
                <a:tc>
                  <a:txBody>
                    <a:bodyPr/>
                    <a:lstStyle/>
                    <a:p>
                      <a:pPr algn="ctr"/>
                      <a:r>
                        <a:rPr lang="en-US" dirty="0" smtClean="0"/>
                        <a:t>Coach + Student</a:t>
                      </a:r>
                      <a:endParaRPr lang="en-US"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453416928"/>
              </p:ext>
            </p:extLst>
          </p:nvPr>
        </p:nvGraphicFramePr>
        <p:xfrm>
          <a:off x="7971498" y="3917018"/>
          <a:ext cx="3511442" cy="2069433"/>
        </p:xfrm>
        <a:graphic>
          <a:graphicData uri="http://schemas.openxmlformats.org/drawingml/2006/table">
            <a:tbl>
              <a:tblPr firstRow="1" firstCol="1" bandRow="1">
                <a:tableStyleId>{073A0DAA-6AF3-43AB-8588-CEC1D06C72B9}</a:tableStyleId>
              </a:tblPr>
              <a:tblGrid>
                <a:gridCol w="968375"/>
                <a:gridCol w="2543067"/>
              </a:tblGrid>
              <a:tr h="387733">
                <a:tc>
                  <a:txBody>
                    <a:bodyPr/>
                    <a:lstStyle/>
                    <a:p>
                      <a:pPr marL="0" marR="0">
                        <a:lnSpc>
                          <a:spcPct val="115000"/>
                        </a:lnSpc>
                        <a:spcBef>
                          <a:spcPts val="0"/>
                        </a:spcBef>
                        <a:spcAft>
                          <a:spcPts val="0"/>
                        </a:spcAft>
                      </a:pPr>
                      <a:r>
                        <a:rPr lang="en-US" sz="1600" dirty="0">
                          <a:effectLst/>
                        </a:rPr>
                        <a:t>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Action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0844">
                <a:tc>
                  <a:txBody>
                    <a:bodyPr/>
                    <a:lstStyle/>
                    <a:p>
                      <a:pPr marL="0" marR="0">
                        <a:lnSpc>
                          <a:spcPct val="115000"/>
                        </a:lnSpc>
                        <a:spcBef>
                          <a:spcPts val="0"/>
                        </a:spcBef>
                        <a:spcAft>
                          <a:spcPts val="0"/>
                        </a:spcAft>
                      </a:pPr>
                      <a:r>
                        <a:rPr lang="en-US" sz="1600">
                          <a:effectLst/>
                        </a:rPr>
                        <a:t>1 min.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Teacher gives directions and listen to partners read.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Coaches gives feedback using the below</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0128">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Teacher replays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0194871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4 – Partner Reading, Whole Group Feedback and Recording Results</a:t>
            </a:r>
            <a:endParaRPr lang="en-US" dirty="0"/>
          </a:p>
        </p:txBody>
      </p:sp>
      <p:sp>
        <p:nvSpPr>
          <p:cNvPr id="3" name="Content Placeholder 2"/>
          <p:cNvSpPr>
            <a:spLocks noGrp="1"/>
          </p:cNvSpPr>
          <p:nvPr>
            <p:ph idx="1"/>
          </p:nvPr>
        </p:nvSpPr>
        <p:spPr>
          <a:xfrm>
            <a:off x="1097280" y="1845734"/>
            <a:ext cx="10058400" cy="2071284"/>
          </a:xfrm>
        </p:spPr>
        <p:txBody>
          <a:bodyPr>
            <a:normAutofit fontScale="70000" lnSpcReduction="20000"/>
          </a:bodyPr>
          <a:lstStyle/>
          <a:p>
            <a:r>
              <a:rPr lang="en-US" sz="1800" b="1" dirty="0"/>
              <a:t>Directions:  </a:t>
            </a:r>
            <a:r>
              <a:rPr lang="en-US" sz="1800" dirty="0"/>
              <a:t>Teacher give directions.  “We are going to start partner reading, look at your previous days word count and remember the feedback you received.  Begin reading in 3,2,1”.  Teacher listens in to the scholars and have scholars give each other feedback.  Teacher gives feedback to the whole group based on observations and prompts scholars to record their word counts.</a:t>
            </a:r>
          </a:p>
          <a:p>
            <a:r>
              <a:rPr lang="en-US" sz="1800" b="1" dirty="0"/>
              <a:t>Participants</a:t>
            </a:r>
            <a:r>
              <a:rPr lang="en-US" sz="1800" dirty="0"/>
              <a:t>: Teacher, Scholar (Coach), and Scholar</a:t>
            </a:r>
          </a:p>
          <a:p>
            <a:r>
              <a:rPr lang="en-US" sz="1800" dirty="0"/>
              <a:t>Scholars – Should read with 1 or 2 dysfluent areas and give feedback using this script:</a:t>
            </a:r>
          </a:p>
          <a:p>
            <a:r>
              <a:rPr lang="en-US" sz="1800" i="1" dirty="0"/>
              <a:t>You read __ (total number of) words.  You made __ (number of) errors.”  The partner points to each of the errors and pronounces it correctly for the reader.</a:t>
            </a:r>
            <a:endParaRPr lang="en-US" sz="1800" dirty="0"/>
          </a:p>
          <a:p>
            <a:r>
              <a:rPr lang="en-US" sz="1800" i="1" dirty="0"/>
              <a:t>Teachers – Should use this script to give whole group feedback:  “Go ahead and chart the words read for today.  One thing you did well was x.  Tomorrow, I want us to ensure we are doing a better job with y, by doing z.”</a:t>
            </a:r>
            <a:endParaRPr lang="en-US" sz="1800" dirty="0"/>
          </a:p>
        </p:txBody>
      </p:sp>
      <p:sp>
        <p:nvSpPr>
          <p:cNvPr id="5" name="TextBox 4"/>
          <p:cNvSpPr txBox="1"/>
          <p:nvPr/>
        </p:nvSpPr>
        <p:spPr>
          <a:xfrm>
            <a:off x="11482940" y="5986451"/>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11</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38768174"/>
              </p:ext>
            </p:extLst>
          </p:nvPr>
        </p:nvGraphicFramePr>
        <p:xfrm>
          <a:off x="1097278" y="3917018"/>
          <a:ext cx="6675120" cy="2286000"/>
        </p:xfrm>
        <a:graphic>
          <a:graphicData uri="http://schemas.openxmlformats.org/drawingml/2006/table">
            <a:tbl>
              <a:tblPr firstRow="1" bandRow="1">
                <a:tableStyleId>{9DCAF9ED-07DC-4A11-8D7F-57B35C25682E}</a:tableStyleId>
              </a:tblPr>
              <a:tblGrid>
                <a:gridCol w="1668780"/>
                <a:gridCol w="1668780"/>
                <a:gridCol w="1668780"/>
                <a:gridCol w="1668780"/>
              </a:tblGrid>
              <a:tr h="288224">
                <a:tc>
                  <a:txBody>
                    <a:bodyPr/>
                    <a:lstStyle/>
                    <a:p>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545639">
                <a:tc>
                  <a:txBody>
                    <a:bodyPr/>
                    <a:lstStyle/>
                    <a:p>
                      <a:pPr algn="ctr"/>
                      <a:r>
                        <a:rPr lang="en-US" sz="3600" dirty="0" smtClean="0"/>
                        <a:t>1 </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 + Student</a:t>
                      </a:r>
                      <a:endParaRPr lang="en-US" dirty="0"/>
                    </a:p>
                  </a:txBody>
                  <a:tcPr anchor="ctr"/>
                </a:tc>
                <a:tc>
                  <a:txBody>
                    <a:bodyPr/>
                    <a:lstStyle/>
                    <a:p>
                      <a:pPr algn="ctr"/>
                      <a:r>
                        <a:rPr lang="en-US" dirty="0" smtClean="0"/>
                        <a:t>Student</a:t>
                      </a:r>
                      <a:endParaRPr lang="en-US" dirty="0"/>
                    </a:p>
                  </a:txBody>
                  <a:tcPr anchor="ctr"/>
                </a:tc>
              </a:tr>
              <a:tr h="567019">
                <a:tc>
                  <a:txBody>
                    <a:bodyPr/>
                    <a:lstStyle/>
                    <a:p>
                      <a:pPr algn="ctr"/>
                      <a:r>
                        <a:rPr lang="en-US" sz="3600" dirty="0" smtClean="0"/>
                        <a:t>2</a:t>
                      </a:r>
                      <a:endParaRPr lang="en-US" sz="3600" b="1"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 + Student</a:t>
                      </a:r>
                      <a:endParaRPr lang="en-US" dirty="0"/>
                    </a:p>
                  </a:txBody>
                  <a:tcPr anchor="ctr"/>
                </a:tc>
              </a:tr>
              <a:tr h="567019">
                <a:tc>
                  <a:txBody>
                    <a:bodyPr/>
                    <a:lstStyle/>
                    <a:p>
                      <a:pPr algn="ctr"/>
                      <a:r>
                        <a:rPr lang="en-US" sz="3600" dirty="0" smtClean="0"/>
                        <a:t>3</a:t>
                      </a:r>
                      <a:endParaRPr lang="en-US" sz="3600" b="1" dirty="0"/>
                    </a:p>
                  </a:txBody>
                  <a:tcPr anchor="ctr">
                    <a:solidFill>
                      <a:srgbClr val="FFFF00"/>
                    </a:solidFill>
                  </a:tcPr>
                </a:tc>
                <a:tc>
                  <a:txBody>
                    <a:bodyPr/>
                    <a:lstStyle/>
                    <a:p>
                      <a:pPr algn="ctr"/>
                      <a:r>
                        <a:rPr lang="en-US" dirty="0" smtClean="0"/>
                        <a:t>Coach + Student</a:t>
                      </a:r>
                      <a:endParaRPr lang="en-US" dirty="0"/>
                    </a:p>
                  </a:txBody>
                  <a:tcPr anchor="ctr">
                    <a:solidFill>
                      <a:srgbClr val="FFFF00"/>
                    </a:solidFill>
                  </a:tcPr>
                </a:tc>
                <a:tc>
                  <a:txBody>
                    <a:bodyPr/>
                    <a:lstStyle/>
                    <a:p>
                      <a:pPr algn="ctr"/>
                      <a:r>
                        <a:rPr lang="en-US" dirty="0" smtClean="0"/>
                        <a:t>Student</a:t>
                      </a:r>
                      <a:endParaRPr lang="en-US"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453416928"/>
              </p:ext>
            </p:extLst>
          </p:nvPr>
        </p:nvGraphicFramePr>
        <p:xfrm>
          <a:off x="7971498" y="3917018"/>
          <a:ext cx="3511442" cy="2069433"/>
        </p:xfrm>
        <a:graphic>
          <a:graphicData uri="http://schemas.openxmlformats.org/drawingml/2006/table">
            <a:tbl>
              <a:tblPr firstRow="1" firstCol="1" bandRow="1">
                <a:tableStyleId>{073A0DAA-6AF3-43AB-8588-CEC1D06C72B9}</a:tableStyleId>
              </a:tblPr>
              <a:tblGrid>
                <a:gridCol w="968375"/>
                <a:gridCol w="2543067"/>
              </a:tblGrid>
              <a:tr h="387733">
                <a:tc>
                  <a:txBody>
                    <a:bodyPr/>
                    <a:lstStyle/>
                    <a:p>
                      <a:pPr marL="0" marR="0">
                        <a:lnSpc>
                          <a:spcPct val="115000"/>
                        </a:lnSpc>
                        <a:spcBef>
                          <a:spcPts val="0"/>
                        </a:spcBef>
                        <a:spcAft>
                          <a:spcPts val="0"/>
                        </a:spcAft>
                      </a:pPr>
                      <a:r>
                        <a:rPr lang="en-US" sz="1600" dirty="0">
                          <a:effectLst/>
                        </a:rPr>
                        <a:t>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Action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0844">
                <a:tc>
                  <a:txBody>
                    <a:bodyPr/>
                    <a:lstStyle/>
                    <a:p>
                      <a:pPr marL="0" marR="0">
                        <a:lnSpc>
                          <a:spcPct val="115000"/>
                        </a:lnSpc>
                        <a:spcBef>
                          <a:spcPts val="0"/>
                        </a:spcBef>
                        <a:spcAft>
                          <a:spcPts val="0"/>
                        </a:spcAft>
                      </a:pPr>
                      <a:r>
                        <a:rPr lang="en-US" sz="1600">
                          <a:effectLst/>
                        </a:rPr>
                        <a:t>1 min.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Teacher gives directions and listen to partners read.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Coaches gives feedback using the below</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0128">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Teacher replays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9216941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a:t>
            </a:r>
            <a:endParaRPr lang="en-US" dirty="0"/>
          </a:p>
        </p:txBody>
      </p:sp>
      <p:sp>
        <p:nvSpPr>
          <p:cNvPr id="3" name="Content Placeholder 2"/>
          <p:cNvSpPr>
            <a:spLocks noGrp="1"/>
          </p:cNvSpPr>
          <p:nvPr>
            <p:ph idx="1"/>
          </p:nvPr>
        </p:nvSpPr>
        <p:spPr/>
        <p:txBody>
          <a:bodyPr/>
          <a:lstStyle/>
          <a:p>
            <a:pPr algn="ctr"/>
            <a:endParaRPr lang="en-US" sz="2800" i="1" dirty="0" smtClean="0"/>
          </a:p>
          <a:p>
            <a:pPr algn="ctr"/>
            <a:r>
              <a:rPr lang="en-US" sz="2800" i="1" dirty="0" smtClean="0"/>
              <a:t>What make this practice difficult?</a:t>
            </a:r>
          </a:p>
          <a:p>
            <a:pPr algn="ctr"/>
            <a:endParaRPr lang="en-US" sz="2800" i="1" dirty="0" smtClean="0"/>
          </a:p>
          <a:p>
            <a:pPr algn="ctr"/>
            <a:endParaRPr lang="en-US" sz="2800" i="1" dirty="0"/>
          </a:p>
          <a:p>
            <a:pPr algn="ctr"/>
            <a:r>
              <a:rPr lang="en-US" sz="2800" i="1" dirty="0"/>
              <a:t>What would need to be true to ensure that teachers practice this well </a:t>
            </a:r>
            <a:endParaRPr lang="en-US" sz="2800" i="1" dirty="0" smtClean="0"/>
          </a:p>
          <a:p>
            <a:pPr algn="ctr"/>
            <a:r>
              <a:rPr lang="en-US" sz="2800" i="1" dirty="0" smtClean="0"/>
              <a:t>when </a:t>
            </a:r>
            <a:r>
              <a:rPr lang="en-US" sz="2800" i="1" dirty="0"/>
              <a:t>you turnkey this PD?</a:t>
            </a:r>
          </a:p>
          <a:p>
            <a:pPr algn="ctr"/>
            <a:endParaRPr lang="en-US" dirty="0"/>
          </a:p>
        </p:txBody>
      </p:sp>
      <p:sp>
        <p:nvSpPr>
          <p:cNvPr id="4" name="TextBox 3"/>
          <p:cNvSpPr txBox="1"/>
          <p:nvPr/>
        </p:nvSpPr>
        <p:spPr>
          <a:xfrm>
            <a:off x="11155680" y="5869094"/>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11</a:t>
            </a:r>
            <a:endParaRPr lang="en-US" dirty="0"/>
          </a:p>
        </p:txBody>
      </p:sp>
    </p:spTree>
    <p:extLst>
      <p:ext uri="{BB962C8B-B14F-4D97-AF65-F5344CB8AC3E}">
        <p14:creationId xmlns:p14="http://schemas.microsoft.com/office/powerpoint/2010/main" val="11168907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Agenda</a:t>
            </a:r>
            <a:endParaRPr lang="en-US" b="1" dirty="0"/>
          </a:p>
        </p:txBody>
      </p:sp>
      <p:grpSp>
        <p:nvGrpSpPr>
          <p:cNvPr id="76" name="Group 75"/>
          <p:cNvGrpSpPr/>
          <p:nvPr/>
        </p:nvGrpSpPr>
        <p:grpSpPr>
          <a:xfrm>
            <a:off x="476652" y="2119130"/>
            <a:ext cx="11299655" cy="4024058"/>
            <a:chOff x="476652" y="2134120"/>
            <a:chExt cx="11299655" cy="4024058"/>
          </a:xfrm>
        </p:grpSpPr>
        <p:grpSp>
          <p:nvGrpSpPr>
            <p:cNvPr id="68" name="Group 67"/>
            <p:cNvGrpSpPr/>
            <p:nvPr/>
          </p:nvGrpSpPr>
          <p:grpSpPr>
            <a:xfrm>
              <a:off x="476652" y="2134120"/>
              <a:ext cx="11299655" cy="4024058"/>
              <a:chOff x="168659" y="2053910"/>
              <a:chExt cx="11299655" cy="4024058"/>
            </a:xfrm>
          </p:grpSpPr>
          <p:sp>
            <p:nvSpPr>
              <p:cNvPr id="46" name="Rectangle 45"/>
              <p:cNvSpPr/>
              <p:nvPr/>
            </p:nvSpPr>
            <p:spPr>
              <a:xfrm>
                <a:off x="497305" y="3592286"/>
                <a:ext cx="10658375" cy="914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168659" y="2053910"/>
                <a:ext cx="11299655" cy="4024058"/>
                <a:chOff x="168659" y="2053910"/>
                <a:chExt cx="11299655" cy="4024058"/>
              </a:xfrm>
            </p:grpSpPr>
            <p:sp>
              <p:nvSpPr>
                <p:cNvPr id="43" name="Rectangle 42"/>
                <p:cNvSpPr/>
                <p:nvPr/>
              </p:nvSpPr>
              <p:spPr>
                <a:xfrm>
                  <a:off x="512311" y="3593432"/>
                  <a:ext cx="912898" cy="90260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chemeClr val="tx1"/>
                      </a:solidFill>
                    </a:rPr>
                    <a:t>15 </a:t>
                  </a:r>
                  <a:r>
                    <a:rPr lang="en-US" sz="2100" b="1" dirty="0">
                      <a:solidFill>
                        <a:schemeClr val="tx1"/>
                      </a:solidFill>
                    </a:rPr>
                    <a:t>mins</a:t>
                  </a:r>
                </a:p>
              </p:txBody>
            </p:sp>
            <p:sp>
              <p:nvSpPr>
                <p:cNvPr id="42" name="Rectangle 41"/>
                <p:cNvSpPr/>
                <p:nvPr/>
              </p:nvSpPr>
              <p:spPr>
                <a:xfrm>
                  <a:off x="1408339" y="3573416"/>
                  <a:ext cx="1768380" cy="94742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20 </a:t>
                  </a:r>
                  <a:r>
                    <a:rPr lang="en-US" sz="2100" b="1" dirty="0"/>
                    <a:t>mins</a:t>
                  </a:r>
                </a:p>
              </p:txBody>
            </p:sp>
            <p:sp>
              <p:nvSpPr>
                <p:cNvPr id="33" name="Rectangle 32"/>
                <p:cNvSpPr/>
                <p:nvPr/>
              </p:nvSpPr>
              <p:spPr>
                <a:xfrm>
                  <a:off x="10211765" y="3603172"/>
                  <a:ext cx="912898" cy="914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chemeClr val="tx1"/>
                      </a:solidFill>
                    </a:rPr>
                    <a:t>15 </a:t>
                  </a:r>
                  <a:r>
                    <a:rPr lang="en-US" sz="2100" b="1" dirty="0">
                      <a:solidFill>
                        <a:schemeClr val="tx1"/>
                      </a:solidFill>
                    </a:rPr>
                    <a:t>mins</a:t>
                  </a:r>
                </a:p>
              </p:txBody>
            </p:sp>
            <p:sp>
              <p:nvSpPr>
                <p:cNvPr id="38" name="Rectangle 37"/>
                <p:cNvSpPr/>
                <p:nvPr/>
              </p:nvSpPr>
              <p:spPr>
                <a:xfrm>
                  <a:off x="5426308" y="3596584"/>
                  <a:ext cx="2324789" cy="914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45 mins</a:t>
                  </a:r>
                  <a:endParaRPr lang="en-US" sz="2100" b="1" dirty="0"/>
                </a:p>
              </p:txBody>
            </p:sp>
            <p:sp>
              <p:nvSpPr>
                <p:cNvPr id="39" name="Rectangle 38"/>
                <p:cNvSpPr/>
                <p:nvPr/>
              </p:nvSpPr>
              <p:spPr>
                <a:xfrm>
                  <a:off x="3146076" y="3595552"/>
                  <a:ext cx="2318167" cy="9144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3</a:t>
                  </a:r>
                  <a:r>
                    <a:rPr lang="en-US" sz="2100" b="1" dirty="0" smtClean="0"/>
                    <a:t>0 </a:t>
                  </a:r>
                  <a:r>
                    <a:rPr lang="en-US" sz="2100" b="1" dirty="0"/>
                    <a:t>mins</a:t>
                  </a:r>
                </a:p>
              </p:txBody>
            </p:sp>
            <p:sp>
              <p:nvSpPr>
                <p:cNvPr id="40" name="Rectangle 39"/>
                <p:cNvSpPr/>
                <p:nvPr/>
              </p:nvSpPr>
              <p:spPr>
                <a:xfrm>
                  <a:off x="7760707" y="3589020"/>
                  <a:ext cx="2459886" cy="914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4</a:t>
                  </a:r>
                  <a:r>
                    <a:rPr lang="en-US" sz="2100" b="1" dirty="0" smtClean="0"/>
                    <a:t>5 </a:t>
                  </a:r>
                  <a:r>
                    <a:rPr lang="en-US" sz="2100" b="1" dirty="0"/>
                    <a:t>mins</a:t>
                  </a:r>
                </a:p>
              </p:txBody>
            </p:sp>
            <p:sp>
              <p:nvSpPr>
                <p:cNvPr id="63" name="Rectangle 62"/>
                <p:cNvSpPr/>
                <p:nvPr/>
              </p:nvSpPr>
              <p:spPr>
                <a:xfrm>
                  <a:off x="168659" y="4881770"/>
                  <a:ext cx="1809347"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accent1">
                          <a:lumMod val="40000"/>
                          <a:lumOff val="60000"/>
                        </a:schemeClr>
                      </a:solidFill>
                    </a:rPr>
                    <a:t>Introduction</a:t>
                  </a:r>
                  <a:endParaRPr lang="en-US" sz="2400" b="1" dirty="0">
                    <a:solidFill>
                      <a:schemeClr val="accent1">
                        <a:lumMod val="40000"/>
                        <a:lumOff val="60000"/>
                      </a:schemeClr>
                    </a:solidFill>
                  </a:endParaRPr>
                </a:p>
              </p:txBody>
            </p:sp>
            <p:cxnSp>
              <p:nvCxnSpPr>
                <p:cNvPr id="69" name="Straight Connector 68"/>
                <p:cNvCxnSpPr>
                  <a:stCxn id="33" idx="0"/>
                  <a:endCxn id="70" idx="2"/>
                </p:cNvCxnSpPr>
                <p:nvPr/>
              </p:nvCxnSpPr>
              <p:spPr>
                <a:xfrm flipV="1">
                  <a:off x="10668214" y="3071135"/>
                  <a:ext cx="0" cy="532037"/>
                </a:xfrm>
                <a:prstGeom prst="line">
                  <a:avLst/>
                </a:prstGeom>
                <a:ln w="28575">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9868114" y="2461535"/>
                  <a:ext cx="1600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solidFill>
                    </a:rPr>
                    <a:t>Close Out</a:t>
                  </a:r>
                  <a:endParaRPr lang="en-US" sz="2400" b="1" dirty="0">
                    <a:solidFill>
                      <a:schemeClr val="accent1"/>
                    </a:solidFill>
                  </a:endParaRPr>
                </a:p>
              </p:txBody>
            </p:sp>
            <p:cxnSp>
              <p:nvCxnSpPr>
                <p:cNvPr id="72" name="Straight Connector 71"/>
                <p:cNvCxnSpPr/>
                <p:nvPr/>
              </p:nvCxnSpPr>
              <p:spPr>
                <a:xfrm flipH="1" flipV="1">
                  <a:off x="2710597" y="3130874"/>
                  <a:ext cx="5920" cy="520743"/>
                </a:xfrm>
                <a:prstGeom prst="line">
                  <a:avLst/>
                </a:prstGeom>
                <a:ln w="28575">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38" idx="0"/>
                </p:cNvCxnSpPr>
                <p:nvPr/>
              </p:nvCxnSpPr>
              <p:spPr>
                <a:xfrm flipV="1">
                  <a:off x="6588703" y="2982453"/>
                  <a:ext cx="13769" cy="614131"/>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5636202" y="2317978"/>
                  <a:ext cx="1905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75000"/>
                        </a:schemeClr>
                      </a:solidFill>
                    </a:rPr>
                    <a:t>Fluency Conferring</a:t>
                  </a:r>
                  <a:endParaRPr lang="en-US" sz="2400" b="1" dirty="0">
                    <a:solidFill>
                      <a:schemeClr val="accent1">
                        <a:lumMod val="75000"/>
                      </a:schemeClr>
                    </a:solidFill>
                  </a:endParaRPr>
                </a:p>
              </p:txBody>
            </p:sp>
            <p:cxnSp>
              <p:nvCxnSpPr>
                <p:cNvPr id="84" name="Straight Connector 83"/>
                <p:cNvCxnSpPr>
                  <a:endCxn id="85" idx="0"/>
                </p:cNvCxnSpPr>
                <p:nvPr/>
              </p:nvCxnSpPr>
              <p:spPr>
                <a:xfrm>
                  <a:off x="4969860" y="4509952"/>
                  <a:ext cx="668" cy="714718"/>
                </a:xfrm>
                <a:prstGeom prst="line">
                  <a:avLst/>
                </a:prstGeom>
                <a:ln w="2857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3941828" y="5224670"/>
                  <a:ext cx="2057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50000"/>
                        </a:schemeClr>
                      </a:solidFill>
                    </a:rPr>
                    <a:t>Fluency Practice</a:t>
                  </a:r>
                  <a:endParaRPr lang="en-US" sz="2400" b="1" dirty="0">
                    <a:solidFill>
                      <a:schemeClr val="accent1">
                        <a:lumMod val="50000"/>
                      </a:schemeClr>
                    </a:solidFill>
                  </a:endParaRPr>
                </a:p>
              </p:txBody>
            </p:sp>
            <p:cxnSp>
              <p:nvCxnSpPr>
                <p:cNvPr id="91" name="Straight Connector 90"/>
                <p:cNvCxnSpPr>
                  <a:stCxn id="40" idx="2"/>
                  <a:endCxn id="92" idx="0"/>
                </p:cNvCxnSpPr>
                <p:nvPr/>
              </p:nvCxnSpPr>
              <p:spPr>
                <a:xfrm>
                  <a:off x="8990650" y="4503420"/>
                  <a:ext cx="0" cy="464678"/>
                </a:xfrm>
                <a:prstGeom prst="line">
                  <a:avLst/>
                </a:prstGeom>
                <a:ln w="28575">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7630455" y="4968098"/>
                  <a:ext cx="2720390" cy="1109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lumMod val="60000"/>
                          <a:lumOff val="40000"/>
                        </a:schemeClr>
                      </a:solidFill>
                    </a:rPr>
                    <a:t>Comprehension Conferring</a:t>
                  </a:r>
                  <a:endParaRPr lang="en-US" sz="2400" b="1" dirty="0">
                    <a:solidFill>
                      <a:schemeClr val="tx2">
                        <a:lumMod val="60000"/>
                        <a:lumOff val="40000"/>
                      </a:schemeClr>
                    </a:solidFill>
                  </a:endParaRPr>
                </a:p>
              </p:txBody>
            </p:sp>
            <p:cxnSp>
              <p:nvCxnSpPr>
                <p:cNvPr id="21" name="Straight Connector 20"/>
                <p:cNvCxnSpPr/>
                <p:nvPr/>
              </p:nvCxnSpPr>
              <p:spPr>
                <a:xfrm>
                  <a:off x="968760" y="4538870"/>
                  <a:ext cx="0" cy="429228"/>
                </a:xfrm>
                <a:prstGeom prst="line">
                  <a:avLst/>
                </a:prstGeom>
                <a:ln w="28575">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1729378" y="2053910"/>
                  <a:ext cx="1951337" cy="1109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lumMod val="60000"/>
                          <a:lumOff val="40000"/>
                        </a:schemeClr>
                      </a:solidFill>
                    </a:rPr>
                    <a:t>Vision for Guided Reading</a:t>
                  </a:r>
                  <a:endParaRPr lang="en-US" sz="2400" b="1" dirty="0">
                    <a:solidFill>
                      <a:schemeClr val="tx2">
                        <a:lumMod val="60000"/>
                        <a:lumOff val="40000"/>
                      </a:schemeClr>
                    </a:solidFill>
                  </a:endParaRPr>
                </a:p>
              </p:txBody>
            </p:sp>
          </p:grpSp>
        </p:grpSp>
        <p:sp>
          <p:nvSpPr>
            <p:cNvPr id="74" name="Rectangle 73"/>
            <p:cNvSpPr/>
            <p:nvPr/>
          </p:nvSpPr>
          <p:spPr>
            <a:xfrm>
              <a:off x="818147" y="3673642"/>
              <a:ext cx="10635916" cy="93044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5617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Fluency Conferring Practice</a:t>
            </a:r>
            <a:endParaRPr lang="en-US" dirty="0"/>
          </a:p>
        </p:txBody>
      </p:sp>
      <p:sp>
        <p:nvSpPr>
          <p:cNvPr id="3" name="Content Placeholder 2"/>
          <p:cNvSpPr>
            <a:spLocks noGrp="1"/>
          </p:cNvSpPr>
          <p:nvPr>
            <p:ph idx="1"/>
          </p:nvPr>
        </p:nvSpPr>
        <p:spPr>
          <a:xfrm>
            <a:off x="1097280" y="1845734"/>
            <a:ext cx="10058400" cy="4222821"/>
          </a:xfrm>
        </p:spPr>
        <p:txBody>
          <a:bodyPr>
            <a:normAutofit/>
          </a:bodyPr>
          <a:lstStyle/>
          <a:p>
            <a:r>
              <a:rPr lang="en-US" sz="2800" b="1" dirty="0">
                <a:latin typeface="Calibri" panose="020F0502020204030204" pitchFamily="34" charset="0"/>
                <a:ea typeface="Times New Roman" panose="02020603050405020304" pitchFamily="18" charset="0"/>
                <a:cs typeface="Times New Roman" panose="02020603050405020304" pitchFamily="18" charset="0"/>
              </a:rPr>
              <a:t>O</a:t>
            </a:r>
            <a:r>
              <a:rPr lang="en-US" b="1" dirty="0">
                <a:latin typeface="Calibri" panose="020F0502020204030204" pitchFamily="34" charset="0"/>
                <a:ea typeface="Times New Roman" panose="02020603050405020304" pitchFamily="18" charset="0"/>
                <a:cs typeface="Times New Roman" panose="02020603050405020304" pitchFamily="18" charset="0"/>
              </a:rPr>
              <a:t>bjective</a:t>
            </a:r>
            <a:r>
              <a:rPr lang="en-US" b="1" dirty="0" smtClean="0">
                <a:latin typeface="Calibri" panose="020F0502020204030204" pitchFamily="34" charset="0"/>
                <a:ea typeface="Times New Roman" panose="02020603050405020304" pitchFamily="18" charset="0"/>
                <a:cs typeface="Times New Roman" panose="02020603050405020304" pitchFamily="18" charset="0"/>
              </a:rPr>
              <a:t>:</a:t>
            </a:r>
            <a:r>
              <a:rPr lang="en-US" dirty="0" smtClean="0"/>
              <a:t>: </a:t>
            </a:r>
            <a:r>
              <a:rPr lang="en-US" dirty="0"/>
              <a:t>Participants will get multiple at bats to practice reinforcing fluent reading during GR Conferencing using a set of fluency/decoding prompts</a:t>
            </a:r>
            <a:r>
              <a:rPr lang="en-US" dirty="0" smtClean="0"/>
              <a:t>.</a:t>
            </a:r>
            <a:endParaRPr lang="en-US" dirty="0"/>
          </a:p>
          <a:p>
            <a:pPr marL="0" marR="0">
              <a:lnSpc>
                <a:spcPct val="115000"/>
              </a:lnSpc>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 </a:t>
            </a:r>
            <a:endParaRPr lang="en-US" dirty="0" smtClean="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0"/>
              </a:spcBef>
              <a:spcAft>
                <a:spcPts val="0"/>
              </a:spcAft>
            </a:pPr>
            <a:r>
              <a:rPr lang="en-US" sz="1800" dirty="0" smtClean="0">
                <a:latin typeface="Calibri" panose="020F0502020204030204" pitchFamily="34" charset="0"/>
                <a:ea typeface="Calibri" panose="020F0502020204030204" pitchFamily="34" charset="0"/>
                <a:cs typeface="Times New Roman" panose="02020603050405020304" pitchFamily="18" charset="0"/>
              </a:rPr>
              <a:t>- Ensure that the reader is reading with 98% accuracy, appropriate rate, and prosody</a:t>
            </a:r>
          </a:p>
          <a:p>
            <a:pPr>
              <a:lnSpc>
                <a:spcPct val="115000"/>
              </a:lnSpc>
              <a:spcBef>
                <a:spcPts val="0"/>
              </a:spcBef>
              <a:spcAft>
                <a:spcPts val="0"/>
              </a:spcAft>
            </a:pPr>
            <a:r>
              <a:rPr lang="en-US" sz="1800" dirty="0" smtClean="0">
                <a:latin typeface="Calibri" panose="020F0502020204030204" pitchFamily="34" charset="0"/>
                <a:ea typeface="Calibri" panose="020F0502020204030204" pitchFamily="34" charset="0"/>
                <a:cs typeface="Times New Roman" panose="02020603050405020304" pitchFamily="18" charset="0"/>
              </a:rPr>
              <a:t>- This is one piece of the guided reading conference that often gets missed.</a:t>
            </a:r>
          </a:p>
          <a:p>
            <a:pPr>
              <a:lnSpc>
                <a:spcPct val="115000"/>
              </a:lnSpc>
              <a:spcBef>
                <a:spcPts val="0"/>
              </a:spcBef>
              <a:spcAft>
                <a:spcPts val="0"/>
              </a:spcAft>
            </a:pPr>
            <a:r>
              <a:rPr lang="en-US" sz="1800" dirty="0" smtClean="0">
                <a:latin typeface="Calibri" panose="020F0502020204030204" pitchFamily="34" charset="0"/>
                <a:ea typeface="Calibri" panose="020F0502020204030204" pitchFamily="34" charset="0"/>
                <a:cs typeface="Times New Roman" panose="02020603050405020304" pitchFamily="18" charset="0"/>
              </a:rPr>
              <a:t>- We will focus on the most common errors will make</a:t>
            </a:r>
          </a:p>
          <a:p>
            <a:pPr>
              <a:lnSpc>
                <a:spcPct val="115000"/>
              </a:lnSpc>
              <a:spcBef>
                <a:spcPts val="0"/>
              </a:spcBef>
              <a:spcAft>
                <a:spcPts val="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sz="1800" dirty="0" smtClean="0">
                <a:latin typeface="Calibri" panose="020F0502020204030204" pitchFamily="34" charset="0"/>
                <a:ea typeface="Calibri" panose="020F0502020204030204" pitchFamily="34" charset="0"/>
                <a:cs typeface="Times New Roman" panose="02020603050405020304" pitchFamily="18" charset="0"/>
              </a:rPr>
              <a:t>To Start – Read the Phonics One-Pager on pg. 12-13</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dirty="0"/>
          </a:p>
          <a:p>
            <a:endParaRPr lang="en-US" dirty="0"/>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12</a:t>
            </a:r>
            <a:endParaRPr lang="en-US" dirty="0"/>
          </a:p>
        </p:txBody>
      </p:sp>
    </p:spTree>
    <p:extLst>
      <p:ext uri="{BB962C8B-B14F-4D97-AF65-F5344CB8AC3E}">
        <p14:creationId xmlns:p14="http://schemas.microsoft.com/office/powerpoint/2010/main" val="23928851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52422869"/>
              </p:ext>
            </p:extLst>
          </p:nvPr>
        </p:nvGraphicFramePr>
        <p:xfrm>
          <a:off x="2061410" y="256671"/>
          <a:ext cx="82296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rot="19923470">
            <a:off x="764771" y="964930"/>
            <a:ext cx="3275687" cy="1015663"/>
          </a:xfrm>
          <a:prstGeom prst="rect">
            <a:avLst/>
          </a:prstGeom>
          <a:noFill/>
        </p:spPr>
        <p:txBody>
          <a:bodyPr wrap="square" rtlCol="0">
            <a:spAutoFit/>
          </a:bodyPr>
          <a:lstStyle/>
          <a:p>
            <a:pPr algn="ctr"/>
            <a:r>
              <a:rPr lang="en-US" sz="3000" b="1" dirty="0" smtClean="0"/>
              <a:t>Steps a TEACHER takes  to </a:t>
            </a:r>
            <a:r>
              <a:rPr lang="en-US" sz="3000" b="1" u="sng" dirty="0" smtClean="0"/>
              <a:t>confer</a:t>
            </a:r>
            <a:r>
              <a:rPr lang="en-US" sz="3000" b="1" dirty="0" smtClean="0"/>
              <a:t>:</a:t>
            </a:r>
            <a:endParaRPr lang="en-US" sz="3000" b="1" dirty="0"/>
          </a:p>
        </p:txBody>
      </p:sp>
    </p:spTree>
    <p:extLst>
      <p:ext uri="{BB962C8B-B14F-4D97-AF65-F5344CB8AC3E}">
        <p14:creationId xmlns:p14="http://schemas.microsoft.com/office/powerpoint/2010/main" val="322356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FFB8DFC3-72D8-410B-8984-AEBBCB2F649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085F310-E92A-4251-A904-D7EF8D5CA87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955D9B8F-D23D-4DDF-A330-795E871EDF3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C67B4476-60BF-40F9-BC58-D3CEFA98F51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1C67360C-F287-4524-A19D-51DD99EF884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4E670FFE-7016-4FD1-8BA4-B3649244048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34430B7D-1F66-4B54-B6A3-4745281A2CCB}"/>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75BFC1EC-39B6-4316-904B-2A5B9A57F579}"/>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932037E2-11B7-4CBA-A417-79E76E8581C4}"/>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B38835CA-5F91-4D65-AFCE-BD77A79C0B7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 .</a:t>
            </a:r>
            <a:endParaRPr lang="en-US" dirty="0"/>
          </a:p>
        </p:txBody>
      </p:sp>
      <p:sp>
        <p:nvSpPr>
          <p:cNvPr id="3" name="TextBox 2"/>
          <p:cNvSpPr txBox="1"/>
          <p:nvPr/>
        </p:nvSpPr>
        <p:spPr>
          <a:xfrm>
            <a:off x="1325880" y="2164976"/>
            <a:ext cx="6150685" cy="3416320"/>
          </a:xfrm>
          <a:prstGeom prst="rect">
            <a:avLst/>
          </a:prstGeom>
          <a:noFill/>
        </p:spPr>
        <p:txBody>
          <a:bodyPr wrap="square" rtlCol="0">
            <a:spAutoFit/>
          </a:bodyPr>
          <a:lstStyle/>
          <a:p>
            <a:r>
              <a:rPr lang="en-US" sz="7200" b="1" dirty="0" smtClean="0"/>
              <a:t>Me</a:t>
            </a:r>
          </a:p>
          <a:p>
            <a:r>
              <a:rPr lang="en-US" sz="7200" b="1" dirty="0" smtClean="0">
                <a:solidFill>
                  <a:srgbClr val="FF0000"/>
                </a:solidFill>
              </a:rPr>
              <a:t>Us</a:t>
            </a:r>
          </a:p>
          <a:p>
            <a:r>
              <a:rPr lang="en-US" sz="7200" b="1" dirty="0" smtClean="0"/>
              <a:t>Now</a:t>
            </a:r>
            <a:endParaRPr lang="en-US" sz="7200" b="1" dirty="0"/>
          </a:p>
        </p:txBody>
      </p:sp>
    </p:spTree>
    <p:extLst>
      <p:ext uri="{BB962C8B-B14F-4D97-AF65-F5344CB8AC3E}">
        <p14:creationId xmlns:p14="http://schemas.microsoft.com/office/powerpoint/2010/main" val="30553016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Fluency Conferring</a:t>
            </a:r>
            <a:endParaRPr lang="en-US" dirty="0"/>
          </a:p>
        </p:txBody>
      </p:sp>
      <p:sp>
        <p:nvSpPr>
          <p:cNvPr id="3" name="Content Placeholder 2"/>
          <p:cNvSpPr>
            <a:spLocks noGrp="1"/>
          </p:cNvSpPr>
          <p:nvPr>
            <p:ph idx="1"/>
          </p:nvPr>
        </p:nvSpPr>
        <p:spPr>
          <a:xfrm>
            <a:off x="1097280" y="1845734"/>
            <a:ext cx="10058400" cy="4222821"/>
          </a:xfrm>
        </p:spPr>
        <p:txBody>
          <a:bodyPr>
            <a:normAutofit fontScale="70000" lnSpcReduction="20000"/>
          </a:bodyPr>
          <a:lstStyle/>
          <a:p>
            <a:pPr marL="0" indent="0">
              <a:buNone/>
            </a:pPr>
            <a:r>
              <a:rPr lang="en-US" sz="2800" b="1" dirty="0">
                <a:latin typeface="Calibri" panose="020F0502020204030204" pitchFamily="34" charset="0"/>
                <a:ea typeface="Times New Roman" panose="02020603050405020304" pitchFamily="18" charset="0"/>
                <a:cs typeface="Times New Roman" panose="02020603050405020304" pitchFamily="18" charset="0"/>
              </a:rPr>
              <a:t>O</a:t>
            </a:r>
            <a:r>
              <a:rPr lang="en-US" b="1" dirty="0">
                <a:latin typeface="Calibri" panose="020F0502020204030204" pitchFamily="34" charset="0"/>
                <a:ea typeface="Times New Roman" panose="02020603050405020304" pitchFamily="18" charset="0"/>
                <a:cs typeface="Times New Roman" panose="02020603050405020304" pitchFamily="18" charset="0"/>
              </a:rPr>
              <a:t>bjective</a:t>
            </a:r>
            <a:r>
              <a:rPr lang="en-US" b="1" dirty="0" smtClean="0">
                <a:latin typeface="Calibri" panose="020F0502020204030204" pitchFamily="34" charset="0"/>
                <a:ea typeface="Times New Roman" panose="02020603050405020304" pitchFamily="18" charset="0"/>
                <a:cs typeface="Times New Roman" panose="02020603050405020304" pitchFamily="18" charset="0"/>
              </a:rPr>
              <a:t>:</a:t>
            </a:r>
            <a:r>
              <a:rPr lang="en-US" dirty="0" smtClean="0"/>
              <a:t>: </a:t>
            </a:r>
            <a:r>
              <a:rPr lang="en-US" dirty="0"/>
              <a:t>Participants will get multiple at bats to practice reinforcing fluent reading during GR Conferencing using a set of fluency/decoding prompts</a:t>
            </a:r>
            <a:r>
              <a:rPr lang="en-US" dirty="0" smtClean="0"/>
              <a:t>.</a:t>
            </a:r>
            <a:endParaRPr lang="en-US" dirty="0"/>
          </a:p>
          <a:p>
            <a:pPr marL="0" marR="0">
              <a:lnSpc>
                <a:spcPct val="115000"/>
              </a:lnSpc>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800" b="1" u="sng" dirty="0" smtClean="0">
                <a:latin typeface="Calibri" panose="020F0502020204030204" pitchFamily="34" charset="0"/>
                <a:ea typeface="Times New Roman" panose="02020603050405020304" pitchFamily="18" charset="0"/>
                <a:cs typeface="Times New Roman" panose="02020603050405020304" pitchFamily="18" charset="0"/>
              </a:rPr>
              <a:t>DRILL </a:t>
            </a:r>
            <a:r>
              <a:rPr lang="en-US" sz="2800" b="1" u="sng" dirty="0">
                <a:latin typeface="Calibri" panose="020F0502020204030204" pitchFamily="34" charset="0"/>
                <a:ea typeface="Times New Roman" panose="02020603050405020304" pitchFamily="18" charset="0"/>
                <a:cs typeface="Times New Roman" panose="02020603050405020304" pitchFamily="18" charset="0"/>
              </a:rPr>
              <a:t>1: Whole Group</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Calibri" panose="020F0502020204030204" pitchFamily="34" charset="0"/>
                <a:ea typeface="Times New Roman" panose="02020603050405020304" pitchFamily="18" charset="0"/>
                <a:cs typeface="Times New Roman" panose="02020603050405020304" pitchFamily="18" charset="0"/>
              </a:rPr>
              <a:t>Directions:  </a:t>
            </a:r>
            <a:r>
              <a:rPr lang="en-US" dirty="0"/>
              <a:t>Listen to the recording of the scholar reading and identify the error and the root cause of the error as the passage is read aloud.  The errors will either be</a:t>
            </a:r>
            <a:r>
              <a:rPr lang="en-US" dirty="0" smtClean="0"/>
              <a:t>:</a:t>
            </a:r>
            <a:endParaRPr lang="en-US" dirty="0"/>
          </a:p>
          <a:p>
            <a:r>
              <a:rPr lang="en-US" dirty="0"/>
              <a:t>(1) short vowel 		(2) suffix 	</a:t>
            </a:r>
            <a:r>
              <a:rPr lang="en-US" dirty="0" smtClean="0"/>
              <a:t>	(</a:t>
            </a:r>
            <a:r>
              <a:rPr lang="en-US" dirty="0"/>
              <a:t>3) syllable error/chunking </a:t>
            </a:r>
            <a:r>
              <a:rPr lang="en-US" dirty="0" smtClean="0"/>
              <a:t>	</a:t>
            </a:r>
            <a:r>
              <a:rPr lang="en-US" dirty="0"/>
              <a:t>	(4) irregular </a:t>
            </a:r>
            <a:r>
              <a:rPr lang="en-US" dirty="0" smtClean="0"/>
              <a:t>words</a:t>
            </a:r>
          </a:p>
          <a:p>
            <a:r>
              <a:rPr lang="en-US" dirty="0"/>
              <a:t>The dark sky, filled with angry swirling clouds, reflected Greg Ridley’s mood as he sat on the stoop of his building.  His father’s voice came to him again, first reading the letter the principal had sent to the house, then lecturing endlessly about his poor efforts in math.</a:t>
            </a:r>
          </a:p>
          <a:p>
            <a:r>
              <a:rPr lang="en-US" dirty="0"/>
              <a:t>	“I had to leave school when I was thirteen,” his father had said, “that’s a year younger than you are now.  If I’d had half the chances that you have, I’d…”</a:t>
            </a:r>
          </a:p>
          <a:p>
            <a:r>
              <a:rPr lang="en-US" dirty="0"/>
              <a:t>	Greg had sat in the small, pale green kitchen listening, knowing the lecture would end with his father saying he couldn’t play ball with the Scorpions.  He had asked his father the week before, and his father had said it depended on his next report card.  It wasn’t often the Scorpions took on new players, especially fourteen-year olds, and this was a chance of a lifetime for Greg.  He hadn’t been allowed to play high school ball, which he had really wanted to do, but playing for the Community Center team was the next best thing.  Report cards were due in a week, and Greg had been hoping for the best.  But the principal had made it clear when she sent that letter saying Greg would probably fail math if he didn’t spend more time studying. </a:t>
            </a:r>
          </a:p>
          <a:p>
            <a:endParaRPr lang="en-US" dirty="0"/>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14</a:t>
            </a:r>
            <a:endParaRPr lang="en-US" dirty="0"/>
          </a:p>
        </p:txBody>
      </p:sp>
    </p:spTree>
    <p:extLst>
      <p:ext uri="{BB962C8B-B14F-4D97-AF65-F5344CB8AC3E}">
        <p14:creationId xmlns:p14="http://schemas.microsoft.com/office/powerpoint/2010/main" val="15952508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2 – Layering on Prompting</a:t>
            </a:r>
            <a:endParaRPr lang="en-US" dirty="0"/>
          </a:p>
        </p:txBody>
      </p:sp>
      <p:sp>
        <p:nvSpPr>
          <p:cNvPr id="3" name="Content Placeholder 2"/>
          <p:cNvSpPr>
            <a:spLocks noGrp="1"/>
          </p:cNvSpPr>
          <p:nvPr>
            <p:ph idx="1"/>
          </p:nvPr>
        </p:nvSpPr>
        <p:spPr>
          <a:xfrm>
            <a:off x="1097280" y="1845734"/>
            <a:ext cx="10058400" cy="1210287"/>
          </a:xfrm>
        </p:spPr>
        <p:txBody>
          <a:bodyPr>
            <a:normAutofit/>
          </a:bodyPr>
          <a:lstStyle/>
          <a:p>
            <a:r>
              <a:rPr lang="en-US" sz="1800" b="1" dirty="0"/>
              <a:t>Directions:  </a:t>
            </a:r>
            <a:r>
              <a:rPr lang="en-US" sz="1800" dirty="0"/>
              <a:t>One student, one teacher, one coach.  Student reads making short vowel errors once every two lines.  The teacher ids the error, ids the root of the error, and matches a prompt. </a:t>
            </a:r>
          </a:p>
          <a:p>
            <a:r>
              <a:rPr lang="en-US" sz="1800" b="1" dirty="0" smtClean="0"/>
              <a:t>Participants</a:t>
            </a:r>
            <a:r>
              <a:rPr lang="en-US" sz="1800" dirty="0"/>
              <a:t>: Teacher, </a:t>
            </a:r>
            <a:r>
              <a:rPr lang="en-US" sz="1800" dirty="0" smtClean="0"/>
              <a:t>Coach, </a:t>
            </a:r>
            <a:r>
              <a:rPr lang="en-US" sz="1800" dirty="0"/>
              <a:t>and </a:t>
            </a:r>
            <a:r>
              <a:rPr lang="en-US" sz="1800" dirty="0" smtClean="0"/>
              <a:t>Scholar</a:t>
            </a:r>
            <a:endParaRPr lang="en-US" sz="1800" dirty="0"/>
          </a:p>
        </p:txBody>
      </p:sp>
      <p:sp>
        <p:nvSpPr>
          <p:cNvPr id="5" name="TextBox 4"/>
          <p:cNvSpPr txBox="1"/>
          <p:nvPr/>
        </p:nvSpPr>
        <p:spPr>
          <a:xfrm>
            <a:off x="11155680" y="5818009"/>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15</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48351885"/>
              </p:ext>
            </p:extLst>
          </p:nvPr>
        </p:nvGraphicFramePr>
        <p:xfrm>
          <a:off x="1097280" y="3183181"/>
          <a:ext cx="6602933" cy="2286000"/>
        </p:xfrm>
        <a:graphic>
          <a:graphicData uri="http://schemas.openxmlformats.org/drawingml/2006/table">
            <a:tbl>
              <a:tblPr firstRow="1" bandRow="1">
                <a:tableStyleId>{9DCAF9ED-07DC-4A11-8D7F-57B35C25682E}</a:tableStyleId>
              </a:tblPr>
              <a:tblGrid>
                <a:gridCol w="1668780"/>
                <a:gridCol w="1668780"/>
                <a:gridCol w="1668780"/>
                <a:gridCol w="1596593"/>
              </a:tblGrid>
              <a:tr h="288224">
                <a:tc>
                  <a:txBody>
                    <a:bodyPr/>
                    <a:lstStyle/>
                    <a:p>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545639">
                <a:tc>
                  <a:txBody>
                    <a:bodyPr/>
                    <a:lstStyle/>
                    <a:p>
                      <a:pPr algn="ctr"/>
                      <a:r>
                        <a:rPr lang="en-US" sz="3600" dirty="0" smtClean="0"/>
                        <a:t>1 </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a:t>
                      </a:r>
                      <a:endParaRPr lang="en-US" dirty="0"/>
                    </a:p>
                  </a:txBody>
                  <a:tcPr anchor="ctr"/>
                </a:tc>
                <a:tc>
                  <a:txBody>
                    <a:bodyPr/>
                    <a:lstStyle/>
                    <a:p>
                      <a:pPr algn="ctr"/>
                      <a:r>
                        <a:rPr lang="en-US" dirty="0" smtClean="0"/>
                        <a:t>Student</a:t>
                      </a:r>
                      <a:endParaRPr lang="en-US" dirty="0"/>
                    </a:p>
                  </a:txBody>
                  <a:tcPr anchor="ctr"/>
                </a:tc>
              </a:tr>
              <a:tr h="567019">
                <a:tc>
                  <a:txBody>
                    <a:bodyPr/>
                    <a:lstStyle/>
                    <a:p>
                      <a:pPr algn="ctr"/>
                      <a:r>
                        <a:rPr lang="en-US" sz="3600" dirty="0" smtClean="0"/>
                        <a:t>2</a:t>
                      </a:r>
                      <a:endParaRPr lang="en-US" sz="3600" b="1"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a:t>
                      </a:r>
                      <a:endParaRPr lang="en-US" dirty="0"/>
                    </a:p>
                  </a:txBody>
                  <a:tcPr anchor="ctr"/>
                </a:tc>
              </a:tr>
              <a:tr h="567019">
                <a:tc>
                  <a:txBody>
                    <a:bodyPr/>
                    <a:lstStyle/>
                    <a:p>
                      <a:pPr algn="ctr"/>
                      <a:r>
                        <a:rPr lang="en-US" sz="3600" dirty="0" smtClean="0"/>
                        <a:t>3</a:t>
                      </a:r>
                      <a:endParaRPr lang="en-US" sz="3600" b="1" dirty="0"/>
                    </a:p>
                  </a:txBody>
                  <a:tcPr anchor="ctr"/>
                </a:tc>
                <a:tc>
                  <a:txBody>
                    <a:bodyPr/>
                    <a:lstStyle/>
                    <a:p>
                      <a:pPr algn="ctr"/>
                      <a:r>
                        <a:rPr lang="en-US" dirty="0" smtClean="0"/>
                        <a:t>Coach</a:t>
                      </a:r>
                      <a:endParaRPr lang="en-US"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353652078"/>
              </p:ext>
            </p:extLst>
          </p:nvPr>
        </p:nvGraphicFramePr>
        <p:xfrm>
          <a:off x="7971498" y="3183181"/>
          <a:ext cx="3511442" cy="2139537"/>
        </p:xfrm>
        <a:graphic>
          <a:graphicData uri="http://schemas.openxmlformats.org/drawingml/2006/table">
            <a:tbl>
              <a:tblPr firstRow="1" firstCol="1" bandRow="1">
                <a:tableStyleId>{073A0DAA-6AF3-43AB-8588-CEC1D06C72B9}</a:tableStyleId>
              </a:tblPr>
              <a:tblGrid>
                <a:gridCol w="968375"/>
                <a:gridCol w="2543067"/>
              </a:tblGrid>
              <a:tr h="387733">
                <a:tc>
                  <a:txBody>
                    <a:bodyPr/>
                    <a:lstStyle/>
                    <a:p>
                      <a:pPr marL="0" marR="0">
                        <a:lnSpc>
                          <a:spcPct val="115000"/>
                        </a:lnSpc>
                        <a:spcBef>
                          <a:spcPts val="0"/>
                        </a:spcBef>
                        <a:spcAft>
                          <a:spcPts val="0"/>
                        </a:spcAft>
                      </a:pPr>
                      <a:r>
                        <a:rPr lang="en-US" sz="1600" dirty="0">
                          <a:effectLst/>
                        </a:rPr>
                        <a:t>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Action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0844">
                <a:tc>
                  <a:txBody>
                    <a:bodyPr/>
                    <a:lstStyle/>
                    <a:p>
                      <a:pPr marL="0" marR="0">
                        <a:lnSpc>
                          <a:spcPct val="115000"/>
                        </a:lnSpc>
                        <a:spcBef>
                          <a:spcPts val="0"/>
                        </a:spcBef>
                        <a:spcAft>
                          <a:spcPts val="0"/>
                        </a:spcAft>
                      </a:pPr>
                      <a:r>
                        <a:rPr lang="en-US" sz="1600">
                          <a:effectLst/>
                        </a:rPr>
                        <a:t>1 min.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Scholar reads and teacher prompts </a:t>
                      </a:r>
                    </a:p>
                  </a:txBody>
                  <a:tcPr marL="68580" marR="68580" marT="0" marB="0"/>
                </a:tc>
              </a:tr>
              <a:tr h="0">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Coaches gives feedback using the below</a:t>
                      </a:r>
                    </a:p>
                  </a:txBody>
                  <a:tcPr marL="68580" marR="68580" marT="0" marB="0"/>
                </a:tc>
              </a:tr>
              <a:tr h="480128">
                <a:tc>
                  <a:txBody>
                    <a:bodyPr/>
                    <a:lstStyle/>
                    <a:p>
                      <a:pPr marL="0" marR="0">
                        <a:lnSpc>
                          <a:spcPct val="115000"/>
                        </a:lnSpc>
                        <a:spcBef>
                          <a:spcPts val="0"/>
                        </a:spcBef>
                        <a:spcAft>
                          <a:spcPts val="0"/>
                        </a:spcAft>
                      </a:pPr>
                      <a:r>
                        <a:rPr lang="en-US" sz="1600" dirty="0">
                          <a:effectLst/>
                        </a:rPr>
                        <a:t>30 Secs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Teacher replays</a:t>
                      </a:r>
                    </a:p>
                  </a:txBody>
                  <a:tcPr marL="68580" marR="68580" marT="0" marB="0"/>
                </a:tc>
              </a:tr>
            </a:tbl>
          </a:graphicData>
        </a:graphic>
      </p:graphicFrame>
    </p:spTree>
    <p:extLst>
      <p:ext uri="{BB962C8B-B14F-4D97-AF65-F5344CB8AC3E}">
        <p14:creationId xmlns:p14="http://schemas.microsoft.com/office/powerpoint/2010/main" val="22053181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2 – Layering on Prompting</a:t>
            </a:r>
            <a:endParaRPr lang="en-US" dirty="0"/>
          </a:p>
        </p:txBody>
      </p:sp>
      <p:sp>
        <p:nvSpPr>
          <p:cNvPr id="3" name="Content Placeholder 2"/>
          <p:cNvSpPr>
            <a:spLocks noGrp="1"/>
          </p:cNvSpPr>
          <p:nvPr>
            <p:ph idx="1"/>
          </p:nvPr>
        </p:nvSpPr>
        <p:spPr>
          <a:xfrm>
            <a:off x="1097280" y="1845734"/>
            <a:ext cx="10058400" cy="1210287"/>
          </a:xfrm>
        </p:spPr>
        <p:txBody>
          <a:bodyPr>
            <a:normAutofit/>
          </a:bodyPr>
          <a:lstStyle/>
          <a:p>
            <a:r>
              <a:rPr lang="en-US" sz="1800" b="1" dirty="0"/>
              <a:t>Directions:  </a:t>
            </a:r>
            <a:r>
              <a:rPr lang="en-US" sz="1800" dirty="0"/>
              <a:t>One student, one teacher, one coach.  Student reads making short vowel errors once every two lines.  The teacher ids the error, ids the root of the error, and matches a prompt. </a:t>
            </a:r>
          </a:p>
          <a:p>
            <a:r>
              <a:rPr lang="en-US" sz="1800" b="1" dirty="0" smtClean="0"/>
              <a:t>Participants</a:t>
            </a:r>
            <a:r>
              <a:rPr lang="en-US" sz="1800" dirty="0"/>
              <a:t>: Teacher, </a:t>
            </a:r>
            <a:r>
              <a:rPr lang="en-US" sz="1800" dirty="0" smtClean="0"/>
              <a:t>Coach, </a:t>
            </a:r>
            <a:r>
              <a:rPr lang="en-US" sz="1800" dirty="0"/>
              <a:t>and </a:t>
            </a:r>
            <a:r>
              <a:rPr lang="en-US" sz="1800" dirty="0" smtClean="0"/>
              <a:t>Scholar</a:t>
            </a:r>
          </a:p>
          <a:p>
            <a:endParaRPr lang="en-US" sz="1800" dirty="0"/>
          </a:p>
          <a:p>
            <a:endParaRPr lang="en-US" sz="1800" dirty="0"/>
          </a:p>
        </p:txBody>
      </p:sp>
      <p:sp>
        <p:nvSpPr>
          <p:cNvPr id="5" name="TextBox 4"/>
          <p:cNvSpPr txBox="1"/>
          <p:nvPr/>
        </p:nvSpPr>
        <p:spPr>
          <a:xfrm>
            <a:off x="11155680" y="5745819"/>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16</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10302750"/>
              </p:ext>
            </p:extLst>
          </p:nvPr>
        </p:nvGraphicFramePr>
        <p:xfrm>
          <a:off x="1097280" y="3164395"/>
          <a:ext cx="10058400" cy="2033247"/>
        </p:xfrm>
        <a:graphic>
          <a:graphicData uri="http://schemas.openxmlformats.org/drawingml/2006/table">
            <a:tbl>
              <a:tblPr firstRow="1" firstCol="1" bandRow="1">
                <a:tableStyleId>{0660B408-B3CF-4A94-85FC-2B1E0A45F4A2}</a:tableStyleId>
              </a:tblPr>
              <a:tblGrid>
                <a:gridCol w="10058400"/>
              </a:tblGrid>
              <a:tr h="313942">
                <a:tc>
                  <a:txBody>
                    <a:bodyPr/>
                    <a:lstStyle/>
                    <a:p>
                      <a:pPr marL="0" marR="0">
                        <a:spcBef>
                          <a:spcPts val="500"/>
                        </a:spcBef>
                        <a:spcAft>
                          <a:spcPts val="0"/>
                        </a:spcAft>
                      </a:pPr>
                      <a:r>
                        <a:rPr lang="en-US" sz="1800" cap="all" spc="75" dirty="0">
                          <a:effectLst/>
                        </a:rPr>
                        <a:t>Fluency practice Feedback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865">
                <a:tc>
                  <a:txBody>
                    <a:bodyPr/>
                    <a:lstStyle/>
                    <a:p>
                      <a:pPr marL="0" marR="0">
                        <a:lnSpc>
                          <a:spcPct val="115000"/>
                        </a:lnSpc>
                        <a:spcBef>
                          <a:spcPts val="500"/>
                        </a:spcBef>
                        <a:spcAft>
                          <a:spcPts val="0"/>
                        </a:spcAft>
                      </a:pPr>
                      <a:r>
                        <a:rPr lang="en-US" sz="1800" dirty="0">
                          <a:effectLst/>
                        </a:rPr>
                        <a:t>Next Time Try.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9440">
                <a:tc>
                  <a:txBody>
                    <a:bodyPr/>
                    <a:lstStyle/>
                    <a:p>
                      <a:pPr marL="342900" marR="0" lvl="0" indent="-342900">
                        <a:lnSpc>
                          <a:spcPct val="115000"/>
                        </a:lnSpc>
                        <a:spcBef>
                          <a:spcPts val="0"/>
                        </a:spcBef>
                        <a:spcAft>
                          <a:spcPts val="0"/>
                        </a:spcAft>
                        <a:buFont typeface="Symbol" panose="05050102010706020507" pitchFamily="18" charset="2"/>
                        <a:buChar char=""/>
                      </a:pPr>
                      <a:r>
                        <a:rPr lang="en-US" sz="1600" dirty="0">
                          <a:effectLst/>
                        </a:rPr>
                        <a:t>Prompting immediately when you hear the mistake</a:t>
                      </a:r>
                      <a:endParaRPr lang="en-US" sz="1400" dirty="0">
                        <a:effectLst/>
                      </a:endParaRPr>
                    </a:p>
                    <a:p>
                      <a:pPr marL="342900" marR="0" lvl="0" indent="-342900">
                        <a:lnSpc>
                          <a:spcPct val="115000"/>
                        </a:lnSpc>
                        <a:spcBef>
                          <a:spcPts val="0"/>
                        </a:spcBef>
                        <a:spcAft>
                          <a:spcPts val="0"/>
                        </a:spcAft>
                        <a:buFont typeface="Symbol" panose="05050102010706020507" pitchFamily="18" charset="2"/>
                        <a:buChar char=""/>
                      </a:pPr>
                      <a:r>
                        <a:rPr lang="en-US" sz="1600" dirty="0">
                          <a:effectLst/>
                        </a:rPr>
                        <a:t>Taking a running record alongside the scholar to ensure you catch every mistake</a:t>
                      </a:r>
                      <a:endParaRPr lang="en-US" sz="1400" dirty="0">
                        <a:effectLst/>
                      </a:endParaRPr>
                    </a:p>
                    <a:p>
                      <a:pPr marL="342900" marR="0" lvl="0" indent="-342900">
                        <a:lnSpc>
                          <a:spcPct val="115000"/>
                        </a:lnSpc>
                        <a:spcBef>
                          <a:spcPts val="0"/>
                        </a:spcBef>
                        <a:spcAft>
                          <a:spcPts val="0"/>
                        </a:spcAft>
                        <a:buFont typeface="Symbol" panose="05050102010706020507" pitchFamily="18" charset="2"/>
                        <a:buChar char=""/>
                      </a:pPr>
                      <a:r>
                        <a:rPr lang="en-US" sz="1600" dirty="0">
                          <a:effectLst/>
                        </a:rPr>
                        <a:t>Using a least invasive prompt like _______ instead to minimize 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9445733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2 – Layering on Prompting</a:t>
            </a:r>
            <a:endParaRPr lang="en-US" dirty="0"/>
          </a:p>
        </p:txBody>
      </p:sp>
      <p:sp>
        <p:nvSpPr>
          <p:cNvPr id="3" name="Content Placeholder 2"/>
          <p:cNvSpPr>
            <a:spLocks noGrp="1"/>
          </p:cNvSpPr>
          <p:nvPr>
            <p:ph idx="1"/>
          </p:nvPr>
        </p:nvSpPr>
        <p:spPr>
          <a:xfrm>
            <a:off x="1097280" y="1845734"/>
            <a:ext cx="10058400" cy="1210287"/>
          </a:xfrm>
        </p:spPr>
        <p:txBody>
          <a:bodyPr>
            <a:normAutofit/>
          </a:bodyPr>
          <a:lstStyle/>
          <a:p>
            <a:r>
              <a:rPr lang="en-US" sz="1800" b="1" dirty="0"/>
              <a:t>Directions:  </a:t>
            </a:r>
            <a:r>
              <a:rPr lang="en-US" sz="1800" dirty="0"/>
              <a:t>One student, one teacher, one coach.  Student reads making short vowel errors once every two lines.  The teacher ids the error, ids the root of the error, and matches a prompt. </a:t>
            </a:r>
          </a:p>
          <a:p>
            <a:r>
              <a:rPr lang="en-US" sz="1800" b="1" dirty="0" smtClean="0"/>
              <a:t>Participants</a:t>
            </a:r>
            <a:r>
              <a:rPr lang="en-US" sz="1800" dirty="0"/>
              <a:t>: Teacher, </a:t>
            </a:r>
            <a:r>
              <a:rPr lang="en-US" sz="1800" dirty="0" smtClean="0"/>
              <a:t>Coach, </a:t>
            </a:r>
            <a:r>
              <a:rPr lang="en-US" sz="1800" dirty="0"/>
              <a:t>and </a:t>
            </a:r>
            <a:r>
              <a:rPr lang="en-US" sz="1800" dirty="0" smtClean="0"/>
              <a:t>Scholar</a:t>
            </a:r>
            <a:endParaRPr lang="en-US" sz="1800" dirty="0"/>
          </a:p>
        </p:txBody>
      </p:sp>
      <p:sp>
        <p:nvSpPr>
          <p:cNvPr id="5" name="TextBox 4"/>
          <p:cNvSpPr txBox="1"/>
          <p:nvPr/>
        </p:nvSpPr>
        <p:spPr>
          <a:xfrm>
            <a:off x="11155680" y="5818009"/>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15</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82347300"/>
              </p:ext>
            </p:extLst>
          </p:nvPr>
        </p:nvGraphicFramePr>
        <p:xfrm>
          <a:off x="1097280" y="3183181"/>
          <a:ext cx="6602933" cy="2286000"/>
        </p:xfrm>
        <a:graphic>
          <a:graphicData uri="http://schemas.openxmlformats.org/drawingml/2006/table">
            <a:tbl>
              <a:tblPr firstRow="1" bandRow="1">
                <a:tableStyleId>{9DCAF9ED-07DC-4A11-8D7F-57B35C25682E}</a:tableStyleId>
              </a:tblPr>
              <a:tblGrid>
                <a:gridCol w="1668780"/>
                <a:gridCol w="1668780"/>
                <a:gridCol w="1668780"/>
                <a:gridCol w="1596593"/>
              </a:tblGrid>
              <a:tr h="288224">
                <a:tc>
                  <a:txBody>
                    <a:bodyPr/>
                    <a:lstStyle/>
                    <a:p>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545639">
                <a:tc>
                  <a:txBody>
                    <a:bodyPr/>
                    <a:lstStyle/>
                    <a:p>
                      <a:pPr algn="ctr"/>
                      <a:r>
                        <a:rPr lang="en-US" sz="3600" dirty="0" smtClean="0"/>
                        <a:t>1 </a:t>
                      </a:r>
                      <a:endParaRPr lang="en-US" sz="3600" b="1"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c>
                  <a:txBody>
                    <a:bodyPr/>
                    <a:lstStyle/>
                    <a:p>
                      <a:pPr algn="ctr"/>
                      <a:r>
                        <a:rPr lang="en-US" dirty="0" smtClean="0"/>
                        <a:t>Coach</a:t>
                      </a:r>
                      <a:endParaRPr lang="en-US" dirty="0"/>
                    </a:p>
                  </a:txBody>
                  <a:tcPr anchor="ctr">
                    <a:solidFill>
                      <a:srgbClr val="FFFF00"/>
                    </a:solidFill>
                  </a:tcPr>
                </a:tc>
                <a:tc>
                  <a:txBody>
                    <a:bodyPr/>
                    <a:lstStyle/>
                    <a:p>
                      <a:pPr algn="ctr"/>
                      <a:r>
                        <a:rPr lang="en-US" dirty="0" smtClean="0"/>
                        <a:t>Student</a:t>
                      </a:r>
                      <a:endParaRPr lang="en-US" dirty="0"/>
                    </a:p>
                  </a:txBody>
                  <a:tcPr anchor="ctr">
                    <a:solidFill>
                      <a:srgbClr val="FFFF00"/>
                    </a:solidFill>
                  </a:tcPr>
                </a:tc>
              </a:tr>
              <a:tr h="567019">
                <a:tc>
                  <a:txBody>
                    <a:bodyPr/>
                    <a:lstStyle/>
                    <a:p>
                      <a:pPr algn="ctr"/>
                      <a:r>
                        <a:rPr lang="en-US" sz="3600" dirty="0" smtClean="0"/>
                        <a:t>2</a:t>
                      </a:r>
                      <a:endParaRPr lang="en-US" sz="3600" b="1"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a:t>
                      </a:r>
                      <a:endParaRPr lang="en-US" dirty="0"/>
                    </a:p>
                  </a:txBody>
                  <a:tcPr anchor="ctr"/>
                </a:tc>
              </a:tr>
              <a:tr h="567019">
                <a:tc>
                  <a:txBody>
                    <a:bodyPr/>
                    <a:lstStyle/>
                    <a:p>
                      <a:pPr algn="ctr"/>
                      <a:r>
                        <a:rPr lang="en-US" sz="3600" dirty="0" smtClean="0"/>
                        <a:t>3</a:t>
                      </a:r>
                      <a:endParaRPr lang="en-US" sz="3600" b="1" dirty="0"/>
                    </a:p>
                  </a:txBody>
                  <a:tcPr anchor="ctr"/>
                </a:tc>
                <a:tc>
                  <a:txBody>
                    <a:bodyPr/>
                    <a:lstStyle/>
                    <a:p>
                      <a:pPr algn="ctr"/>
                      <a:r>
                        <a:rPr lang="en-US" dirty="0" smtClean="0"/>
                        <a:t>Coach</a:t>
                      </a:r>
                      <a:endParaRPr lang="en-US"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r>
            </a:tbl>
          </a:graphicData>
        </a:graphic>
      </p:graphicFrame>
      <p:graphicFrame>
        <p:nvGraphicFramePr>
          <p:cNvPr id="12" name="Table 11"/>
          <p:cNvGraphicFramePr>
            <a:graphicFrameLocks noGrp="1"/>
          </p:cNvGraphicFramePr>
          <p:nvPr/>
        </p:nvGraphicFramePr>
        <p:xfrm>
          <a:off x="7971498" y="3183181"/>
          <a:ext cx="3511442" cy="2139537"/>
        </p:xfrm>
        <a:graphic>
          <a:graphicData uri="http://schemas.openxmlformats.org/drawingml/2006/table">
            <a:tbl>
              <a:tblPr firstRow="1" firstCol="1" bandRow="1">
                <a:tableStyleId>{073A0DAA-6AF3-43AB-8588-CEC1D06C72B9}</a:tableStyleId>
              </a:tblPr>
              <a:tblGrid>
                <a:gridCol w="968375"/>
                <a:gridCol w="2543067"/>
              </a:tblGrid>
              <a:tr h="387733">
                <a:tc>
                  <a:txBody>
                    <a:bodyPr/>
                    <a:lstStyle/>
                    <a:p>
                      <a:pPr marL="0" marR="0">
                        <a:lnSpc>
                          <a:spcPct val="115000"/>
                        </a:lnSpc>
                        <a:spcBef>
                          <a:spcPts val="0"/>
                        </a:spcBef>
                        <a:spcAft>
                          <a:spcPts val="0"/>
                        </a:spcAft>
                      </a:pPr>
                      <a:r>
                        <a:rPr lang="en-US" sz="1600" dirty="0">
                          <a:effectLst/>
                        </a:rPr>
                        <a:t>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Action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0844">
                <a:tc>
                  <a:txBody>
                    <a:bodyPr/>
                    <a:lstStyle/>
                    <a:p>
                      <a:pPr marL="0" marR="0">
                        <a:lnSpc>
                          <a:spcPct val="115000"/>
                        </a:lnSpc>
                        <a:spcBef>
                          <a:spcPts val="0"/>
                        </a:spcBef>
                        <a:spcAft>
                          <a:spcPts val="0"/>
                        </a:spcAft>
                      </a:pPr>
                      <a:r>
                        <a:rPr lang="en-US" sz="1600">
                          <a:effectLst/>
                        </a:rPr>
                        <a:t>1 min.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Scholar reads and teacher prompts </a:t>
                      </a:r>
                    </a:p>
                  </a:txBody>
                  <a:tcPr marL="68580" marR="68580" marT="0" marB="0"/>
                </a:tc>
              </a:tr>
              <a:tr h="0">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Coaches gives feedback using the below</a:t>
                      </a:r>
                    </a:p>
                  </a:txBody>
                  <a:tcPr marL="68580" marR="68580" marT="0" marB="0"/>
                </a:tc>
              </a:tr>
              <a:tr h="480128">
                <a:tc>
                  <a:txBody>
                    <a:bodyPr/>
                    <a:lstStyle/>
                    <a:p>
                      <a:pPr marL="0" marR="0">
                        <a:lnSpc>
                          <a:spcPct val="115000"/>
                        </a:lnSpc>
                        <a:spcBef>
                          <a:spcPts val="0"/>
                        </a:spcBef>
                        <a:spcAft>
                          <a:spcPts val="0"/>
                        </a:spcAft>
                      </a:pPr>
                      <a:r>
                        <a:rPr lang="en-US" sz="1600" dirty="0">
                          <a:effectLst/>
                        </a:rPr>
                        <a:t>30 Secs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Teacher replays</a:t>
                      </a:r>
                    </a:p>
                  </a:txBody>
                  <a:tcPr marL="68580" marR="68580" marT="0" marB="0"/>
                </a:tc>
              </a:tr>
            </a:tbl>
          </a:graphicData>
        </a:graphic>
      </p:graphicFrame>
    </p:spTree>
    <p:extLst>
      <p:ext uri="{BB962C8B-B14F-4D97-AF65-F5344CB8AC3E}">
        <p14:creationId xmlns:p14="http://schemas.microsoft.com/office/powerpoint/2010/main" val="24163214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2 – Layering on Prompting</a:t>
            </a:r>
            <a:endParaRPr lang="en-US" dirty="0"/>
          </a:p>
        </p:txBody>
      </p:sp>
      <p:sp>
        <p:nvSpPr>
          <p:cNvPr id="3" name="Content Placeholder 2"/>
          <p:cNvSpPr>
            <a:spLocks noGrp="1"/>
          </p:cNvSpPr>
          <p:nvPr>
            <p:ph idx="1"/>
          </p:nvPr>
        </p:nvSpPr>
        <p:spPr>
          <a:xfrm>
            <a:off x="1097280" y="1845734"/>
            <a:ext cx="10058400" cy="1210287"/>
          </a:xfrm>
        </p:spPr>
        <p:txBody>
          <a:bodyPr>
            <a:normAutofit/>
          </a:bodyPr>
          <a:lstStyle/>
          <a:p>
            <a:r>
              <a:rPr lang="en-US" sz="1800" b="1" dirty="0"/>
              <a:t>Directions:  </a:t>
            </a:r>
            <a:r>
              <a:rPr lang="en-US" sz="1800" dirty="0"/>
              <a:t>One student, one teacher, one coach.  Student reads making short vowel errors once every two lines.  The teacher ids the error, ids the root of the error, and matches a prompt. </a:t>
            </a:r>
          </a:p>
          <a:p>
            <a:r>
              <a:rPr lang="en-US" sz="1800" b="1" dirty="0" smtClean="0"/>
              <a:t>Participants</a:t>
            </a:r>
            <a:r>
              <a:rPr lang="en-US" sz="1800" dirty="0"/>
              <a:t>: Teacher, </a:t>
            </a:r>
            <a:r>
              <a:rPr lang="en-US" sz="1800" dirty="0" smtClean="0"/>
              <a:t>Coach, </a:t>
            </a:r>
            <a:r>
              <a:rPr lang="en-US" sz="1800" dirty="0"/>
              <a:t>and </a:t>
            </a:r>
            <a:r>
              <a:rPr lang="en-US" sz="1800" dirty="0" smtClean="0"/>
              <a:t>Scholar</a:t>
            </a:r>
            <a:endParaRPr lang="en-US" sz="1800" dirty="0"/>
          </a:p>
        </p:txBody>
      </p:sp>
      <p:sp>
        <p:nvSpPr>
          <p:cNvPr id="5" name="TextBox 4"/>
          <p:cNvSpPr txBox="1"/>
          <p:nvPr/>
        </p:nvSpPr>
        <p:spPr>
          <a:xfrm>
            <a:off x="11155680" y="5818009"/>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15</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04729520"/>
              </p:ext>
            </p:extLst>
          </p:nvPr>
        </p:nvGraphicFramePr>
        <p:xfrm>
          <a:off x="1097280" y="3183181"/>
          <a:ext cx="6602933" cy="2286000"/>
        </p:xfrm>
        <a:graphic>
          <a:graphicData uri="http://schemas.openxmlformats.org/drawingml/2006/table">
            <a:tbl>
              <a:tblPr firstRow="1" bandRow="1">
                <a:tableStyleId>{9DCAF9ED-07DC-4A11-8D7F-57B35C25682E}</a:tableStyleId>
              </a:tblPr>
              <a:tblGrid>
                <a:gridCol w="1668780"/>
                <a:gridCol w="1668780"/>
                <a:gridCol w="1668780"/>
                <a:gridCol w="1596593"/>
              </a:tblGrid>
              <a:tr h="288224">
                <a:tc>
                  <a:txBody>
                    <a:bodyPr/>
                    <a:lstStyle/>
                    <a:p>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545639">
                <a:tc>
                  <a:txBody>
                    <a:bodyPr/>
                    <a:lstStyle/>
                    <a:p>
                      <a:pPr algn="ctr"/>
                      <a:r>
                        <a:rPr lang="en-US" sz="3600" dirty="0" smtClean="0"/>
                        <a:t>1 </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a:t>
                      </a:r>
                      <a:endParaRPr lang="en-US" dirty="0"/>
                    </a:p>
                  </a:txBody>
                  <a:tcPr anchor="ctr"/>
                </a:tc>
                <a:tc>
                  <a:txBody>
                    <a:bodyPr/>
                    <a:lstStyle/>
                    <a:p>
                      <a:pPr algn="ctr"/>
                      <a:r>
                        <a:rPr lang="en-US" dirty="0" smtClean="0"/>
                        <a:t>Student</a:t>
                      </a:r>
                      <a:endParaRPr lang="en-US" dirty="0"/>
                    </a:p>
                  </a:txBody>
                  <a:tcPr anchor="ctr"/>
                </a:tc>
              </a:tr>
              <a:tr h="567019">
                <a:tc>
                  <a:txBody>
                    <a:bodyPr/>
                    <a:lstStyle/>
                    <a:p>
                      <a:pPr algn="ctr"/>
                      <a:r>
                        <a:rPr lang="en-US" sz="3600" dirty="0" smtClean="0"/>
                        <a:t>2</a:t>
                      </a:r>
                      <a:endParaRPr lang="en-US" sz="3600" b="1" dirty="0"/>
                    </a:p>
                  </a:txBody>
                  <a:tcPr anchor="ctr">
                    <a:solidFill>
                      <a:srgbClr val="FFFF00"/>
                    </a:solidFill>
                  </a:tcPr>
                </a:tc>
                <a:tc>
                  <a:txBody>
                    <a:bodyPr/>
                    <a:lstStyle/>
                    <a:p>
                      <a:pPr algn="ctr"/>
                      <a:r>
                        <a:rPr lang="en-US" dirty="0" smtClean="0"/>
                        <a:t>Student</a:t>
                      </a:r>
                      <a:endParaRPr lang="en-US"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c>
                  <a:txBody>
                    <a:bodyPr/>
                    <a:lstStyle/>
                    <a:p>
                      <a:pPr algn="ctr"/>
                      <a:r>
                        <a:rPr lang="en-US" dirty="0" smtClean="0"/>
                        <a:t>Coach</a:t>
                      </a:r>
                      <a:endParaRPr lang="en-US" dirty="0"/>
                    </a:p>
                  </a:txBody>
                  <a:tcPr anchor="ctr">
                    <a:solidFill>
                      <a:srgbClr val="FFFF00"/>
                    </a:solidFill>
                  </a:tcPr>
                </a:tc>
              </a:tr>
              <a:tr h="567019">
                <a:tc>
                  <a:txBody>
                    <a:bodyPr/>
                    <a:lstStyle/>
                    <a:p>
                      <a:pPr algn="ctr"/>
                      <a:r>
                        <a:rPr lang="en-US" sz="3600" dirty="0" smtClean="0"/>
                        <a:t>3</a:t>
                      </a:r>
                      <a:endParaRPr lang="en-US" sz="3600" b="1" dirty="0"/>
                    </a:p>
                  </a:txBody>
                  <a:tcPr anchor="ctr"/>
                </a:tc>
                <a:tc>
                  <a:txBody>
                    <a:bodyPr/>
                    <a:lstStyle/>
                    <a:p>
                      <a:pPr algn="ctr"/>
                      <a:r>
                        <a:rPr lang="en-US" dirty="0" smtClean="0"/>
                        <a:t>Coach</a:t>
                      </a:r>
                      <a:endParaRPr lang="en-US"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r>
            </a:tbl>
          </a:graphicData>
        </a:graphic>
      </p:graphicFrame>
      <p:graphicFrame>
        <p:nvGraphicFramePr>
          <p:cNvPr id="12" name="Table 11"/>
          <p:cNvGraphicFramePr>
            <a:graphicFrameLocks noGrp="1"/>
          </p:cNvGraphicFramePr>
          <p:nvPr/>
        </p:nvGraphicFramePr>
        <p:xfrm>
          <a:off x="7971498" y="3183181"/>
          <a:ext cx="3511442" cy="2139537"/>
        </p:xfrm>
        <a:graphic>
          <a:graphicData uri="http://schemas.openxmlformats.org/drawingml/2006/table">
            <a:tbl>
              <a:tblPr firstRow="1" firstCol="1" bandRow="1">
                <a:tableStyleId>{073A0DAA-6AF3-43AB-8588-CEC1D06C72B9}</a:tableStyleId>
              </a:tblPr>
              <a:tblGrid>
                <a:gridCol w="968375"/>
                <a:gridCol w="2543067"/>
              </a:tblGrid>
              <a:tr h="387733">
                <a:tc>
                  <a:txBody>
                    <a:bodyPr/>
                    <a:lstStyle/>
                    <a:p>
                      <a:pPr marL="0" marR="0">
                        <a:lnSpc>
                          <a:spcPct val="115000"/>
                        </a:lnSpc>
                        <a:spcBef>
                          <a:spcPts val="0"/>
                        </a:spcBef>
                        <a:spcAft>
                          <a:spcPts val="0"/>
                        </a:spcAft>
                      </a:pPr>
                      <a:r>
                        <a:rPr lang="en-US" sz="1600" dirty="0">
                          <a:effectLst/>
                        </a:rPr>
                        <a:t>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Action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0844">
                <a:tc>
                  <a:txBody>
                    <a:bodyPr/>
                    <a:lstStyle/>
                    <a:p>
                      <a:pPr marL="0" marR="0">
                        <a:lnSpc>
                          <a:spcPct val="115000"/>
                        </a:lnSpc>
                        <a:spcBef>
                          <a:spcPts val="0"/>
                        </a:spcBef>
                        <a:spcAft>
                          <a:spcPts val="0"/>
                        </a:spcAft>
                      </a:pPr>
                      <a:r>
                        <a:rPr lang="en-US" sz="1600">
                          <a:effectLst/>
                        </a:rPr>
                        <a:t>1 min.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Scholar reads and teacher prompts </a:t>
                      </a:r>
                    </a:p>
                  </a:txBody>
                  <a:tcPr marL="68580" marR="68580" marT="0" marB="0"/>
                </a:tc>
              </a:tr>
              <a:tr h="0">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Coaches gives feedback using the below</a:t>
                      </a:r>
                    </a:p>
                  </a:txBody>
                  <a:tcPr marL="68580" marR="68580" marT="0" marB="0"/>
                </a:tc>
              </a:tr>
              <a:tr h="480128">
                <a:tc>
                  <a:txBody>
                    <a:bodyPr/>
                    <a:lstStyle/>
                    <a:p>
                      <a:pPr marL="0" marR="0">
                        <a:lnSpc>
                          <a:spcPct val="115000"/>
                        </a:lnSpc>
                        <a:spcBef>
                          <a:spcPts val="0"/>
                        </a:spcBef>
                        <a:spcAft>
                          <a:spcPts val="0"/>
                        </a:spcAft>
                      </a:pPr>
                      <a:r>
                        <a:rPr lang="en-US" sz="1600" dirty="0">
                          <a:effectLst/>
                        </a:rPr>
                        <a:t>30 Secs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Teacher replays</a:t>
                      </a:r>
                    </a:p>
                  </a:txBody>
                  <a:tcPr marL="68580" marR="68580" marT="0" marB="0"/>
                </a:tc>
              </a:tr>
            </a:tbl>
          </a:graphicData>
        </a:graphic>
      </p:graphicFrame>
    </p:spTree>
    <p:extLst>
      <p:ext uri="{BB962C8B-B14F-4D97-AF65-F5344CB8AC3E}">
        <p14:creationId xmlns:p14="http://schemas.microsoft.com/office/powerpoint/2010/main" val="9356322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2 – Layering on Prompting</a:t>
            </a:r>
            <a:endParaRPr lang="en-US" dirty="0"/>
          </a:p>
        </p:txBody>
      </p:sp>
      <p:sp>
        <p:nvSpPr>
          <p:cNvPr id="3" name="Content Placeholder 2"/>
          <p:cNvSpPr>
            <a:spLocks noGrp="1"/>
          </p:cNvSpPr>
          <p:nvPr>
            <p:ph idx="1"/>
          </p:nvPr>
        </p:nvSpPr>
        <p:spPr>
          <a:xfrm>
            <a:off x="1097280" y="1845734"/>
            <a:ext cx="10058400" cy="1210287"/>
          </a:xfrm>
        </p:spPr>
        <p:txBody>
          <a:bodyPr>
            <a:normAutofit/>
          </a:bodyPr>
          <a:lstStyle/>
          <a:p>
            <a:r>
              <a:rPr lang="en-US" sz="1800" b="1" dirty="0"/>
              <a:t>Directions:  </a:t>
            </a:r>
            <a:r>
              <a:rPr lang="en-US" sz="1800" dirty="0"/>
              <a:t>One student, one teacher, one coach.  Student reads making short vowel errors once every two lines.  The teacher ids the error, ids the root of the error, and matches a prompt. </a:t>
            </a:r>
          </a:p>
          <a:p>
            <a:r>
              <a:rPr lang="en-US" sz="1800" b="1" dirty="0" smtClean="0"/>
              <a:t>Participants</a:t>
            </a:r>
            <a:r>
              <a:rPr lang="en-US" sz="1800" dirty="0"/>
              <a:t>: Teacher, </a:t>
            </a:r>
            <a:r>
              <a:rPr lang="en-US" sz="1800" dirty="0" smtClean="0"/>
              <a:t>Coach, </a:t>
            </a:r>
            <a:r>
              <a:rPr lang="en-US" sz="1800" dirty="0"/>
              <a:t>and </a:t>
            </a:r>
            <a:r>
              <a:rPr lang="en-US" sz="1800" dirty="0" smtClean="0"/>
              <a:t>Scholar</a:t>
            </a:r>
            <a:endParaRPr lang="en-US" sz="1800" dirty="0"/>
          </a:p>
        </p:txBody>
      </p:sp>
      <p:sp>
        <p:nvSpPr>
          <p:cNvPr id="5" name="TextBox 4"/>
          <p:cNvSpPr txBox="1"/>
          <p:nvPr/>
        </p:nvSpPr>
        <p:spPr>
          <a:xfrm>
            <a:off x="11155680" y="5818009"/>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15</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55689655"/>
              </p:ext>
            </p:extLst>
          </p:nvPr>
        </p:nvGraphicFramePr>
        <p:xfrm>
          <a:off x="1097280" y="3183181"/>
          <a:ext cx="6602933" cy="2286000"/>
        </p:xfrm>
        <a:graphic>
          <a:graphicData uri="http://schemas.openxmlformats.org/drawingml/2006/table">
            <a:tbl>
              <a:tblPr firstRow="1" bandRow="1">
                <a:tableStyleId>{9DCAF9ED-07DC-4A11-8D7F-57B35C25682E}</a:tableStyleId>
              </a:tblPr>
              <a:tblGrid>
                <a:gridCol w="1668780"/>
                <a:gridCol w="1668780"/>
                <a:gridCol w="1668780"/>
                <a:gridCol w="1596593"/>
              </a:tblGrid>
              <a:tr h="288224">
                <a:tc>
                  <a:txBody>
                    <a:bodyPr/>
                    <a:lstStyle/>
                    <a:p>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545639">
                <a:tc>
                  <a:txBody>
                    <a:bodyPr/>
                    <a:lstStyle/>
                    <a:p>
                      <a:pPr algn="ctr"/>
                      <a:r>
                        <a:rPr lang="en-US" sz="3600" dirty="0" smtClean="0"/>
                        <a:t>1 </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a:t>
                      </a:r>
                      <a:endParaRPr lang="en-US" dirty="0"/>
                    </a:p>
                  </a:txBody>
                  <a:tcPr anchor="ctr"/>
                </a:tc>
                <a:tc>
                  <a:txBody>
                    <a:bodyPr/>
                    <a:lstStyle/>
                    <a:p>
                      <a:pPr algn="ctr"/>
                      <a:r>
                        <a:rPr lang="en-US" dirty="0" smtClean="0"/>
                        <a:t>Student</a:t>
                      </a:r>
                      <a:endParaRPr lang="en-US" dirty="0"/>
                    </a:p>
                  </a:txBody>
                  <a:tcPr anchor="ctr"/>
                </a:tc>
              </a:tr>
              <a:tr h="567019">
                <a:tc>
                  <a:txBody>
                    <a:bodyPr/>
                    <a:lstStyle/>
                    <a:p>
                      <a:pPr algn="ctr"/>
                      <a:r>
                        <a:rPr lang="en-US" sz="3600" dirty="0" smtClean="0"/>
                        <a:t>2</a:t>
                      </a:r>
                      <a:endParaRPr lang="en-US" sz="3600" b="1"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a:t>
                      </a:r>
                      <a:endParaRPr lang="en-US" dirty="0"/>
                    </a:p>
                  </a:txBody>
                  <a:tcPr anchor="ctr"/>
                </a:tc>
              </a:tr>
              <a:tr h="567019">
                <a:tc>
                  <a:txBody>
                    <a:bodyPr/>
                    <a:lstStyle/>
                    <a:p>
                      <a:pPr algn="ctr"/>
                      <a:r>
                        <a:rPr lang="en-US" sz="3600" dirty="0" smtClean="0"/>
                        <a:t>3</a:t>
                      </a:r>
                      <a:endParaRPr lang="en-US" sz="3600" b="1" dirty="0"/>
                    </a:p>
                  </a:txBody>
                  <a:tcPr anchor="ctr">
                    <a:solidFill>
                      <a:srgbClr val="FFFF00"/>
                    </a:solidFill>
                  </a:tcPr>
                </a:tc>
                <a:tc>
                  <a:txBody>
                    <a:bodyPr/>
                    <a:lstStyle/>
                    <a:p>
                      <a:pPr algn="ctr"/>
                      <a:r>
                        <a:rPr lang="en-US" dirty="0" smtClean="0"/>
                        <a:t>Coach</a:t>
                      </a:r>
                      <a:endParaRPr lang="en-US" dirty="0"/>
                    </a:p>
                  </a:txBody>
                  <a:tcPr anchor="ctr">
                    <a:solidFill>
                      <a:srgbClr val="FFFF00"/>
                    </a:solidFill>
                  </a:tcPr>
                </a:tc>
                <a:tc>
                  <a:txBody>
                    <a:bodyPr/>
                    <a:lstStyle/>
                    <a:p>
                      <a:pPr algn="ctr"/>
                      <a:r>
                        <a:rPr lang="en-US" dirty="0" smtClean="0"/>
                        <a:t>Student</a:t>
                      </a:r>
                      <a:endParaRPr lang="en-US"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r>
            </a:tbl>
          </a:graphicData>
        </a:graphic>
      </p:graphicFrame>
      <p:graphicFrame>
        <p:nvGraphicFramePr>
          <p:cNvPr id="12" name="Table 11"/>
          <p:cNvGraphicFramePr>
            <a:graphicFrameLocks noGrp="1"/>
          </p:cNvGraphicFramePr>
          <p:nvPr/>
        </p:nvGraphicFramePr>
        <p:xfrm>
          <a:off x="7971498" y="3183181"/>
          <a:ext cx="3511442" cy="2139537"/>
        </p:xfrm>
        <a:graphic>
          <a:graphicData uri="http://schemas.openxmlformats.org/drawingml/2006/table">
            <a:tbl>
              <a:tblPr firstRow="1" firstCol="1" bandRow="1">
                <a:tableStyleId>{073A0DAA-6AF3-43AB-8588-CEC1D06C72B9}</a:tableStyleId>
              </a:tblPr>
              <a:tblGrid>
                <a:gridCol w="968375"/>
                <a:gridCol w="2543067"/>
              </a:tblGrid>
              <a:tr h="387733">
                <a:tc>
                  <a:txBody>
                    <a:bodyPr/>
                    <a:lstStyle/>
                    <a:p>
                      <a:pPr marL="0" marR="0">
                        <a:lnSpc>
                          <a:spcPct val="115000"/>
                        </a:lnSpc>
                        <a:spcBef>
                          <a:spcPts val="0"/>
                        </a:spcBef>
                        <a:spcAft>
                          <a:spcPts val="0"/>
                        </a:spcAft>
                      </a:pPr>
                      <a:r>
                        <a:rPr lang="en-US" sz="1600" dirty="0">
                          <a:effectLst/>
                        </a:rPr>
                        <a:t>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Action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0844">
                <a:tc>
                  <a:txBody>
                    <a:bodyPr/>
                    <a:lstStyle/>
                    <a:p>
                      <a:pPr marL="0" marR="0">
                        <a:lnSpc>
                          <a:spcPct val="115000"/>
                        </a:lnSpc>
                        <a:spcBef>
                          <a:spcPts val="0"/>
                        </a:spcBef>
                        <a:spcAft>
                          <a:spcPts val="0"/>
                        </a:spcAft>
                      </a:pPr>
                      <a:r>
                        <a:rPr lang="en-US" sz="1600">
                          <a:effectLst/>
                        </a:rPr>
                        <a:t>1 min.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Scholar reads and teacher prompts </a:t>
                      </a:r>
                    </a:p>
                  </a:txBody>
                  <a:tcPr marL="68580" marR="68580" marT="0" marB="0"/>
                </a:tc>
              </a:tr>
              <a:tr h="0">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Coaches gives feedback using the below</a:t>
                      </a:r>
                    </a:p>
                  </a:txBody>
                  <a:tcPr marL="68580" marR="68580" marT="0" marB="0"/>
                </a:tc>
              </a:tr>
              <a:tr h="480128">
                <a:tc>
                  <a:txBody>
                    <a:bodyPr/>
                    <a:lstStyle/>
                    <a:p>
                      <a:pPr marL="0" marR="0">
                        <a:lnSpc>
                          <a:spcPct val="115000"/>
                        </a:lnSpc>
                        <a:spcBef>
                          <a:spcPts val="0"/>
                        </a:spcBef>
                        <a:spcAft>
                          <a:spcPts val="0"/>
                        </a:spcAft>
                      </a:pPr>
                      <a:r>
                        <a:rPr lang="en-US" sz="1600" dirty="0">
                          <a:effectLst/>
                        </a:rPr>
                        <a:t>30 Secs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Teacher replays</a:t>
                      </a:r>
                    </a:p>
                  </a:txBody>
                  <a:tcPr marL="68580" marR="68580" marT="0" marB="0"/>
                </a:tc>
              </a:tr>
            </a:tbl>
          </a:graphicData>
        </a:graphic>
      </p:graphicFrame>
    </p:spTree>
    <p:extLst>
      <p:ext uri="{BB962C8B-B14F-4D97-AF65-F5344CB8AC3E}">
        <p14:creationId xmlns:p14="http://schemas.microsoft.com/office/powerpoint/2010/main" val="19354738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3 – Layering on More At Bats</a:t>
            </a:r>
            <a:endParaRPr lang="en-US" dirty="0"/>
          </a:p>
        </p:txBody>
      </p:sp>
      <p:sp>
        <p:nvSpPr>
          <p:cNvPr id="3" name="Content Placeholder 2"/>
          <p:cNvSpPr>
            <a:spLocks noGrp="1"/>
          </p:cNvSpPr>
          <p:nvPr>
            <p:ph idx="1"/>
          </p:nvPr>
        </p:nvSpPr>
        <p:spPr>
          <a:xfrm>
            <a:off x="1097280" y="1845734"/>
            <a:ext cx="10058400" cy="1210287"/>
          </a:xfrm>
        </p:spPr>
        <p:txBody>
          <a:bodyPr>
            <a:normAutofit fontScale="92500" lnSpcReduction="20000"/>
          </a:bodyPr>
          <a:lstStyle/>
          <a:p>
            <a:r>
              <a:rPr lang="en-US" sz="1800" b="1" dirty="0"/>
              <a:t>Directions:  </a:t>
            </a:r>
            <a:r>
              <a:rPr lang="en-US" sz="1800" dirty="0"/>
              <a:t>Student reads making a </a:t>
            </a:r>
            <a:r>
              <a:rPr lang="en-US" sz="1800" u="sng" dirty="0"/>
              <a:t>chunking/syllable error</a:t>
            </a:r>
            <a:r>
              <a:rPr lang="en-US" sz="1800" dirty="0"/>
              <a:t> every 2 lines for half the page and without error in the second half of the page, teacher notices the error, Ids the root, and matches an appropriate prompt, and reinforces or further prompts on additional at bats in the remainder of the passage.  Reinforces will look like a thumbs up or saying, “perfect”.</a:t>
            </a:r>
          </a:p>
          <a:p>
            <a:r>
              <a:rPr lang="en-US" sz="1800" b="1" dirty="0"/>
              <a:t>Participants</a:t>
            </a:r>
            <a:r>
              <a:rPr lang="en-US" sz="1800" dirty="0"/>
              <a:t>: Teacher, Coach, and Scholar</a:t>
            </a:r>
          </a:p>
        </p:txBody>
      </p:sp>
      <p:sp>
        <p:nvSpPr>
          <p:cNvPr id="5" name="TextBox 4"/>
          <p:cNvSpPr txBox="1"/>
          <p:nvPr/>
        </p:nvSpPr>
        <p:spPr>
          <a:xfrm>
            <a:off x="11155680" y="5818009"/>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17</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48351885"/>
              </p:ext>
            </p:extLst>
          </p:nvPr>
        </p:nvGraphicFramePr>
        <p:xfrm>
          <a:off x="1097280" y="3183181"/>
          <a:ext cx="6602933" cy="2286000"/>
        </p:xfrm>
        <a:graphic>
          <a:graphicData uri="http://schemas.openxmlformats.org/drawingml/2006/table">
            <a:tbl>
              <a:tblPr firstRow="1" bandRow="1">
                <a:tableStyleId>{9DCAF9ED-07DC-4A11-8D7F-57B35C25682E}</a:tableStyleId>
              </a:tblPr>
              <a:tblGrid>
                <a:gridCol w="1668780"/>
                <a:gridCol w="1668780"/>
                <a:gridCol w="1668780"/>
                <a:gridCol w="1596593"/>
              </a:tblGrid>
              <a:tr h="288224">
                <a:tc>
                  <a:txBody>
                    <a:bodyPr/>
                    <a:lstStyle/>
                    <a:p>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545639">
                <a:tc>
                  <a:txBody>
                    <a:bodyPr/>
                    <a:lstStyle/>
                    <a:p>
                      <a:pPr algn="ctr"/>
                      <a:r>
                        <a:rPr lang="en-US" sz="3600" dirty="0" smtClean="0"/>
                        <a:t>1 </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a:t>
                      </a:r>
                      <a:endParaRPr lang="en-US" dirty="0"/>
                    </a:p>
                  </a:txBody>
                  <a:tcPr anchor="ctr"/>
                </a:tc>
                <a:tc>
                  <a:txBody>
                    <a:bodyPr/>
                    <a:lstStyle/>
                    <a:p>
                      <a:pPr algn="ctr"/>
                      <a:r>
                        <a:rPr lang="en-US" dirty="0" smtClean="0"/>
                        <a:t>Student</a:t>
                      </a:r>
                      <a:endParaRPr lang="en-US" dirty="0"/>
                    </a:p>
                  </a:txBody>
                  <a:tcPr anchor="ctr"/>
                </a:tc>
              </a:tr>
              <a:tr h="567019">
                <a:tc>
                  <a:txBody>
                    <a:bodyPr/>
                    <a:lstStyle/>
                    <a:p>
                      <a:pPr algn="ctr"/>
                      <a:r>
                        <a:rPr lang="en-US" sz="3600" dirty="0" smtClean="0"/>
                        <a:t>2</a:t>
                      </a:r>
                      <a:endParaRPr lang="en-US" sz="3600" b="1"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a:t>
                      </a:r>
                      <a:endParaRPr lang="en-US" dirty="0"/>
                    </a:p>
                  </a:txBody>
                  <a:tcPr anchor="ctr"/>
                </a:tc>
              </a:tr>
              <a:tr h="567019">
                <a:tc>
                  <a:txBody>
                    <a:bodyPr/>
                    <a:lstStyle/>
                    <a:p>
                      <a:pPr algn="ctr"/>
                      <a:r>
                        <a:rPr lang="en-US" sz="3600" dirty="0" smtClean="0"/>
                        <a:t>3</a:t>
                      </a:r>
                      <a:endParaRPr lang="en-US" sz="3600" b="1" dirty="0"/>
                    </a:p>
                  </a:txBody>
                  <a:tcPr anchor="ctr"/>
                </a:tc>
                <a:tc>
                  <a:txBody>
                    <a:bodyPr/>
                    <a:lstStyle/>
                    <a:p>
                      <a:pPr algn="ctr"/>
                      <a:r>
                        <a:rPr lang="en-US" dirty="0" smtClean="0"/>
                        <a:t>Coach</a:t>
                      </a:r>
                      <a:endParaRPr lang="en-US"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353652078"/>
              </p:ext>
            </p:extLst>
          </p:nvPr>
        </p:nvGraphicFramePr>
        <p:xfrm>
          <a:off x="7971498" y="3183181"/>
          <a:ext cx="3511442" cy="2139537"/>
        </p:xfrm>
        <a:graphic>
          <a:graphicData uri="http://schemas.openxmlformats.org/drawingml/2006/table">
            <a:tbl>
              <a:tblPr firstRow="1" firstCol="1" bandRow="1">
                <a:tableStyleId>{073A0DAA-6AF3-43AB-8588-CEC1D06C72B9}</a:tableStyleId>
              </a:tblPr>
              <a:tblGrid>
                <a:gridCol w="968375"/>
                <a:gridCol w="2543067"/>
              </a:tblGrid>
              <a:tr h="387733">
                <a:tc>
                  <a:txBody>
                    <a:bodyPr/>
                    <a:lstStyle/>
                    <a:p>
                      <a:pPr marL="0" marR="0">
                        <a:lnSpc>
                          <a:spcPct val="115000"/>
                        </a:lnSpc>
                        <a:spcBef>
                          <a:spcPts val="0"/>
                        </a:spcBef>
                        <a:spcAft>
                          <a:spcPts val="0"/>
                        </a:spcAft>
                      </a:pPr>
                      <a:r>
                        <a:rPr lang="en-US" sz="1600" dirty="0">
                          <a:effectLst/>
                        </a:rPr>
                        <a:t>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Action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0844">
                <a:tc>
                  <a:txBody>
                    <a:bodyPr/>
                    <a:lstStyle/>
                    <a:p>
                      <a:pPr marL="0" marR="0">
                        <a:lnSpc>
                          <a:spcPct val="115000"/>
                        </a:lnSpc>
                        <a:spcBef>
                          <a:spcPts val="0"/>
                        </a:spcBef>
                        <a:spcAft>
                          <a:spcPts val="0"/>
                        </a:spcAft>
                      </a:pPr>
                      <a:r>
                        <a:rPr lang="en-US" sz="1600">
                          <a:effectLst/>
                        </a:rPr>
                        <a:t>1 min.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Scholar reads and teacher prompts </a:t>
                      </a:r>
                    </a:p>
                  </a:txBody>
                  <a:tcPr marL="68580" marR="68580" marT="0" marB="0"/>
                </a:tc>
              </a:tr>
              <a:tr h="0">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Coaches gives feedback using the below</a:t>
                      </a:r>
                    </a:p>
                  </a:txBody>
                  <a:tcPr marL="68580" marR="68580" marT="0" marB="0"/>
                </a:tc>
              </a:tr>
              <a:tr h="480128">
                <a:tc>
                  <a:txBody>
                    <a:bodyPr/>
                    <a:lstStyle/>
                    <a:p>
                      <a:pPr marL="0" marR="0">
                        <a:lnSpc>
                          <a:spcPct val="115000"/>
                        </a:lnSpc>
                        <a:spcBef>
                          <a:spcPts val="0"/>
                        </a:spcBef>
                        <a:spcAft>
                          <a:spcPts val="0"/>
                        </a:spcAft>
                      </a:pPr>
                      <a:r>
                        <a:rPr lang="en-US" sz="1600" dirty="0">
                          <a:effectLst/>
                        </a:rPr>
                        <a:t>30 Secs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Teacher replays</a:t>
                      </a:r>
                    </a:p>
                  </a:txBody>
                  <a:tcPr marL="68580" marR="68580" marT="0" marB="0"/>
                </a:tc>
              </a:tr>
            </a:tbl>
          </a:graphicData>
        </a:graphic>
      </p:graphicFrame>
    </p:spTree>
    <p:extLst>
      <p:ext uri="{BB962C8B-B14F-4D97-AF65-F5344CB8AC3E}">
        <p14:creationId xmlns:p14="http://schemas.microsoft.com/office/powerpoint/2010/main" val="29319224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3 – Layering on More At Bats</a:t>
            </a:r>
            <a:endParaRPr lang="en-US" dirty="0"/>
          </a:p>
        </p:txBody>
      </p:sp>
      <p:sp>
        <p:nvSpPr>
          <p:cNvPr id="3" name="Content Placeholder 2"/>
          <p:cNvSpPr>
            <a:spLocks noGrp="1"/>
          </p:cNvSpPr>
          <p:nvPr>
            <p:ph idx="1"/>
          </p:nvPr>
        </p:nvSpPr>
        <p:spPr>
          <a:xfrm>
            <a:off x="1097280" y="1845734"/>
            <a:ext cx="10058400" cy="1210287"/>
          </a:xfrm>
        </p:spPr>
        <p:txBody>
          <a:bodyPr>
            <a:normAutofit fontScale="92500" lnSpcReduction="20000"/>
          </a:bodyPr>
          <a:lstStyle/>
          <a:p>
            <a:r>
              <a:rPr lang="en-US" sz="1800" b="1" dirty="0"/>
              <a:t>Directions:  </a:t>
            </a:r>
            <a:r>
              <a:rPr lang="en-US" sz="1800" dirty="0"/>
              <a:t>Student reads making a </a:t>
            </a:r>
            <a:r>
              <a:rPr lang="en-US" sz="1800" u="sng" dirty="0"/>
              <a:t>chunking/syllable error</a:t>
            </a:r>
            <a:r>
              <a:rPr lang="en-US" sz="1800" dirty="0"/>
              <a:t> every 2 lines for half the page and without error in the second half of the page, teacher notices the error, Ids the root, and matches an appropriate prompt, and reinforces or further prompts on additional at bats in the remainder of the passage.  Reinforces will look like a thumbs up or saying, “perfect”.</a:t>
            </a:r>
          </a:p>
          <a:p>
            <a:r>
              <a:rPr lang="en-US" sz="1800" b="1" dirty="0"/>
              <a:t>Participants</a:t>
            </a:r>
            <a:r>
              <a:rPr lang="en-US" sz="1800" dirty="0"/>
              <a:t>: Teacher, Coach, and Scholar</a:t>
            </a:r>
          </a:p>
          <a:p>
            <a:endParaRPr lang="en-US" sz="1800" dirty="0"/>
          </a:p>
          <a:p>
            <a:endParaRPr lang="en-US" sz="1800" dirty="0"/>
          </a:p>
        </p:txBody>
      </p:sp>
      <p:sp>
        <p:nvSpPr>
          <p:cNvPr id="5" name="TextBox 4"/>
          <p:cNvSpPr txBox="1"/>
          <p:nvPr/>
        </p:nvSpPr>
        <p:spPr>
          <a:xfrm>
            <a:off x="11155680" y="5745819"/>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17</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22246642"/>
              </p:ext>
            </p:extLst>
          </p:nvPr>
        </p:nvGraphicFramePr>
        <p:xfrm>
          <a:off x="1097280" y="3164395"/>
          <a:ext cx="10058400" cy="2033247"/>
        </p:xfrm>
        <a:graphic>
          <a:graphicData uri="http://schemas.openxmlformats.org/drawingml/2006/table">
            <a:tbl>
              <a:tblPr firstRow="1" firstCol="1" bandRow="1">
                <a:tableStyleId>{0660B408-B3CF-4A94-85FC-2B1E0A45F4A2}</a:tableStyleId>
              </a:tblPr>
              <a:tblGrid>
                <a:gridCol w="10058400"/>
              </a:tblGrid>
              <a:tr h="313942">
                <a:tc>
                  <a:txBody>
                    <a:bodyPr/>
                    <a:lstStyle/>
                    <a:p>
                      <a:pPr marL="0" marR="0">
                        <a:spcBef>
                          <a:spcPts val="500"/>
                        </a:spcBef>
                        <a:spcAft>
                          <a:spcPts val="0"/>
                        </a:spcAft>
                      </a:pPr>
                      <a:r>
                        <a:rPr lang="en-US" sz="1800" cap="all" spc="75" dirty="0">
                          <a:effectLst/>
                        </a:rPr>
                        <a:t>Fluency practice Feedback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865">
                <a:tc>
                  <a:txBody>
                    <a:bodyPr/>
                    <a:lstStyle/>
                    <a:p>
                      <a:pPr marL="0" marR="0">
                        <a:lnSpc>
                          <a:spcPct val="115000"/>
                        </a:lnSpc>
                        <a:spcBef>
                          <a:spcPts val="500"/>
                        </a:spcBef>
                        <a:spcAft>
                          <a:spcPts val="0"/>
                        </a:spcAft>
                      </a:pPr>
                      <a:r>
                        <a:rPr lang="en-US" sz="1800" dirty="0">
                          <a:effectLst/>
                        </a:rPr>
                        <a:t>Next Time Try.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9440">
                <a:tc>
                  <a:txBody>
                    <a:bodyPr/>
                    <a:lstStyle/>
                    <a:p>
                      <a:pPr marL="285750" lvl="0" indent="-285750">
                        <a:buFont typeface="Arial" panose="020B0604020202020204" pitchFamily="34" charset="0"/>
                        <a:buChar char="•"/>
                      </a:pPr>
                      <a:r>
                        <a:rPr lang="en-US" sz="1800" b="1" kern="1200" dirty="0" smtClean="0">
                          <a:solidFill>
                            <a:schemeClr val="dk1"/>
                          </a:solidFill>
                          <a:effectLst/>
                          <a:latin typeface="+mn-lt"/>
                          <a:ea typeface="+mn-ea"/>
                          <a:cs typeface="+mn-cs"/>
                        </a:rPr>
                        <a:t>Prompting immediately when you hear the mistake</a:t>
                      </a:r>
                    </a:p>
                    <a:p>
                      <a:pPr marL="285750" lvl="0" indent="-285750">
                        <a:buFont typeface="Arial" panose="020B0604020202020204" pitchFamily="34" charset="0"/>
                        <a:buChar char="•"/>
                      </a:pPr>
                      <a:r>
                        <a:rPr lang="en-US" sz="1800" b="1" kern="1200" dirty="0" smtClean="0">
                          <a:solidFill>
                            <a:schemeClr val="dk1"/>
                          </a:solidFill>
                          <a:effectLst/>
                          <a:latin typeface="+mn-lt"/>
                          <a:ea typeface="+mn-ea"/>
                          <a:cs typeface="+mn-cs"/>
                        </a:rPr>
                        <a:t>Taking a running record alongside the scholar to ensure you catch every mistake</a:t>
                      </a:r>
                    </a:p>
                    <a:p>
                      <a:pPr marL="285750" lvl="0" indent="-285750">
                        <a:buFont typeface="Arial" panose="020B0604020202020204" pitchFamily="34" charset="0"/>
                        <a:buChar char="•"/>
                      </a:pPr>
                      <a:r>
                        <a:rPr lang="en-US" sz="1800" b="1" kern="1200" dirty="0" smtClean="0">
                          <a:solidFill>
                            <a:schemeClr val="dk1"/>
                          </a:solidFill>
                          <a:effectLst/>
                          <a:latin typeface="+mn-lt"/>
                          <a:ea typeface="+mn-ea"/>
                          <a:cs typeface="+mn-cs"/>
                        </a:rPr>
                        <a:t>Using a least invasive prompt like _______ instead to minimize time.</a:t>
                      </a:r>
                    </a:p>
                    <a:p>
                      <a:pPr marL="285750" indent="-285750">
                        <a:buFont typeface="Arial" panose="020B0604020202020204" pitchFamily="34" charset="0"/>
                        <a:buChar char="•"/>
                      </a:pPr>
                      <a:r>
                        <a:rPr lang="en-US" sz="1800" b="1" kern="1200" dirty="0" smtClean="0">
                          <a:solidFill>
                            <a:schemeClr val="dk1"/>
                          </a:solidFill>
                          <a:effectLst/>
                          <a:latin typeface="+mn-lt"/>
                          <a:ea typeface="+mn-ea"/>
                          <a:cs typeface="+mn-cs"/>
                        </a:rPr>
                        <a:t>Giving a thumbs up or affirmation of correct at bat at decoding a word correctly.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7780106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3 – Layering on More At Bats</a:t>
            </a:r>
            <a:endParaRPr lang="en-US" dirty="0"/>
          </a:p>
        </p:txBody>
      </p:sp>
      <p:sp>
        <p:nvSpPr>
          <p:cNvPr id="3" name="Content Placeholder 2"/>
          <p:cNvSpPr>
            <a:spLocks noGrp="1"/>
          </p:cNvSpPr>
          <p:nvPr>
            <p:ph idx="1"/>
          </p:nvPr>
        </p:nvSpPr>
        <p:spPr>
          <a:xfrm>
            <a:off x="1097280" y="1845734"/>
            <a:ext cx="10058400" cy="1210287"/>
          </a:xfrm>
        </p:spPr>
        <p:txBody>
          <a:bodyPr>
            <a:normAutofit fontScale="92500" lnSpcReduction="20000"/>
          </a:bodyPr>
          <a:lstStyle/>
          <a:p>
            <a:r>
              <a:rPr lang="en-US" sz="1800" b="1" dirty="0"/>
              <a:t>Directions:  </a:t>
            </a:r>
            <a:r>
              <a:rPr lang="en-US" sz="1800" dirty="0"/>
              <a:t>Student reads making a </a:t>
            </a:r>
            <a:r>
              <a:rPr lang="en-US" sz="1800" u="sng" dirty="0"/>
              <a:t>chunking/syllable error</a:t>
            </a:r>
            <a:r>
              <a:rPr lang="en-US" sz="1800" dirty="0"/>
              <a:t> every 2 lines for half the page and without error in the second half of the page, teacher notices the error, Ids the root, and matches an appropriate prompt, and reinforces or further prompts on additional at bats in the remainder of the passage.  Reinforces will look like a thumbs up or saying, “perfect”.</a:t>
            </a:r>
          </a:p>
          <a:p>
            <a:r>
              <a:rPr lang="en-US" sz="1800" b="1" dirty="0"/>
              <a:t>Participants</a:t>
            </a:r>
            <a:r>
              <a:rPr lang="en-US" sz="1800" dirty="0"/>
              <a:t>: Teacher, Coach, and Scholar</a:t>
            </a:r>
          </a:p>
        </p:txBody>
      </p:sp>
      <p:sp>
        <p:nvSpPr>
          <p:cNvPr id="5" name="TextBox 4"/>
          <p:cNvSpPr txBox="1"/>
          <p:nvPr/>
        </p:nvSpPr>
        <p:spPr>
          <a:xfrm>
            <a:off x="11155680" y="5818009"/>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17</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31172458"/>
              </p:ext>
            </p:extLst>
          </p:nvPr>
        </p:nvGraphicFramePr>
        <p:xfrm>
          <a:off x="1097280" y="3183181"/>
          <a:ext cx="6602933" cy="2286000"/>
        </p:xfrm>
        <a:graphic>
          <a:graphicData uri="http://schemas.openxmlformats.org/drawingml/2006/table">
            <a:tbl>
              <a:tblPr firstRow="1" bandRow="1">
                <a:tableStyleId>{9DCAF9ED-07DC-4A11-8D7F-57B35C25682E}</a:tableStyleId>
              </a:tblPr>
              <a:tblGrid>
                <a:gridCol w="1668780"/>
                <a:gridCol w="1668780"/>
                <a:gridCol w="1668780"/>
                <a:gridCol w="1596593"/>
              </a:tblGrid>
              <a:tr h="288224">
                <a:tc>
                  <a:txBody>
                    <a:bodyPr/>
                    <a:lstStyle/>
                    <a:p>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545639">
                <a:tc>
                  <a:txBody>
                    <a:bodyPr/>
                    <a:lstStyle/>
                    <a:p>
                      <a:pPr algn="ctr"/>
                      <a:r>
                        <a:rPr lang="en-US" sz="3600" dirty="0" smtClean="0"/>
                        <a:t>1 </a:t>
                      </a:r>
                      <a:endParaRPr lang="en-US" sz="3600" b="1"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c>
                  <a:txBody>
                    <a:bodyPr/>
                    <a:lstStyle/>
                    <a:p>
                      <a:pPr algn="ctr"/>
                      <a:r>
                        <a:rPr lang="en-US" dirty="0" smtClean="0"/>
                        <a:t>Coach</a:t>
                      </a:r>
                      <a:endParaRPr lang="en-US" dirty="0"/>
                    </a:p>
                  </a:txBody>
                  <a:tcPr anchor="ctr">
                    <a:solidFill>
                      <a:srgbClr val="FFFF00"/>
                    </a:solidFill>
                  </a:tcPr>
                </a:tc>
                <a:tc>
                  <a:txBody>
                    <a:bodyPr/>
                    <a:lstStyle/>
                    <a:p>
                      <a:pPr algn="ctr"/>
                      <a:r>
                        <a:rPr lang="en-US" dirty="0" smtClean="0"/>
                        <a:t>Student</a:t>
                      </a:r>
                      <a:endParaRPr lang="en-US" dirty="0"/>
                    </a:p>
                  </a:txBody>
                  <a:tcPr anchor="ctr">
                    <a:solidFill>
                      <a:srgbClr val="FFFF00"/>
                    </a:solidFill>
                  </a:tcPr>
                </a:tc>
              </a:tr>
              <a:tr h="567019">
                <a:tc>
                  <a:txBody>
                    <a:bodyPr/>
                    <a:lstStyle/>
                    <a:p>
                      <a:pPr algn="ctr"/>
                      <a:r>
                        <a:rPr lang="en-US" sz="3600" dirty="0" smtClean="0"/>
                        <a:t>2</a:t>
                      </a:r>
                      <a:endParaRPr lang="en-US" sz="3600" b="1"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a:t>
                      </a:r>
                      <a:endParaRPr lang="en-US" dirty="0"/>
                    </a:p>
                  </a:txBody>
                  <a:tcPr anchor="ctr"/>
                </a:tc>
              </a:tr>
              <a:tr h="567019">
                <a:tc>
                  <a:txBody>
                    <a:bodyPr/>
                    <a:lstStyle/>
                    <a:p>
                      <a:pPr algn="ctr"/>
                      <a:r>
                        <a:rPr lang="en-US" sz="3600" dirty="0" smtClean="0"/>
                        <a:t>3</a:t>
                      </a:r>
                      <a:endParaRPr lang="en-US" sz="3600" b="1" dirty="0"/>
                    </a:p>
                  </a:txBody>
                  <a:tcPr anchor="ctr"/>
                </a:tc>
                <a:tc>
                  <a:txBody>
                    <a:bodyPr/>
                    <a:lstStyle/>
                    <a:p>
                      <a:pPr algn="ctr"/>
                      <a:r>
                        <a:rPr lang="en-US" dirty="0" smtClean="0"/>
                        <a:t>Coach</a:t>
                      </a:r>
                      <a:endParaRPr lang="en-US"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r>
            </a:tbl>
          </a:graphicData>
        </a:graphic>
      </p:graphicFrame>
      <p:graphicFrame>
        <p:nvGraphicFramePr>
          <p:cNvPr id="12" name="Table 11"/>
          <p:cNvGraphicFramePr>
            <a:graphicFrameLocks noGrp="1"/>
          </p:cNvGraphicFramePr>
          <p:nvPr/>
        </p:nvGraphicFramePr>
        <p:xfrm>
          <a:off x="7971498" y="3183181"/>
          <a:ext cx="3511442" cy="2139537"/>
        </p:xfrm>
        <a:graphic>
          <a:graphicData uri="http://schemas.openxmlformats.org/drawingml/2006/table">
            <a:tbl>
              <a:tblPr firstRow="1" firstCol="1" bandRow="1">
                <a:tableStyleId>{073A0DAA-6AF3-43AB-8588-CEC1D06C72B9}</a:tableStyleId>
              </a:tblPr>
              <a:tblGrid>
                <a:gridCol w="968375"/>
                <a:gridCol w="2543067"/>
              </a:tblGrid>
              <a:tr h="387733">
                <a:tc>
                  <a:txBody>
                    <a:bodyPr/>
                    <a:lstStyle/>
                    <a:p>
                      <a:pPr marL="0" marR="0">
                        <a:lnSpc>
                          <a:spcPct val="115000"/>
                        </a:lnSpc>
                        <a:spcBef>
                          <a:spcPts val="0"/>
                        </a:spcBef>
                        <a:spcAft>
                          <a:spcPts val="0"/>
                        </a:spcAft>
                      </a:pPr>
                      <a:r>
                        <a:rPr lang="en-US" sz="1600" dirty="0">
                          <a:effectLst/>
                        </a:rPr>
                        <a:t>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Action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0844">
                <a:tc>
                  <a:txBody>
                    <a:bodyPr/>
                    <a:lstStyle/>
                    <a:p>
                      <a:pPr marL="0" marR="0">
                        <a:lnSpc>
                          <a:spcPct val="115000"/>
                        </a:lnSpc>
                        <a:spcBef>
                          <a:spcPts val="0"/>
                        </a:spcBef>
                        <a:spcAft>
                          <a:spcPts val="0"/>
                        </a:spcAft>
                      </a:pPr>
                      <a:r>
                        <a:rPr lang="en-US" sz="1600">
                          <a:effectLst/>
                        </a:rPr>
                        <a:t>1 min.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Scholar reads and teacher prompts </a:t>
                      </a:r>
                    </a:p>
                  </a:txBody>
                  <a:tcPr marL="68580" marR="68580" marT="0" marB="0"/>
                </a:tc>
              </a:tr>
              <a:tr h="0">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Coaches gives feedback using the below</a:t>
                      </a:r>
                    </a:p>
                  </a:txBody>
                  <a:tcPr marL="68580" marR="68580" marT="0" marB="0"/>
                </a:tc>
              </a:tr>
              <a:tr h="480128">
                <a:tc>
                  <a:txBody>
                    <a:bodyPr/>
                    <a:lstStyle/>
                    <a:p>
                      <a:pPr marL="0" marR="0">
                        <a:lnSpc>
                          <a:spcPct val="115000"/>
                        </a:lnSpc>
                        <a:spcBef>
                          <a:spcPts val="0"/>
                        </a:spcBef>
                        <a:spcAft>
                          <a:spcPts val="0"/>
                        </a:spcAft>
                      </a:pPr>
                      <a:r>
                        <a:rPr lang="en-US" sz="1600" dirty="0">
                          <a:effectLst/>
                        </a:rPr>
                        <a:t>30 Secs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Teacher replays</a:t>
                      </a:r>
                    </a:p>
                  </a:txBody>
                  <a:tcPr marL="68580" marR="68580" marT="0" marB="0"/>
                </a:tc>
              </a:tr>
            </a:tbl>
          </a:graphicData>
        </a:graphic>
      </p:graphicFrame>
    </p:spTree>
    <p:extLst>
      <p:ext uri="{BB962C8B-B14F-4D97-AF65-F5344CB8AC3E}">
        <p14:creationId xmlns:p14="http://schemas.microsoft.com/office/powerpoint/2010/main" val="31339889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3 – Layering on More At Bats</a:t>
            </a:r>
            <a:endParaRPr lang="en-US" dirty="0"/>
          </a:p>
        </p:txBody>
      </p:sp>
      <p:sp>
        <p:nvSpPr>
          <p:cNvPr id="3" name="Content Placeholder 2"/>
          <p:cNvSpPr>
            <a:spLocks noGrp="1"/>
          </p:cNvSpPr>
          <p:nvPr>
            <p:ph idx="1"/>
          </p:nvPr>
        </p:nvSpPr>
        <p:spPr>
          <a:xfrm>
            <a:off x="1097280" y="1845734"/>
            <a:ext cx="10058400" cy="1210287"/>
          </a:xfrm>
        </p:spPr>
        <p:txBody>
          <a:bodyPr>
            <a:normAutofit fontScale="92500" lnSpcReduction="20000"/>
          </a:bodyPr>
          <a:lstStyle/>
          <a:p>
            <a:r>
              <a:rPr lang="en-US" sz="1800" b="1" dirty="0"/>
              <a:t>Directions:  </a:t>
            </a:r>
            <a:r>
              <a:rPr lang="en-US" sz="1800" dirty="0"/>
              <a:t>Student reads making a </a:t>
            </a:r>
            <a:r>
              <a:rPr lang="en-US" sz="1800" u="sng" dirty="0"/>
              <a:t>chunking/syllable error</a:t>
            </a:r>
            <a:r>
              <a:rPr lang="en-US" sz="1800" dirty="0"/>
              <a:t> every 2 lines for half the page and without error in the second half of the page, teacher notices the error, Ids the root, and matches an appropriate prompt, and reinforces or further prompts on additional at bats in the remainder of the passage.  Reinforces will look like a thumbs up or saying, “perfect”.</a:t>
            </a:r>
          </a:p>
          <a:p>
            <a:r>
              <a:rPr lang="en-US" sz="1800" b="1" dirty="0"/>
              <a:t>Participants</a:t>
            </a:r>
            <a:r>
              <a:rPr lang="en-US" sz="1800" dirty="0"/>
              <a:t>: Teacher, Coach, and Scholar</a:t>
            </a:r>
          </a:p>
        </p:txBody>
      </p:sp>
      <p:sp>
        <p:nvSpPr>
          <p:cNvPr id="5" name="TextBox 4"/>
          <p:cNvSpPr txBox="1"/>
          <p:nvPr/>
        </p:nvSpPr>
        <p:spPr>
          <a:xfrm>
            <a:off x="11155680" y="5818009"/>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17</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72198289"/>
              </p:ext>
            </p:extLst>
          </p:nvPr>
        </p:nvGraphicFramePr>
        <p:xfrm>
          <a:off x="1097280" y="3183181"/>
          <a:ext cx="6602933" cy="2286000"/>
        </p:xfrm>
        <a:graphic>
          <a:graphicData uri="http://schemas.openxmlformats.org/drawingml/2006/table">
            <a:tbl>
              <a:tblPr firstRow="1" bandRow="1">
                <a:tableStyleId>{9DCAF9ED-07DC-4A11-8D7F-57B35C25682E}</a:tableStyleId>
              </a:tblPr>
              <a:tblGrid>
                <a:gridCol w="1668780"/>
                <a:gridCol w="1668780"/>
                <a:gridCol w="1668780"/>
                <a:gridCol w="1596593"/>
              </a:tblGrid>
              <a:tr h="288224">
                <a:tc>
                  <a:txBody>
                    <a:bodyPr/>
                    <a:lstStyle/>
                    <a:p>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545639">
                <a:tc>
                  <a:txBody>
                    <a:bodyPr/>
                    <a:lstStyle/>
                    <a:p>
                      <a:pPr algn="ctr"/>
                      <a:r>
                        <a:rPr lang="en-US" sz="3600" dirty="0" smtClean="0"/>
                        <a:t>1 </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a:t>
                      </a:r>
                      <a:endParaRPr lang="en-US" dirty="0"/>
                    </a:p>
                  </a:txBody>
                  <a:tcPr anchor="ctr"/>
                </a:tc>
                <a:tc>
                  <a:txBody>
                    <a:bodyPr/>
                    <a:lstStyle/>
                    <a:p>
                      <a:pPr algn="ctr"/>
                      <a:r>
                        <a:rPr lang="en-US" dirty="0" smtClean="0"/>
                        <a:t>Student</a:t>
                      </a:r>
                      <a:endParaRPr lang="en-US" dirty="0"/>
                    </a:p>
                  </a:txBody>
                  <a:tcPr anchor="ctr"/>
                </a:tc>
              </a:tr>
              <a:tr h="567019">
                <a:tc>
                  <a:txBody>
                    <a:bodyPr/>
                    <a:lstStyle/>
                    <a:p>
                      <a:pPr algn="ctr"/>
                      <a:r>
                        <a:rPr lang="en-US" sz="3600" dirty="0" smtClean="0"/>
                        <a:t>2</a:t>
                      </a:r>
                      <a:endParaRPr lang="en-US" sz="3600" b="1" dirty="0"/>
                    </a:p>
                  </a:txBody>
                  <a:tcPr anchor="ctr">
                    <a:solidFill>
                      <a:srgbClr val="FFFF00"/>
                    </a:solidFill>
                  </a:tcPr>
                </a:tc>
                <a:tc>
                  <a:txBody>
                    <a:bodyPr/>
                    <a:lstStyle/>
                    <a:p>
                      <a:pPr algn="ctr"/>
                      <a:r>
                        <a:rPr lang="en-US" dirty="0" smtClean="0"/>
                        <a:t>Student</a:t>
                      </a:r>
                      <a:endParaRPr lang="en-US"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c>
                  <a:txBody>
                    <a:bodyPr/>
                    <a:lstStyle/>
                    <a:p>
                      <a:pPr algn="ctr"/>
                      <a:r>
                        <a:rPr lang="en-US" dirty="0" smtClean="0"/>
                        <a:t>Coach</a:t>
                      </a:r>
                      <a:endParaRPr lang="en-US" dirty="0"/>
                    </a:p>
                  </a:txBody>
                  <a:tcPr anchor="ctr">
                    <a:solidFill>
                      <a:srgbClr val="FFFF00"/>
                    </a:solidFill>
                  </a:tcPr>
                </a:tc>
              </a:tr>
              <a:tr h="567019">
                <a:tc>
                  <a:txBody>
                    <a:bodyPr/>
                    <a:lstStyle/>
                    <a:p>
                      <a:pPr algn="ctr"/>
                      <a:r>
                        <a:rPr lang="en-US" sz="3600" dirty="0" smtClean="0"/>
                        <a:t>3</a:t>
                      </a:r>
                      <a:endParaRPr lang="en-US" sz="3600" b="1" dirty="0"/>
                    </a:p>
                  </a:txBody>
                  <a:tcPr anchor="ctr"/>
                </a:tc>
                <a:tc>
                  <a:txBody>
                    <a:bodyPr/>
                    <a:lstStyle/>
                    <a:p>
                      <a:pPr algn="ctr"/>
                      <a:r>
                        <a:rPr lang="en-US" dirty="0" smtClean="0"/>
                        <a:t>Coach</a:t>
                      </a:r>
                      <a:endParaRPr lang="en-US"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r>
            </a:tbl>
          </a:graphicData>
        </a:graphic>
      </p:graphicFrame>
      <p:graphicFrame>
        <p:nvGraphicFramePr>
          <p:cNvPr id="12" name="Table 11"/>
          <p:cNvGraphicFramePr>
            <a:graphicFrameLocks noGrp="1"/>
          </p:cNvGraphicFramePr>
          <p:nvPr/>
        </p:nvGraphicFramePr>
        <p:xfrm>
          <a:off x="7971498" y="3183181"/>
          <a:ext cx="3511442" cy="2139537"/>
        </p:xfrm>
        <a:graphic>
          <a:graphicData uri="http://schemas.openxmlformats.org/drawingml/2006/table">
            <a:tbl>
              <a:tblPr firstRow="1" firstCol="1" bandRow="1">
                <a:tableStyleId>{073A0DAA-6AF3-43AB-8588-CEC1D06C72B9}</a:tableStyleId>
              </a:tblPr>
              <a:tblGrid>
                <a:gridCol w="968375"/>
                <a:gridCol w="2543067"/>
              </a:tblGrid>
              <a:tr h="387733">
                <a:tc>
                  <a:txBody>
                    <a:bodyPr/>
                    <a:lstStyle/>
                    <a:p>
                      <a:pPr marL="0" marR="0">
                        <a:lnSpc>
                          <a:spcPct val="115000"/>
                        </a:lnSpc>
                        <a:spcBef>
                          <a:spcPts val="0"/>
                        </a:spcBef>
                        <a:spcAft>
                          <a:spcPts val="0"/>
                        </a:spcAft>
                      </a:pPr>
                      <a:r>
                        <a:rPr lang="en-US" sz="1600" dirty="0">
                          <a:effectLst/>
                        </a:rPr>
                        <a:t>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Action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0844">
                <a:tc>
                  <a:txBody>
                    <a:bodyPr/>
                    <a:lstStyle/>
                    <a:p>
                      <a:pPr marL="0" marR="0">
                        <a:lnSpc>
                          <a:spcPct val="115000"/>
                        </a:lnSpc>
                        <a:spcBef>
                          <a:spcPts val="0"/>
                        </a:spcBef>
                        <a:spcAft>
                          <a:spcPts val="0"/>
                        </a:spcAft>
                      </a:pPr>
                      <a:r>
                        <a:rPr lang="en-US" sz="1600">
                          <a:effectLst/>
                        </a:rPr>
                        <a:t>1 min.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Scholar reads and teacher prompts </a:t>
                      </a:r>
                    </a:p>
                  </a:txBody>
                  <a:tcPr marL="68580" marR="68580" marT="0" marB="0"/>
                </a:tc>
              </a:tr>
              <a:tr h="0">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Coaches gives feedback using the below</a:t>
                      </a:r>
                    </a:p>
                  </a:txBody>
                  <a:tcPr marL="68580" marR="68580" marT="0" marB="0"/>
                </a:tc>
              </a:tr>
              <a:tr h="480128">
                <a:tc>
                  <a:txBody>
                    <a:bodyPr/>
                    <a:lstStyle/>
                    <a:p>
                      <a:pPr marL="0" marR="0">
                        <a:lnSpc>
                          <a:spcPct val="115000"/>
                        </a:lnSpc>
                        <a:spcBef>
                          <a:spcPts val="0"/>
                        </a:spcBef>
                        <a:spcAft>
                          <a:spcPts val="0"/>
                        </a:spcAft>
                      </a:pPr>
                      <a:r>
                        <a:rPr lang="en-US" sz="1600" dirty="0">
                          <a:effectLst/>
                        </a:rPr>
                        <a:t>30 Secs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Teacher replays</a:t>
                      </a:r>
                    </a:p>
                  </a:txBody>
                  <a:tcPr marL="68580" marR="68580" marT="0" marB="0"/>
                </a:tc>
              </a:tr>
            </a:tbl>
          </a:graphicData>
        </a:graphic>
      </p:graphicFrame>
    </p:spTree>
    <p:extLst>
      <p:ext uri="{BB962C8B-B14F-4D97-AF65-F5344CB8AC3E}">
        <p14:creationId xmlns:p14="http://schemas.microsoft.com/office/powerpoint/2010/main" val="3877529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b="1" dirty="0" smtClean="0">
                <a:ea typeface="ＭＳ Ｐゴシック" panose="020B0600070205080204" pitchFamily="34" charset="-128"/>
              </a:rPr>
              <a:t>The Story . . .</a:t>
            </a:r>
          </a:p>
        </p:txBody>
      </p:sp>
      <p:sp>
        <p:nvSpPr>
          <p:cNvPr id="41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5"/>
              </a:buBlip>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FF0000"/>
              </a:buClr>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FF0000"/>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rgbClr val="FF0000"/>
              </a:buClr>
              <a:buChar char="•"/>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rgbClr val="FF0000"/>
              </a:buClr>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4F295BD3-EC45-4EF4-B618-8D81D43C4D92}" type="slidenum">
              <a:rPr lang="en-US" altLang="en-US" sz="1000">
                <a:solidFill>
                  <a:prstClr val="black"/>
                </a:solidFill>
              </a:rPr>
              <a:pPr eaLnBrk="1" hangingPunct="1">
                <a:spcBef>
                  <a:spcPct val="0"/>
                </a:spcBef>
                <a:buFontTx/>
                <a:buNone/>
              </a:pPr>
              <a:t>7</a:t>
            </a:fld>
            <a:endParaRPr lang="en-US" altLang="en-US" sz="1000" dirty="0">
              <a:solidFill>
                <a:prstClr val="black"/>
              </a:solidFill>
            </a:endParaRPr>
          </a:p>
        </p:txBody>
      </p:sp>
      <p:sp>
        <p:nvSpPr>
          <p:cNvPr id="3" name="TextBox 2"/>
          <p:cNvSpPr txBox="1"/>
          <p:nvPr/>
        </p:nvSpPr>
        <p:spPr>
          <a:xfrm>
            <a:off x="1097280" y="2708413"/>
            <a:ext cx="5327583" cy="1938992"/>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t>Consistent Practice</a:t>
            </a:r>
          </a:p>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r>
              <a:rPr lang="en-US" sz="2400" b="1" dirty="0" smtClean="0"/>
              <a:t>Varying Data Practices during GR</a:t>
            </a:r>
          </a:p>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r>
              <a:rPr lang="en-US" sz="2400" b="1" dirty="0" smtClean="0"/>
              <a:t>Mismatched Support</a:t>
            </a:r>
          </a:p>
        </p:txBody>
      </p:sp>
      <p:pic>
        <p:nvPicPr>
          <p:cNvPr id="2050" name="Picture 2" descr="http://itmgr.org/wp-content/uploads/2013/04/now-and-later-24-pack-lemon-berry-clos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4863" y="2382253"/>
            <a:ext cx="4762500" cy="3181350"/>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tags r:id="rId2"/>
    </p:custDataLst>
    <p:extLst>
      <p:ext uri="{BB962C8B-B14F-4D97-AF65-F5344CB8AC3E}">
        <p14:creationId xmlns:p14="http://schemas.microsoft.com/office/powerpoint/2010/main" val="4264663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3 – Layering on More At Bats</a:t>
            </a:r>
            <a:endParaRPr lang="en-US" dirty="0"/>
          </a:p>
        </p:txBody>
      </p:sp>
      <p:sp>
        <p:nvSpPr>
          <p:cNvPr id="3" name="Content Placeholder 2"/>
          <p:cNvSpPr>
            <a:spLocks noGrp="1"/>
          </p:cNvSpPr>
          <p:nvPr>
            <p:ph idx="1"/>
          </p:nvPr>
        </p:nvSpPr>
        <p:spPr>
          <a:xfrm>
            <a:off x="1097280" y="1845734"/>
            <a:ext cx="10058400" cy="1210287"/>
          </a:xfrm>
        </p:spPr>
        <p:txBody>
          <a:bodyPr>
            <a:normAutofit fontScale="92500" lnSpcReduction="20000"/>
          </a:bodyPr>
          <a:lstStyle/>
          <a:p>
            <a:r>
              <a:rPr lang="en-US" sz="1800" b="1" dirty="0"/>
              <a:t>Directions:  </a:t>
            </a:r>
            <a:r>
              <a:rPr lang="en-US" sz="1800" dirty="0"/>
              <a:t>Student reads making a </a:t>
            </a:r>
            <a:r>
              <a:rPr lang="en-US" sz="1800" u="sng" dirty="0"/>
              <a:t>chunking/syllable error</a:t>
            </a:r>
            <a:r>
              <a:rPr lang="en-US" sz="1800" dirty="0"/>
              <a:t> every 2 lines for half the page and without error in the second half of the page, teacher notices the error, Ids the root, and matches an appropriate prompt, and reinforces or further prompts on additional at bats in the remainder of the passage.  Reinforces will look like a thumbs up or saying, “perfect”.</a:t>
            </a:r>
          </a:p>
          <a:p>
            <a:r>
              <a:rPr lang="en-US" sz="1800" b="1" dirty="0"/>
              <a:t>Participants</a:t>
            </a:r>
            <a:r>
              <a:rPr lang="en-US" sz="1800" dirty="0"/>
              <a:t>: Teacher, Coach, and Scholar</a:t>
            </a:r>
          </a:p>
        </p:txBody>
      </p:sp>
      <p:sp>
        <p:nvSpPr>
          <p:cNvPr id="5" name="TextBox 4"/>
          <p:cNvSpPr txBox="1"/>
          <p:nvPr/>
        </p:nvSpPr>
        <p:spPr>
          <a:xfrm>
            <a:off x="11155680" y="5818009"/>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17</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34353093"/>
              </p:ext>
            </p:extLst>
          </p:nvPr>
        </p:nvGraphicFramePr>
        <p:xfrm>
          <a:off x="1097280" y="3183181"/>
          <a:ext cx="6602933" cy="2286000"/>
        </p:xfrm>
        <a:graphic>
          <a:graphicData uri="http://schemas.openxmlformats.org/drawingml/2006/table">
            <a:tbl>
              <a:tblPr firstRow="1" bandRow="1">
                <a:tableStyleId>{9DCAF9ED-07DC-4A11-8D7F-57B35C25682E}</a:tableStyleId>
              </a:tblPr>
              <a:tblGrid>
                <a:gridCol w="1668780"/>
                <a:gridCol w="1668780"/>
                <a:gridCol w="1668780"/>
                <a:gridCol w="1596593"/>
              </a:tblGrid>
              <a:tr h="288224">
                <a:tc>
                  <a:txBody>
                    <a:bodyPr/>
                    <a:lstStyle/>
                    <a:p>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545639">
                <a:tc>
                  <a:txBody>
                    <a:bodyPr/>
                    <a:lstStyle/>
                    <a:p>
                      <a:pPr algn="ctr"/>
                      <a:r>
                        <a:rPr lang="en-US" sz="3600" dirty="0" smtClean="0"/>
                        <a:t>1 </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a:t>
                      </a:r>
                      <a:endParaRPr lang="en-US" dirty="0"/>
                    </a:p>
                  </a:txBody>
                  <a:tcPr anchor="ctr"/>
                </a:tc>
                <a:tc>
                  <a:txBody>
                    <a:bodyPr/>
                    <a:lstStyle/>
                    <a:p>
                      <a:pPr algn="ctr"/>
                      <a:r>
                        <a:rPr lang="en-US" dirty="0" smtClean="0"/>
                        <a:t>Student</a:t>
                      </a:r>
                      <a:endParaRPr lang="en-US" dirty="0"/>
                    </a:p>
                  </a:txBody>
                  <a:tcPr anchor="ctr"/>
                </a:tc>
              </a:tr>
              <a:tr h="567019">
                <a:tc>
                  <a:txBody>
                    <a:bodyPr/>
                    <a:lstStyle/>
                    <a:p>
                      <a:pPr algn="ctr"/>
                      <a:r>
                        <a:rPr lang="en-US" sz="3600" dirty="0" smtClean="0"/>
                        <a:t>2</a:t>
                      </a:r>
                      <a:endParaRPr lang="en-US" sz="3600" b="1"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a:t>
                      </a:r>
                      <a:endParaRPr lang="en-US" dirty="0"/>
                    </a:p>
                  </a:txBody>
                  <a:tcPr anchor="ctr"/>
                </a:tc>
              </a:tr>
              <a:tr h="567019">
                <a:tc>
                  <a:txBody>
                    <a:bodyPr/>
                    <a:lstStyle/>
                    <a:p>
                      <a:pPr algn="ctr"/>
                      <a:r>
                        <a:rPr lang="en-US" sz="3600" dirty="0" smtClean="0"/>
                        <a:t>3</a:t>
                      </a:r>
                      <a:endParaRPr lang="en-US" sz="3600" b="1" dirty="0"/>
                    </a:p>
                  </a:txBody>
                  <a:tcPr anchor="ctr">
                    <a:solidFill>
                      <a:srgbClr val="FFFF00"/>
                    </a:solidFill>
                  </a:tcPr>
                </a:tc>
                <a:tc>
                  <a:txBody>
                    <a:bodyPr/>
                    <a:lstStyle/>
                    <a:p>
                      <a:pPr algn="ctr"/>
                      <a:r>
                        <a:rPr lang="en-US" dirty="0" smtClean="0"/>
                        <a:t>Coach</a:t>
                      </a:r>
                      <a:endParaRPr lang="en-US" dirty="0"/>
                    </a:p>
                  </a:txBody>
                  <a:tcPr anchor="ctr">
                    <a:solidFill>
                      <a:srgbClr val="FFFF00"/>
                    </a:solidFill>
                  </a:tcPr>
                </a:tc>
                <a:tc>
                  <a:txBody>
                    <a:bodyPr/>
                    <a:lstStyle/>
                    <a:p>
                      <a:pPr algn="ctr"/>
                      <a:r>
                        <a:rPr lang="en-US" dirty="0" smtClean="0"/>
                        <a:t>Student</a:t>
                      </a:r>
                      <a:endParaRPr lang="en-US"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r>
            </a:tbl>
          </a:graphicData>
        </a:graphic>
      </p:graphicFrame>
      <p:graphicFrame>
        <p:nvGraphicFramePr>
          <p:cNvPr id="12" name="Table 11"/>
          <p:cNvGraphicFramePr>
            <a:graphicFrameLocks noGrp="1"/>
          </p:cNvGraphicFramePr>
          <p:nvPr/>
        </p:nvGraphicFramePr>
        <p:xfrm>
          <a:off x="7971498" y="3183181"/>
          <a:ext cx="3511442" cy="2139537"/>
        </p:xfrm>
        <a:graphic>
          <a:graphicData uri="http://schemas.openxmlformats.org/drawingml/2006/table">
            <a:tbl>
              <a:tblPr firstRow="1" firstCol="1" bandRow="1">
                <a:tableStyleId>{073A0DAA-6AF3-43AB-8588-CEC1D06C72B9}</a:tableStyleId>
              </a:tblPr>
              <a:tblGrid>
                <a:gridCol w="968375"/>
                <a:gridCol w="2543067"/>
              </a:tblGrid>
              <a:tr h="387733">
                <a:tc>
                  <a:txBody>
                    <a:bodyPr/>
                    <a:lstStyle/>
                    <a:p>
                      <a:pPr marL="0" marR="0">
                        <a:lnSpc>
                          <a:spcPct val="115000"/>
                        </a:lnSpc>
                        <a:spcBef>
                          <a:spcPts val="0"/>
                        </a:spcBef>
                        <a:spcAft>
                          <a:spcPts val="0"/>
                        </a:spcAft>
                      </a:pPr>
                      <a:r>
                        <a:rPr lang="en-US" sz="1600" dirty="0">
                          <a:effectLst/>
                        </a:rPr>
                        <a:t>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Action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0844">
                <a:tc>
                  <a:txBody>
                    <a:bodyPr/>
                    <a:lstStyle/>
                    <a:p>
                      <a:pPr marL="0" marR="0">
                        <a:lnSpc>
                          <a:spcPct val="115000"/>
                        </a:lnSpc>
                        <a:spcBef>
                          <a:spcPts val="0"/>
                        </a:spcBef>
                        <a:spcAft>
                          <a:spcPts val="0"/>
                        </a:spcAft>
                      </a:pPr>
                      <a:r>
                        <a:rPr lang="en-US" sz="1600">
                          <a:effectLst/>
                        </a:rPr>
                        <a:t>1 min.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Scholar reads and teacher prompts </a:t>
                      </a:r>
                    </a:p>
                  </a:txBody>
                  <a:tcPr marL="68580" marR="68580" marT="0" marB="0"/>
                </a:tc>
              </a:tr>
              <a:tr h="0">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Coaches gives feedback using the below</a:t>
                      </a:r>
                    </a:p>
                  </a:txBody>
                  <a:tcPr marL="68580" marR="68580" marT="0" marB="0"/>
                </a:tc>
              </a:tr>
              <a:tr h="480128">
                <a:tc>
                  <a:txBody>
                    <a:bodyPr/>
                    <a:lstStyle/>
                    <a:p>
                      <a:pPr marL="0" marR="0">
                        <a:lnSpc>
                          <a:spcPct val="115000"/>
                        </a:lnSpc>
                        <a:spcBef>
                          <a:spcPts val="0"/>
                        </a:spcBef>
                        <a:spcAft>
                          <a:spcPts val="0"/>
                        </a:spcAft>
                      </a:pPr>
                      <a:r>
                        <a:rPr lang="en-US" sz="1600" dirty="0">
                          <a:effectLst/>
                        </a:rPr>
                        <a:t>30 Secs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Teacher replays</a:t>
                      </a:r>
                    </a:p>
                  </a:txBody>
                  <a:tcPr marL="68580" marR="68580" marT="0" marB="0"/>
                </a:tc>
              </a:tr>
            </a:tbl>
          </a:graphicData>
        </a:graphic>
      </p:graphicFrame>
    </p:spTree>
    <p:extLst>
      <p:ext uri="{BB962C8B-B14F-4D97-AF65-F5344CB8AC3E}">
        <p14:creationId xmlns:p14="http://schemas.microsoft.com/office/powerpoint/2010/main" val="9185051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4 – Layering on Transferring the Skill</a:t>
            </a:r>
            <a:endParaRPr lang="en-US" dirty="0"/>
          </a:p>
        </p:txBody>
      </p:sp>
      <p:sp>
        <p:nvSpPr>
          <p:cNvPr id="3" name="Content Placeholder 2"/>
          <p:cNvSpPr>
            <a:spLocks noGrp="1"/>
          </p:cNvSpPr>
          <p:nvPr>
            <p:ph idx="1"/>
          </p:nvPr>
        </p:nvSpPr>
        <p:spPr>
          <a:xfrm>
            <a:off x="1097280" y="1845734"/>
            <a:ext cx="10058400" cy="1210287"/>
          </a:xfrm>
        </p:spPr>
        <p:txBody>
          <a:bodyPr>
            <a:normAutofit lnSpcReduction="10000"/>
          </a:bodyPr>
          <a:lstStyle/>
          <a:p>
            <a:r>
              <a:rPr lang="en-US" sz="1800" b="1" dirty="0"/>
              <a:t>Directions:  </a:t>
            </a:r>
            <a:r>
              <a:rPr lang="en-US" sz="1800" dirty="0"/>
              <a:t>Student reads making a suffix error with –</a:t>
            </a:r>
            <a:r>
              <a:rPr lang="en-US" sz="1800" dirty="0" err="1"/>
              <a:t>ed</a:t>
            </a:r>
            <a:r>
              <a:rPr lang="en-US" sz="1800" dirty="0"/>
              <a:t>/-s every 2 lines for half the page and without error on the second half of the page, teacher notices the error, id’s the root and matches an appropriate prompt, reinforces and transfers the skill</a:t>
            </a:r>
            <a:r>
              <a:rPr lang="en-US" sz="1800" dirty="0" smtClean="0"/>
              <a:t>.</a:t>
            </a:r>
            <a:endParaRPr lang="en-US" sz="1800" dirty="0"/>
          </a:p>
          <a:p>
            <a:r>
              <a:rPr lang="en-US" sz="1800" b="1" dirty="0"/>
              <a:t>Participants</a:t>
            </a:r>
            <a:r>
              <a:rPr lang="en-US" sz="1800" dirty="0"/>
              <a:t>: Teacher, Coach, and Scholar</a:t>
            </a:r>
          </a:p>
        </p:txBody>
      </p:sp>
      <p:sp>
        <p:nvSpPr>
          <p:cNvPr id="5" name="TextBox 4"/>
          <p:cNvSpPr txBox="1"/>
          <p:nvPr/>
        </p:nvSpPr>
        <p:spPr>
          <a:xfrm>
            <a:off x="11155680" y="5818009"/>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19</a:t>
            </a:r>
            <a:endParaRPr lang="en-US" dirty="0"/>
          </a:p>
        </p:txBody>
      </p:sp>
      <p:graphicFrame>
        <p:nvGraphicFramePr>
          <p:cNvPr id="4" name="Table 3"/>
          <p:cNvGraphicFramePr>
            <a:graphicFrameLocks noGrp="1"/>
          </p:cNvGraphicFramePr>
          <p:nvPr/>
        </p:nvGraphicFramePr>
        <p:xfrm>
          <a:off x="1097280" y="3183181"/>
          <a:ext cx="6602933" cy="2286000"/>
        </p:xfrm>
        <a:graphic>
          <a:graphicData uri="http://schemas.openxmlformats.org/drawingml/2006/table">
            <a:tbl>
              <a:tblPr firstRow="1" bandRow="1">
                <a:tableStyleId>{9DCAF9ED-07DC-4A11-8D7F-57B35C25682E}</a:tableStyleId>
              </a:tblPr>
              <a:tblGrid>
                <a:gridCol w="1668780"/>
                <a:gridCol w="1668780"/>
                <a:gridCol w="1668780"/>
                <a:gridCol w="1596593"/>
              </a:tblGrid>
              <a:tr h="288224">
                <a:tc>
                  <a:txBody>
                    <a:bodyPr/>
                    <a:lstStyle/>
                    <a:p>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545639">
                <a:tc>
                  <a:txBody>
                    <a:bodyPr/>
                    <a:lstStyle/>
                    <a:p>
                      <a:pPr algn="ctr"/>
                      <a:r>
                        <a:rPr lang="en-US" sz="3600" dirty="0" smtClean="0"/>
                        <a:t>1 </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a:t>
                      </a:r>
                      <a:endParaRPr lang="en-US" dirty="0"/>
                    </a:p>
                  </a:txBody>
                  <a:tcPr anchor="ctr"/>
                </a:tc>
                <a:tc>
                  <a:txBody>
                    <a:bodyPr/>
                    <a:lstStyle/>
                    <a:p>
                      <a:pPr algn="ctr"/>
                      <a:r>
                        <a:rPr lang="en-US" dirty="0" smtClean="0"/>
                        <a:t>Student</a:t>
                      </a:r>
                      <a:endParaRPr lang="en-US" dirty="0"/>
                    </a:p>
                  </a:txBody>
                  <a:tcPr anchor="ctr"/>
                </a:tc>
              </a:tr>
              <a:tr h="567019">
                <a:tc>
                  <a:txBody>
                    <a:bodyPr/>
                    <a:lstStyle/>
                    <a:p>
                      <a:pPr algn="ctr"/>
                      <a:r>
                        <a:rPr lang="en-US" sz="3600" dirty="0" smtClean="0"/>
                        <a:t>2</a:t>
                      </a:r>
                      <a:endParaRPr lang="en-US" sz="3600" b="1"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a:t>
                      </a:r>
                      <a:endParaRPr lang="en-US" dirty="0"/>
                    </a:p>
                  </a:txBody>
                  <a:tcPr anchor="ctr"/>
                </a:tc>
              </a:tr>
              <a:tr h="567019">
                <a:tc>
                  <a:txBody>
                    <a:bodyPr/>
                    <a:lstStyle/>
                    <a:p>
                      <a:pPr algn="ctr"/>
                      <a:r>
                        <a:rPr lang="en-US" sz="3600" dirty="0" smtClean="0"/>
                        <a:t>3</a:t>
                      </a:r>
                      <a:endParaRPr lang="en-US" sz="3600" b="1" dirty="0"/>
                    </a:p>
                  </a:txBody>
                  <a:tcPr anchor="ctr"/>
                </a:tc>
                <a:tc>
                  <a:txBody>
                    <a:bodyPr/>
                    <a:lstStyle/>
                    <a:p>
                      <a:pPr algn="ctr"/>
                      <a:r>
                        <a:rPr lang="en-US" dirty="0" smtClean="0"/>
                        <a:t>Coach</a:t>
                      </a:r>
                      <a:endParaRPr lang="en-US"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r>
            </a:tbl>
          </a:graphicData>
        </a:graphic>
      </p:graphicFrame>
      <p:graphicFrame>
        <p:nvGraphicFramePr>
          <p:cNvPr id="12" name="Table 11"/>
          <p:cNvGraphicFramePr>
            <a:graphicFrameLocks noGrp="1"/>
          </p:cNvGraphicFramePr>
          <p:nvPr/>
        </p:nvGraphicFramePr>
        <p:xfrm>
          <a:off x="7971498" y="3183181"/>
          <a:ext cx="3511442" cy="2139537"/>
        </p:xfrm>
        <a:graphic>
          <a:graphicData uri="http://schemas.openxmlformats.org/drawingml/2006/table">
            <a:tbl>
              <a:tblPr firstRow="1" firstCol="1" bandRow="1">
                <a:tableStyleId>{073A0DAA-6AF3-43AB-8588-CEC1D06C72B9}</a:tableStyleId>
              </a:tblPr>
              <a:tblGrid>
                <a:gridCol w="968375"/>
                <a:gridCol w="2543067"/>
              </a:tblGrid>
              <a:tr h="387733">
                <a:tc>
                  <a:txBody>
                    <a:bodyPr/>
                    <a:lstStyle/>
                    <a:p>
                      <a:pPr marL="0" marR="0">
                        <a:lnSpc>
                          <a:spcPct val="115000"/>
                        </a:lnSpc>
                        <a:spcBef>
                          <a:spcPts val="0"/>
                        </a:spcBef>
                        <a:spcAft>
                          <a:spcPts val="0"/>
                        </a:spcAft>
                      </a:pPr>
                      <a:r>
                        <a:rPr lang="en-US" sz="1600" dirty="0">
                          <a:effectLst/>
                        </a:rPr>
                        <a:t>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Action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0844">
                <a:tc>
                  <a:txBody>
                    <a:bodyPr/>
                    <a:lstStyle/>
                    <a:p>
                      <a:pPr marL="0" marR="0">
                        <a:lnSpc>
                          <a:spcPct val="115000"/>
                        </a:lnSpc>
                        <a:spcBef>
                          <a:spcPts val="0"/>
                        </a:spcBef>
                        <a:spcAft>
                          <a:spcPts val="0"/>
                        </a:spcAft>
                      </a:pPr>
                      <a:r>
                        <a:rPr lang="en-US" sz="1600">
                          <a:effectLst/>
                        </a:rPr>
                        <a:t>1 min.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Scholar reads and teacher prompts </a:t>
                      </a:r>
                    </a:p>
                  </a:txBody>
                  <a:tcPr marL="68580" marR="68580" marT="0" marB="0"/>
                </a:tc>
              </a:tr>
              <a:tr h="0">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Coaches gives feedback using the below</a:t>
                      </a:r>
                    </a:p>
                  </a:txBody>
                  <a:tcPr marL="68580" marR="68580" marT="0" marB="0"/>
                </a:tc>
              </a:tr>
              <a:tr h="480128">
                <a:tc>
                  <a:txBody>
                    <a:bodyPr/>
                    <a:lstStyle/>
                    <a:p>
                      <a:pPr marL="0" marR="0">
                        <a:lnSpc>
                          <a:spcPct val="115000"/>
                        </a:lnSpc>
                        <a:spcBef>
                          <a:spcPts val="0"/>
                        </a:spcBef>
                        <a:spcAft>
                          <a:spcPts val="0"/>
                        </a:spcAft>
                      </a:pPr>
                      <a:r>
                        <a:rPr lang="en-US" sz="1600" dirty="0">
                          <a:effectLst/>
                        </a:rPr>
                        <a:t>30 Secs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Teacher replays</a:t>
                      </a:r>
                    </a:p>
                  </a:txBody>
                  <a:tcPr marL="68580" marR="68580" marT="0" marB="0"/>
                </a:tc>
              </a:tr>
            </a:tbl>
          </a:graphicData>
        </a:graphic>
      </p:graphicFrame>
    </p:spTree>
    <p:extLst>
      <p:ext uri="{BB962C8B-B14F-4D97-AF65-F5344CB8AC3E}">
        <p14:creationId xmlns:p14="http://schemas.microsoft.com/office/powerpoint/2010/main" val="10754913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4 – Layering on Transferring the Skill</a:t>
            </a:r>
            <a:endParaRPr lang="en-US" dirty="0"/>
          </a:p>
        </p:txBody>
      </p:sp>
      <p:sp>
        <p:nvSpPr>
          <p:cNvPr id="3" name="Content Placeholder 2"/>
          <p:cNvSpPr>
            <a:spLocks noGrp="1"/>
          </p:cNvSpPr>
          <p:nvPr>
            <p:ph idx="1"/>
          </p:nvPr>
        </p:nvSpPr>
        <p:spPr>
          <a:xfrm>
            <a:off x="1097280" y="1845734"/>
            <a:ext cx="10058400" cy="1210287"/>
          </a:xfrm>
        </p:spPr>
        <p:txBody>
          <a:bodyPr>
            <a:normAutofit fontScale="92500" lnSpcReduction="10000"/>
          </a:bodyPr>
          <a:lstStyle/>
          <a:p>
            <a:r>
              <a:rPr lang="en-US" sz="1800" b="1" dirty="0"/>
              <a:t>Directions:  </a:t>
            </a:r>
            <a:r>
              <a:rPr lang="en-US" sz="1800" dirty="0"/>
              <a:t>Student reads making a suffix error with –</a:t>
            </a:r>
            <a:r>
              <a:rPr lang="en-US" sz="1800" dirty="0" err="1"/>
              <a:t>ed</a:t>
            </a:r>
            <a:r>
              <a:rPr lang="en-US" sz="1800" dirty="0"/>
              <a:t>/-s every 2 lines for half the page and without error on the second half of the page, teacher notices the error, id’s the root and matches an appropriate prompt, reinforces and transfers the skill</a:t>
            </a:r>
            <a:r>
              <a:rPr lang="en-US" sz="1800" dirty="0" smtClean="0"/>
              <a:t>.</a:t>
            </a:r>
            <a:endParaRPr lang="en-US" sz="1800" dirty="0"/>
          </a:p>
          <a:p>
            <a:r>
              <a:rPr lang="en-US" sz="1800" b="1" dirty="0"/>
              <a:t>Participants</a:t>
            </a:r>
            <a:r>
              <a:rPr lang="en-US" sz="1800" dirty="0"/>
              <a:t>: Teacher, Coach, and Scholar</a:t>
            </a:r>
          </a:p>
          <a:p>
            <a:endParaRPr lang="en-US" sz="1800" dirty="0"/>
          </a:p>
          <a:p>
            <a:endParaRPr lang="en-US" sz="1800" dirty="0"/>
          </a:p>
        </p:txBody>
      </p:sp>
      <p:sp>
        <p:nvSpPr>
          <p:cNvPr id="5" name="TextBox 4"/>
          <p:cNvSpPr txBox="1"/>
          <p:nvPr/>
        </p:nvSpPr>
        <p:spPr>
          <a:xfrm>
            <a:off x="11155680" y="5745819"/>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19</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932738203"/>
              </p:ext>
            </p:extLst>
          </p:nvPr>
        </p:nvGraphicFramePr>
        <p:xfrm>
          <a:off x="1097280" y="3164395"/>
          <a:ext cx="9562699" cy="2574047"/>
        </p:xfrm>
        <a:graphic>
          <a:graphicData uri="http://schemas.openxmlformats.org/drawingml/2006/table">
            <a:tbl>
              <a:tblPr firstRow="1" firstCol="1" bandRow="1">
                <a:tableStyleId>{0660B408-B3CF-4A94-85FC-2B1E0A45F4A2}</a:tableStyleId>
              </a:tblPr>
              <a:tblGrid>
                <a:gridCol w="9562699"/>
              </a:tblGrid>
              <a:tr h="313942">
                <a:tc>
                  <a:txBody>
                    <a:bodyPr/>
                    <a:lstStyle/>
                    <a:p>
                      <a:pPr marL="0" marR="0">
                        <a:spcBef>
                          <a:spcPts val="500"/>
                        </a:spcBef>
                        <a:spcAft>
                          <a:spcPts val="0"/>
                        </a:spcAft>
                      </a:pPr>
                      <a:r>
                        <a:rPr lang="en-US" sz="1400" cap="all" spc="75" dirty="0">
                          <a:effectLst/>
                        </a:rPr>
                        <a:t>Fluency practice Feedback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9865">
                <a:tc>
                  <a:txBody>
                    <a:bodyPr/>
                    <a:lstStyle/>
                    <a:p>
                      <a:pPr marL="0" marR="0">
                        <a:lnSpc>
                          <a:spcPct val="115000"/>
                        </a:lnSpc>
                        <a:spcBef>
                          <a:spcPts val="500"/>
                        </a:spcBef>
                        <a:spcAft>
                          <a:spcPts val="0"/>
                        </a:spcAft>
                      </a:pPr>
                      <a:r>
                        <a:rPr lang="en-US" sz="1800" dirty="0">
                          <a:effectLst/>
                        </a:rPr>
                        <a:t>Next Time Try.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79440">
                <a:tc>
                  <a:txBody>
                    <a:bodyPr/>
                    <a:lstStyle/>
                    <a:p>
                      <a:pPr marL="285750" lvl="0" indent="-285750">
                        <a:buFont typeface="Arial" panose="020B0604020202020204" pitchFamily="34" charset="0"/>
                        <a:buChar char="•"/>
                      </a:pPr>
                      <a:r>
                        <a:rPr lang="en-US" sz="1800" b="1" kern="1200" dirty="0" smtClean="0">
                          <a:solidFill>
                            <a:schemeClr val="dk1"/>
                          </a:solidFill>
                          <a:effectLst/>
                          <a:latin typeface="+mn-lt"/>
                          <a:ea typeface="+mn-ea"/>
                          <a:cs typeface="+mn-cs"/>
                        </a:rPr>
                        <a:t>Prompting immediately when you hear the mistake</a:t>
                      </a:r>
                    </a:p>
                    <a:p>
                      <a:pPr marL="285750" lvl="0" indent="-285750">
                        <a:buFont typeface="Arial" panose="020B0604020202020204" pitchFamily="34" charset="0"/>
                        <a:buChar char="•"/>
                      </a:pPr>
                      <a:r>
                        <a:rPr lang="en-US" sz="1800" b="1" kern="1200" dirty="0" smtClean="0">
                          <a:solidFill>
                            <a:schemeClr val="dk1"/>
                          </a:solidFill>
                          <a:effectLst/>
                          <a:latin typeface="+mn-lt"/>
                          <a:ea typeface="+mn-ea"/>
                          <a:cs typeface="+mn-cs"/>
                        </a:rPr>
                        <a:t>Taking a running record alongside the scholar to ensure you catch every mistake</a:t>
                      </a:r>
                    </a:p>
                    <a:p>
                      <a:pPr marL="285750" lvl="0" indent="-285750">
                        <a:buFont typeface="Arial" panose="020B0604020202020204" pitchFamily="34" charset="0"/>
                        <a:buChar char="•"/>
                      </a:pPr>
                      <a:r>
                        <a:rPr lang="en-US" sz="1800" b="1" kern="1200" dirty="0" smtClean="0">
                          <a:solidFill>
                            <a:schemeClr val="dk1"/>
                          </a:solidFill>
                          <a:effectLst/>
                          <a:latin typeface="+mn-lt"/>
                          <a:ea typeface="+mn-ea"/>
                          <a:cs typeface="+mn-cs"/>
                        </a:rPr>
                        <a:t>Using a least invasive prompt like _______ instead to minimize time.</a:t>
                      </a:r>
                    </a:p>
                    <a:p>
                      <a:pPr marL="285750" lvl="0" indent="-285750">
                        <a:buFont typeface="Arial" panose="020B0604020202020204" pitchFamily="34" charset="0"/>
                        <a:buChar char="•"/>
                      </a:pPr>
                      <a:r>
                        <a:rPr lang="en-US" sz="1800" b="1" kern="1200" dirty="0" smtClean="0">
                          <a:solidFill>
                            <a:schemeClr val="dk1"/>
                          </a:solidFill>
                          <a:effectLst/>
                          <a:latin typeface="+mn-lt"/>
                          <a:ea typeface="+mn-ea"/>
                          <a:cs typeface="+mn-cs"/>
                        </a:rPr>
                        <a:t>Giving a thumbs up or affirmation of correct at bat at decoding a word correctly.</a:t>
                      </a:r>
                    </a:p>
                    <a:p>
                      <a:pPr marL="285750" lvl="0" indent="-285750">
                        <a:buFont typeface="Arial" panose="020B0604020202020204" pitchFamily="34" charset="0"/>
                        <a:buChar char="•"/>
                      </a:pPr>
                      <a:r>
                        <a:rPr lang="en-US" sz="1800" b="1" kern="1200" dirty="0" smtClean="0">
                          <a:solidFill>
                            <a:schemeClr val="dk1"/>
                          </a:solidFill>
                          <a:effectLst/>
                          <a:latin typeface="+mn-lt"/>
                          <a:ea typeface="+mn-ea"/>
                          <a:cs typeface="+mn-cs"/>
                        </a:rPr>
                        <a:t>Clearly articulate what the scholar did well and what the scholar needs to remember to do moving forward.</a:t>
                      </a:r>
                    </a:p>
                    <a:p>
                      <a:pPr marL="285750" indent="-285750">
                        <a:buFont typeface="Arial" panose="020B0604020202020204" pitchFamily="34" charset="0"/>
                        <a:buChar char="•"/>
                      </a:pPr>
                      <a:r>
                        <a:rPr lang="en-US" sz="1800" b="1" kern="1200" dirty="0" smtClean="0">
                          <a:solidFill>
                            <a:schemeClr val="dk1"/>
                          </a:solidFill>
                          <a:effectLst/>
                          <a:latin typeface="+mn-lt"/>
                          <a:ea typeface="+mn-ea"/>
                          <a:cs typeface="+mn-cs"/>
                        </a:rPr>
                        <a:t>Ask the scholar to record as a reminder what they are working 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453033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4 – Layering on Transferring the Skill</a:t>
            </a:r>
            <a:endParaRPr lang="en-US" dirty="0"/>
          </a:p>
        </p:txBody>
      </p:sp>
      <p:sp>
        <p:nvSpPr>
          <p:cNvPr id="3" name="Content Placeholder 2"/>
          <p:cNvSpPr>
            <a:spLocks noGrp="1"/>
          </p:cNvSpPr>
          <p:nvPr>
            <p:ph idx="1"/>
          </p:nvPr>
        </p:nvSpPr>
        <p:spPr>
          <a:xfrm>
            <a:off x="1097280" y="1845734"/>
            <a:ext cx="10058400" cy="1210287"/>
          </a:xfrm>
        </p:spPr>
        <p:txBody>
          <a:bodyPr>
            <a:normAutofit lnSpcReduction="10000"/>
          </a:bodyPr>
          <a:lstStyle/>
          <a:p>
            <a:r>
              <a:rPr lang="en-US" sz="1800" b="1" dirty="0"/>
              <a:t>Directions:  </a:t>
            </a:r>
            <a:r>
              <a:rPr lang="en-US" sz="1800" dirty="0"/>
              <a:t>Student reads making a suffix error with –</a:t>
            </a:r>
            <a:r>
              <a:rPr lang="en-US" sz="1800" dirty="0" err="1"/>
              <a:t>ed</a:t>
            </a:r>
            <a:r>
              <a:rPr lang="en-US" sz="1800" dirty="0"/>
              <a:t>/-s every 2 lines for half the page and without error on the second half of the page, teacher notices the error, id’s the root and matches an appropriate prompt, reinforces and transfers the skill</a:t>
            </a:r>
            <a:r>
              <a:rPr lang="en-US" sz="1800" dirty="0" smtClean="0"/>
              <a:t>.</a:t>
            </a:r>
            <a:endParaRPr lang="en-US" sz="1800" dirty="0"/>
          </a:p>
          <a:p>
            <a:r>
              <a:rPr lang="en-US" sz="1800" b="1" dirty="0"/>
              <a:t>Participants</a:t>
            </a:r>
            <a:r>
              <a:rPr lang="en-US" sz="1800" dirty="0"/>
              <a:t>: Teacher, Coach, and Scholar</a:t>
            </a:r>
          </a:p>
        </p:txBody>
      </p:sp>
      <p:sp>
        <p:nvSpPr>
          <p:cNvPr id="5" name="TextBox 4"/>
          <p:cNvSpPr txBox="1"/>
          <p:nvPr/>
        </p:nvSpPr>
        <p:spPr>
          <a:xfrm>
            <a:off x="11155680" y="5818009"/>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19</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10821066"/>
              </p:ext>
            </p:extLst>
          </p:nvPr>
        </p:nvGraphicFramePr>
        <p:xfrm>
          <a:off x="1097280" y="3183181"/>
          <a:ext cx="6602933" cy="2286000"/>
        </p:xfrm>
        <a:graphic>
          <a:graphicData uri="http://schemas.openxmlformats.org/drawingml/2006/table">
            <a:tbl>
              <a:tblPr firstRow="1" bandRow="1">
                <a:tableStyleId>{9DCAF9ED-07DC-4A11-8D7F-57B35C25682E}</a:tableStyleId>
              </a:tblPr>
              <a:tblGrid>
                <a:gridCol w="1668780"/>
                <a:gridCol w="1668780"/>
                <a:gridCol w="1668780"/>
                <a:gridCol w="1596593"/>
              </a:tblGrid>
              <a:tr h="288224">
                <a:tc>
                  <a:txBody>
                    <a:bodyPr/>
                    <a:lstStyle/>
                    <a:p>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545639">
                <a:tc>
                  <a:txBody>
                    <a:bodyPr/>
                    <a:lstStyle/>
                    <a:p>
                      <a:pPr algn="ctr"/>
                      <a:r>
                        <a:rPr lang="en-US" sz="3600" dirty="0" smtClean="0"/>
                        <a:t>1 </a:t>
                      </a:r>
                      <a:endParaRPr lang="en-US" sz="3600" b="1"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c>
                  <a:txBody>
                    <a:bodyPr/>
                    <a:lstStyle/>
                    <a:p>
                      <a:pPr algn="ctr"/>
                      <a:r>
                        <a:rPr lang="en-US" dirty="0" smtClean="0"/>
                        <a:t>Coach</a:t>
                      </a:r>
                      <a:endParaRPr lang="en-US" dirty="0"/>
                    </a:p>
                  </a:txBody>
                  <a:tcPr anchor="ctr">
                    <a:solidFill>
                      <a:srgbClr val="FFFF00"/>
                    </a:solidFill>
                  </a:tcPr>
                </a:tc>
                <a:tc>
                  <a:txBody>
                    <a:bodyPr/>
                    <a:lstStyle/>
                    <a:p>
                      <a:pPr algn="ctr"/>
                      <a:r>
                        <a:rPr lang="en-US" dirty="0" smtClean="0"/>
                        <a:t>Student</a:t>
                      </a:r>
                      <a:endParaRPr lang="en-US" dirty="0"/>
                    </a:p>
                  </a:txBody>
                  <a:tcPr anchor="ctr">
                    <a:solidFill>
                      <a:srgbClr val="FFFF00"/>
                    </a:solidFill>
                  </a:tcPr>
                </a:tc>
              </a:tr>
              <a:tr h="567019">
                <a:tc>
                  <a:txBody>
                    <a:bodyPr/>
                    <a:lstStyle/>
                    <a:p>
                      <a:pPr algn="ctr"/>
                      <a:r>
                        <a:rPr lang="en-US" sz="3600" dirty="0" smtClean="0"/>
                        <a:t>2</a:t>
                      </a:r>
                      <a:endParaRPr lang="en-US" sz="3600" b="1"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a:t>
                      </a:r>
                      <a:endParaRPr lang="en-US" dirty="0"/>
                    </a:p>
                  </a:txBody>
                  <a:tcPr anchor="ctr"/>
                </a:tc>
              </a:tr>
              <a:tr h="567019">
                <a:tc>
                  <a:txBody>
                    <a:bodyPr/>
                    <a:lstStyle/>
                    <a:p>
                      <a:pPr algn="ctr"/>
                      <a:r>
                        <a:rPr lang="en-US" sz="3600" dirty="0" smtClean="0"/>
                        <a:t>3</a:t>
                      </a:r>
                      <a:endParaRPr lang="en-US" sz="3600" b="1" dirty="0"/>
                    </a:p>
                  </a:txBody>
                  <a:tcPr anchor="ctr"/>
                </a:tc>
                <a:tc>
                  <a:txBody>
                    <a:bodyPr/>
                    <a:lstStyle/>
                    <a:p>
                      <a:pPr algn="ctr"/>
                      <a:r>
                        <a:rPr lang="en-US" dirty="0" smtClean="0"/>
                        <a:t>Coach</a:t>
                      </a:r>
                      <a:endParaRPr lang="en-US"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r>
            </a:tbl>
          </a:graphicData>
        </a:graphic>
      </p:graphicFrame>
      <p:graphicFrame>
        <p:nvGraphicFramePr>
          <p:cNvPr id="12" name="Table 11"/>
          <p:cNvGraphicFramePr>
            <a:graphicFrameLocks noGrp="1"/>
          </p:cNvGraphicFramePr>
          <p:nvPr/>
        </p:nvGraphicFramePr>
        <p:xfrm>
          <a:off x="7971498" y="3183181"/>
          <a:ext cx="3511442" cy="2139537"/>
        </p:xfrm>
        <a:graphic>
          <a:graphicData uri="http://schemas.openxmlformats.org/drawingml/2006/table">
            <a:tbl>
              <a:tblPr firstRow="1" firstCol="1" bandRow="1">
                <a:tableStyleId>{073A0DAA-6AF3-43AB-8588-CEC1D06C72B9}</a:tableStyleId>
              </a:tblPr>
              <a:tblGrid>
                <a:gridCol w="968375"/>
                <a:gridCol w="2543067"/>
              </a:tblGrid>
              <a:tr h="387733">
                <a:tc>
                  <a:txBody>
                    <a:bodyPr/>
                    <a:lstStyle/>
                    <a:p>
                      <a:pPr marL="0" marR="0">
                        <a:lnSpc>
                          <a:spcPct val="115000"/>
                        </a:lnSpc>
                        <a:spcBef>
                          <a:spcPts val="0"/>
                        </a:spcBef>
                        <a:spcAft>
                          <a:spcPts val="0"/>
                        </a:spcAft>
                      </a:pPr>
                      <a:r>
                        <a:rPr lang="en-US" sz="1600" dirty="0">
                          <a:effectLst/>
                        </a:rPr>
                        <a:t>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Action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0844">
                <a:tc>
                  <a:txBody>
                    <a:bodyPr/>
                    <a:lstStyle/>
                    <a:p>
                      <a:pPr marL="0" marR="0">
                        <a:lnSpc>
                          <a:spcPct val="115000"/>
                        </a:lnSpc>
                        <a:spcBef>
                          <a:spcPts val="0"/>
                        </a:spcBef>
                        <a:spcAft>
                          <a:spcPts val="0"/>
                        </a:spcAft>
                      </a:pPr>
                      <a:r>
                        <a:rPr lang="en-US" sz="1600">
                          <a:effectLst/>
                        </a:rPr>
                        <a:t>1 min.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Scholar reads and teacher prompts </a:t>
                      </a:r>
                    </a:p>
                  </a:txBody>
                  <a:tcPr marL="68580" marR="68580" marT="0" marB="0"/>
                </a:tc>
              </a:tr>
              <a:tr h="0">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Coaches gives feedback using the below</a:t>
                      </a:r>
                    </a:p>
                  </a:txBody>
                  <a:tcPr marL="68580" marR="68580" marT="0" marB="0"/>
                </a:tc>
              </a:tr>
              <a:tr h="480128">
                <a:tc>
                  <a:txBody>
                    <a:bodyPr/>
                    <a:lstStyle/>
                    <a:p>
                      <a:pPr marL="0" marR="0">
                        <a:lnSpc>
                          <a:spcPct val="115000"/>
                        </a:lnSpc>
                        <a:spcBef>
                          <a:spcPts val="0"/>
                        </a:spcBef>
                        <a:spcAft>
                          <a:spcPts val="0"/>
                        </a:spcAft>
                      </a:pPr>
                      <a:r>
                        <a:rPr lang="en-US" sz="1600" dirty="0">
                          <a:effectLst/>
                        </a:rPr>
                        <a:t>30 Secs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Teacher replays</a:t>
                      </a:r>
                    </a:p>
                  </a:txBody>
                  <a:tcPr marL="68580" marR="68580" marT="0" marB="0"/>
                </a:tc>
              </a:tr>
            </a:tbl>
          </a:graphicData>
        </a:graphic>
      </p:graphicFrame>
    </p:spTree>
    <p:extLst>
      <p:ext uri="{BB962C8B-B14F-4D97-AF65-F5344CB8AC3E}">
        <p14:creationId xmlns:p14="http://schemas.microsoft.com/office/powerpoint/2010/main" val="17104231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4 – Layering on Transferring the Skill</a:t>
            </a:r>
            <a:endParaRPr lang="en-US" dirty="0"/>
          </a:p>
        </p:txBody>
      </p:sp>
      <p:sp>
        <p:nvSpPr>
          <p:cNvPr id="3" name="Content Placeholder 2"/>
          <p:cNvSpPr>
            <a:spLocks noGrp="1"/>
          </p:cNvSpPr>
          <p:nvPr>
            <p:ph idx="1"/>
          </p:nvPr>
        </p:nvSpPr>
        <p:spPr>
          <a:xfrm>
            <a:off x="1097280" y="1845734"/>
            <a:ext cx="10058400" cy="1210287"/>
          </a:xfrm>
        </p:spPr>
        <p:txBody>
          <a:bodyPr>
            <a:normAutofit lnSpcReduction="10000"/>
          </a:bodyPr>
          <a:lstStyle/>
          <a:p>
            <a:r>
              <a:rPr lang="en-US" sz="1800" b="1" dirty="0"/>
              <a:t>Directions:  </a:t>
            </a:r>
            <a:r>
              <a:rPr lang="en-US" sz="1800" dirty="0"/>
              <a:t>Student reads making a suffix error with –</a:t>
            </a:r>
            <a:r>
              <a:rPr lang="en-US" sz="1800" dirty="0" err="1"/>
              <a:t>ed</a:t>
            </a:r>
            <a:r>
              <a:rPr lang="en-US" sz="1800" dirty="0"/>
              <a:t>/-s every 2 lines for half the page and without error on the second half of the page, teacher notices the error, id’s the root and matches an appropriate prompt, reinforces and transfers the skill</a:t>
            </a:r>
            <a:r>
              <a:rPr lang="en-US" sz="1800" dirty="0" smtClean="0"/>
              <a:t>.</a:t>
            </a:r>
            <a:endParaRPr lang="en-US" sz="1800" dirty="0"/>
          </a:p>
          <a:p>
            <a:r>
              <a:rPr lang="en-US" sz="1800" b="1" dirty="0"/>
              <a:t>Participants</a:t>
            </a:r>
            <a:r>
              <a:rPr lang="en-US" sz="1800" dirty="0"/>
              <a:t>: Teacher, Coach, and Scholar</a:t>
            </a:r>
          </a:p>
        </p:txBody>
      </p:sp>
      <p:sp>
        <p:nvSpPr>
          <p:cNvPr id="5" name="TextBox 4"/>
          <p:cNvSpPr txBox="1"/>
          <p:nvPr/>
        </p:nvSpPr>
        <p:spPr>
          <a:xfrm>
            <a:off x="11155680" y="5818009"/>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19</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5689819"/>
              </p:ext>
            </p:extLst>
          </p:nvPr>
        </p:nvGraphicFramePr>
        <p:xfrm>
          <a:off x="1097280" y="3183181"/>
          <a:ext cx="6602933" cy="2286000"/>
        </p:xfrm>
        <a:graphic>
          <a:graphicData uri="http://schemas.openxmlformats.org/drawingml/2006/table">
            <a:tbl>
              <a:tblPr firstRow="1" bandRow="1">
                <a:tableStyleId>{9DCAF9ED-07DC-4A11-8D7F-57B35C25682E}</a:tableStyleId>
              </a:tblPr>
              <a:tblGrid>
                <a:gridCol w="1668780"/>
                <a:gridCol w="1668780"/>
                <a:gridCol w="1668780"/>
                <a:gridCol w="1596593"/>
              </a:tblGrid>
              <a:tr h="288224">
                <a:tc>
                  <a:txBody>
                    <a:bodyPr/>
                    <a:lstStyle/>
                    <a:p>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545639">
                <a:tc>
                  <a:txBody>
                    <a:bodyPr/>
                    <a:lstStyle/>
                    <a:p>
                      <a:pPr algn="ctr"/>
                      <a:r>
                        <a:rPr lang="en-US" sz="3600" dirty="0" smtClean="0"/>
                        <a:t>1 </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a:t>
                      </a:r>
                      <a:endParaRPr lang="en-US" dirty="0"/>
                    </a:p>
                  </a:txBody>
                  <a:tcPr anchor="ctr"/>
                </a:tc>
                <a:tc>
                  <a:txBody>
                    <a:bodyPr/>
                    <a:lstStyle/>
                    <a:p>
                      <a:pPr algn="ctr"/>
                      <a:r>
                        <a:rPr lang="en-US" dirty="0" smtClean="0"/>
                        <a:t>Student</a:t>
                      </a:r>
                      <a:endParaRPr lang="en-US" dirty="0"/>
                    </a:p>
                  </a:txBody>
                  <a:tcPr anchor="ctr"/>
                </a:tc>
              </a:tr>
              <a:tr h="567019">
                <a:tc>
                  <a:txBody>
                    <a:bodyPr/>
                    <a:lstStyle/>
                    <a:p>
                      <a:pPr algn="ctr"/>
                      <a:r>
                        <a:rPr lang="en-US" sz="3600" dirty="0" smtClean="0"/>
                        <a:t>2</a:t>
                      </a:r>
                      <a:endParaRPr lang="en-US" sz="3600" b="1" dirty="0"/>
                    </a:p>
                  </a:txBody>
                  <a:tcPr anchor="ctr">
                    <a:solidFill>
                      <a:srgbClr val="FFFF00"/>
                    </a:solidFill>
                  </a:tcPr>
                </a:tc>
                <a:tc>
                  <a:txBody>
                    <a:bodyPr/>
                    <a:lstStyle/>
                    <a:p>
                      <a:pPr algn="ctr"/>
                      <a:r>
                        <a:rPr lang="en-US" dirty="0" smtClean="0"/>
                        <a:t>Student</a:t>
                      </a:r>
                      <a:endParaRPr lang="en-US"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c>
                  <a:txBody>
                    <a:bodyPr/>
                    <a:lstStyle/>
                    <a:p>
                      <a:pPr algn="ctr"/>
                      <a:r>
                        <a:rPr lang="en-US" dirty="0" smtClean="0"/>
                        <a:t>Coach</a:t>
                      </a:r>
                      <a:endParaRPr lang="en-US" dirty="0"/>
                    </a:p>
                  </a:txBody>
                  <a:tcPr anchor="ctr">
                    <a:solidFill>
                      <a:srgbClr val="FFFF00"/>
                    </a:solidFill>
                  </a:tcPr>
                </a:tc>
              </a:tr>
              <a:tr h="567019">
                <a:tc>
                  <a:txBody>
                    <a:bodyPr/>
                    <a:lstStyle/>
                    <a:p>
                      <a:pPr algn="ctr"/>
                      <a:r>
                        <a:rPr lang="en-US" sz="3600" dirty="0" smtClean="0"/>
                        <a:t>3</a:t>
                      </a:r>
                      <a:endParaRPr lang="en-US" sz="3600" b="1" dirty="0"/>
                    </a:p>
                  </a:txBody>
                  <a:tcPr anchor="ctr"/>
                </a:tc>
                <a:tc>
                  <a:txBody>
                    <a:bodyPr/>
                    <a:lstStyle/>
                    <a:p>
                      <a:pPr algn="ctr"/>
                      <a:r>
                        <a:rPr lang="en-US" dirty="0" smtClean="0"/>
                        <a:t>Coach</a:t>
                      </a:r>
                      <a:endParaRPr lang="en-US"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r>
            </a:tbl>
          </a:graphicData>
        </a:graphic>
      </p:graphicFrame>
      <p:graphicFrame>
        <p:nvGraphicFramePr>
          <p:cNvPr id="12" name="Table 11"/>
          <p:cNvGraphicFramePr>
            <a:graphicFrameLocks noGrp="1"/>
          </p:cNvGraphicFramePr>
          <p:nvPr/>
        </p:nvGraphicFramePr>
        <p:xfrm>
          <a:off x="7971498" y="3183181"/>
          <a:ext cx="3511442" cy="2139537"/>
        </p:xfrm>
        <a:graphic>
          <a:graphicData uri="http://schemas.openxmlformats.org/drawingml/2006/table">
            <a:tbl>
              <a:tblPr firstRow="1" firstCol="1" bandRow="1">
                <a:tableStyleId>{073A0DAA-6AF3-43AB-8588-CEC1D06C72B9}</a:tableStyleId>
              </a:tblPr>
              <a:tblGrid>
                <a:gridCol w="968375"/>
                <a:gridCol w="2543067"/>
              </a:tblGrid>
              <a:tr h="387733">
                <a:tc>
                  <a:txBody>
                    <a:bodyPr/>
                    <a:lstStyle/>
                    <a:p>
                      <a:pPr marL="0" marR="0">
                        <a:lnSpc>
                          <a:spcPct val="115000"/>
                        </a:lnSpc>
                        <a:spcBef>
                          <a:spcPts val="0"/>
                        </a:spcBef>
                        <a:spcAft>
                          <a:spcPts val="0"/>
                        </a:spcAft>
                      </a:pPr>
                      <a:r>
                        <a:rPr lang="en-US" sz="1600" dirty="0">
                          <a:effectLst/>
                        </a:rPr>
                        <a:t>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Action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0844">
                <a:tc>
                  <a:txBody>
                    <a:bodyPr/>
                    <a:lstStyle/>
                    <a:p>
                      <a:pPr marL="0" marR="0">
                        <a:lnSpc>
                          <a:spcPct val="115000"/>
                        </a:lnSpc>
                        <a:spcBef>
                          <a:spcPts val="0"/>
                        </a:spcBef>
                        <a:spcAft>
                          <a:spcPts val="0"/>
                        </a:spcAft>
                      </a:pPr>
                      <a:r>
                        <a:rPr lang="en-US" sz="1600">
                          <a:effectLst/>
                        </a:rPr>
                        <a:t>1 min.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Scholar reads and teacher prompts </a:t>
                      </a:r>
                    </a:p>
                  </a:txBody>
                  <a:tcPr marL="68580" marR="68580" marT="0" marB="0"/>
                </a:tc>
              </a:tr>
              <a:tr h="0">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Coaches gives feedback using the below</a:t>
                      </a:r>
                    </a:p>
                  </a:txBody>
                  <a:tcPr marL="68580" marR="68580" marT="0" marB="0"/>
                </a:tc>
              </a:tr>
              <a:tr h="480128">
                <a:tc>
                  <a:txBody>
                    <a:bodyPr/>
                    <a:lstStyle/>
                    <a:p>
                      <a:pPr marL="0" marR="0">
                        <a:lnSpc>
                          <a:spcPct val="115000"/>
                        </a:lnSpc>
                        <a:spcBef>
                          <a:spcPts val="0"/>
                        </a:spcBef>
                        <a:spcAft>
                          <a:spcPts val="0"/>
                        </a:spcAft>
                      </a:pPr>
                      <a:r>
                        <a:rPr lang="en-US" sz="1600" dirty="0">
                          <a:effectLst/>
                        </a:rPr>
                        <a:t>30 Secs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Teacher replays</a:t>
                      </a:r>
                    </a:p>
                  </a:txBody>
                  <a:tcPr marL="68580" marR="68580" marT="0" marB="0"/>
                </a:tc>
              </a:tr>
            </a:tbl>
          </a:graphicData>
        </a:graphic>
      </p:graphicFrame>
    </p:spTree>
    <p:extLst>
      <p:ext uri="{BB962C8B-B14F-4D97-AF65-F5344CB8AC3E}">
        <p14:creationId xmlns:p14="http://schemas.microsoft.com/office/powerpoint/2010/main" val="37184967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4 – Layering on Transferring the Skill</a:t>
            </a:r>
            <a:endParaRPr lang="en-US" dirty="0"/>
          </a:p>
        </p:txBody>
      </p:sp>
      <p:sp>
        <p:nvSpPr>
          <p:cNvPr id="3" name="Content Placeholder 2"/>
          <p:cNvSpPr>
            <a:spLocks noGrp="1"/>
          </p:cNvSpPr>
          <p:nvPr>
            <p:ph idx="1"/>
          </p:nvPr>
        </p:nvSpPr>
        <p:spPr>
          <a:xfrm>
            <a:off x="1097280" y="1845734"/>
            <a:ext cx="10058400" cy="1210287"/>
          </a:xfrm>
        </p:spPr>
        <p:txBody>
          <a:bodyPr>
            <a:normAutofit lnSpcReduction="10000"/>
          </a:bodyPr>
          <a:lstStyle/>
          <a:p>
            <a:r>
              <a:rPr lang="en-US" sz="1800" b="1" dirty="0"/>
              <a:t>Directions:  </a:t>
            </a:r>
            <a:r>
              <a:rPr lang="en-US" sz="1800" dirty="0"/>
              <a:t>Student reads making a suffix error with –</a:t>
            </a:r>
            <a:r>
              <a:rPr lang="en-US" sz="1800" dirty="0" err="1"/>
              <a:t>ed</a:t>
            </a:r>
            <a:r>
              <a:rPr lang="en-US" sz="1800" dirty="0"/>
              <a:t>/-s every 2 lines for half the page and without error on the second half of the page, teacher notices the error, id’s the root and matches an appropriate prompt, reinforces and transfers the skill</a:t>
            </a:r>
            <a:r>
              <a:rPr lang="en-US" sz="1800" dirty="0" smtClean="0"/>
              <a:t>.</a:t>
            </a:r>
            <a:endParaRPr lang="en-US" sz="1800" dirty="0"/>
          </a:p>
          <a:p>
            <a:r>
              <a:rPr lang="en-US" sz="1800" b="1" dirty="0"/>
              <a:t>Participants</a:t>
            </a:r>
            <a:r>
              <a:rPr lang="en-US" sz="1800" dirty="0"/>
              <a:t>: Teacher, Coach, and Scholar</a:t>
            </a:r>
          </a:p>
        </p:txBody>
      </p:sp>
      <p:sp>
        <p:nvSpPr>
          <p:cNvPr id="5" name="TextBox 4"/>
          <p:cNvSpPr txBox="1"/>
          <p:nvPr/>
        </p:nvSpPr>
        <p:spPr>
          <a:xfrm>
            <a:off x="11155680" y="5818009"/>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19</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34190905"/>
              </p:ext>
            </p:extLst>
          </p:nvPr>
        </p:nvGraphicFramePr>
        <p:xfrm>
          <a:off x="1097280" y="3183181"/>
          <a:ext cx="6602933" cy="2286000"/>
        </p:xfrm>
        <a:graphic>
          <a:graphicData uri="http://schemas.openxmlformats.org/drawingml/2006/table">
            <a:tbl>
              <a:tblPr firstRow="1" bandRow="1">
                <a:tableStyleId>{9DCAF9ED-07DC-4A11-8D7F-57B35C25682E}</a:tableStyleId>
              </a:tblPr>
              <a:tblGrid>
                <a:gridCol w="1668780"/>
                <a:gridCol w="1668780"/>
                <a:gridCol w="1668780"/>
                <a:gridCol w="1596593"/>
              </a:tblGrid>
              <a:tr h="288224">
                <a:tc>
                  <a:txBody>
                    <a:bodyPr/>
                    <a:lstStyle/>
                    <a:p>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545639">
                <a:tc>
                  <a:txBody>
                    <a:bodyPr/>
                    <a:lstStyle/>
                    <a:p>
                      <a:pPr algn="ctr"/>
                      <a:r>
                        <a:rPr lang="en-US" sz="3600" dirty="0" smtClean="0"/>
                        <a:t>1 </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a:t>
                      </a:r>
                      <a:endParaRPr lang="en-US" dirty="0"/>
                    </a:p>
                  </a:txBody>
                  <a:tcPr anchor="ctr"/>
                </a:tc>
                <a:tc>
                  <a:txBody>
                    <a:bodyPr/>
                    <a:lstStyle/>
                    <a:p>
                      <a:pPr algn="ctr"/>
                      <a:r>
                        <a:rPr lang="en-US" dirty="0" smtClean="0"/>
                        <a:t>Student</a:t>
                      </a:r>
                      <a:endParaRPr lang="en-US" dirty="0"/>
                    </a:p>
                  </a:txBody>
                  <a:tcPr anchor="ctr"/>
                </a:tc>
              </a:tr>
              <a:tr h="567019">
                <a:tc>
                  <a:txBody>
                    <a:bodyPr/>
                    <a:lstStyle/>
                    <a:p>
                      <a:pPr algn="ctr"/>
                      <a:r>
                        <a:rPr lang="en-US" sz="3600" dirty="0" smtClean="0"/>
                        <a:t>2</a:t>
                      </a:r>
                      <a:endParaRPr lang="en-US" sz="3600" b="1" dirty="0"/>
                    </a:p>
                  </a:txBody>
                  <a:tcPr anchor="ctr"/>
                </a:tc>
                <a:tc>
                  <a:txBody>
                    <a:bodyPr/>
                    <a:lstStyle/>
                    <a:p>
                      <a:pPr algn="ctr"/>
                      <a:r>
                        <a:rPr lang="en-US" dirty="0" smtClean="0"/>
                        <a:t>Student</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a:t>
                      </a:r>
                      <a:endParaRPr lang="en-US" dirty="0"/>
                    </a:p>
                  </a:txBody>
                  <a:tcPr anchor="ctr"/>
                </a:tc>
              </a:tr>
              <a:tr h="567019">
                <a:tc>
                  <a:txBody>
                    <a:bodyPr/>
                    <a:lstStyle/>
                    <a:p>
                      <a:pPr algn="ctr"/>
                      <a:r>
                        <a:rPr lang="en-US" sz="3600" dirty="0" smtClean="0"/>
                        <a:t>3</a:t>
                      </a:r>
                      <a:endParaRPr lang="en-US" sz="3600" b="1" dirty="0"/>
                    </a:p>
                  </a:txBody>
                  <a:tcPr anchor="ctr">
                    <a:solidFill>
                      <a:srgbClr val="FFFF00"/>
                    </a:solidFill>
                  </a:tcPr>
                </a:tc>
                <a:tc>
                  <a:txBody>
                    <a:bodyPr/>
                    <a:lstStyle/>
                    <a:p>
                      <a:pPr algn="ctr"/>
                      <a:r>
                        <a:rPr lang="en-US" dirty="0" smtClean="0"/>
                        <a:t>Coach</a:t>
                      </a:r>
                      <a:endParaRPr lang="en-US" dirty="0"/>
                    </a:p>
                  </a:txBody>
                  <a:tcPr anchor="ctr">
                    <a:solidFill>
                      <a:srgbClr val="FFFF00"/>
                    </a:solidFill>
                  </a:tcPr>
                </a:tc>
                <a:tc>
                  <a:txBody>
                    <a:bodyPr/>
                    <a:lstStyle/>
                    <a:p>
                      <a:pPr algn="ctr"/>
                      <a:r>
                        <a:rPr lang="en-US" dirty="0" smtClean="0"/>
                        <a:t>Student</a:t>
                      </a:r>
                      <a:endParaRPr lang="en-US"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r>
            </a:tbl>
          </a:graphicData>
        </a:graphic>
      </p:graphicFrame>
      <p:graphicFrame>
        <p:nvGraphicFramePr>
          <p:cNvPr id="12" name="Table 11"/>
          <p:cNvGraphicFramePr>
            <a:graphicFrameLocks noGrp="1"/>
          </p:cNvGraphicFramePr>
          <p:nvPr/>
        </p:nvGraphicFramePr>
        <p:xfrm>
          <a:off x="7971498" y="3183181"/>
          <a:ext cx="3511442" cy="2139537"/>
        </p:xfrm>
        <a:graphic>
          <a:graphicData uri="http://schemas.openxmlformats.org/drawingml/2006/table">
            <a:tbl>
              <a:tblPr firstRow="1" firstCol="1" bandRow="1">
                <a:tableStyleId>{073A0DAA-6AF3-43AB-8588-CEC1D06C72B9}</a:tableStyleId>
              </a:tblPr>
              <a:tblGrid>
                <a:gridCol w="968375"/>
                <a:gridCol w="2543067"/>
              </a:tblGrid>
              <a:tr h="387733">
                <a:tc>
                  <a:txBody>
                    <a:bodyPr/>
                    <a:lstStyle/>
                    <a:p>
                      <a:pPr marL="0" marR="0">
                        <a:lnSpc>
                          <a:spcPct val="115000"/>
                        </a:lnSpc>
                        <a:spcBef>
                          <a:spcPts val="0"/>
                        </a:spcBef>
                        <a:spcAft>
                          <a:spcPts val="0"/>
                        </a:spcAft>
                      </a:pPr>
                      <a:r>
                        <a:rPr lang="en-US" sz="1600" dirty="0">
                          <a:effectLst/>
                        </a:rPr>
                        <a:t>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Action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0844">
                <a:tc>
                  <a:txBody>
                    <a:bodyPr/>
                    <a:lstStyle/>
                    <a:p>
                      <a:pPr marL="0" marR="0">
                        <a:lnSpc>
                          <a:spcPct val="115000"/>
                        </a:lnSpc>
                        <a:spcBef>
                          <a:spcPts val="0"/>
                        </a:spcBef>
                        <a:spcAft>
                          <a:spcPts val="0"/>
                        </a:spcAft>
                      </a:pPr>
                      <a:r>
                        <a:rPr lang="en-US" sz="1600">
                          <a:effectLst/>
                        </a:rPr>
                        <a:t>1 min.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Scholar reads and teacher prompts </a:t>
                      </a:r>
                    </a:p>
                  </a:txBody>
                  <a:tcPr marL="68580" marR="68580" marT="0" marB="0"/>
                </a:tc>
              </a:tr>
              <a:tr h="0">
                <a:tc>
                  <a:txBody>
                    <a:bodyPr/>
                    <a:lstStyle/>
                    <a:p>
                      <a:pPr marL="0" marR="0">
                        <a:lnSpc>
                          <a:spcPct val="115000"/>
                        </a:lnSpc>
                        <a:spcBef>
                          <a:spcPts val="0"/>
                        </a:spcBef>
                        <a:spcAft>
                          <a:spcPts val="0"/>
                        </a:spcAft>
                      </a:pPr>
                      <a:r>
                        <a:rPr lang="en-US" sz="1600">
                          <a:effectLst/>
                        </a:rPr>
                        <a:t>30 Secs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Coaches gives feedback using the below</a:t>
                      </a:r>
                    </a:p>
                  </a:txBody>
                  <a:tcPr marL="68580" marR="68580" marT="0" marB="0"/>
                </a:tc>
              </a:tr>
              <a:tr h="480128">
                <a:tc>
                  <a:txBody>
                    <a:bodyPr/>
                    <a:lstStyle/>
                    <a:p>
                      <a:pPr marL="0" marR="0">
                        <a:lnSpc>
                          <a:spcPct val="115000"/>
                        </a:lnSpc>
                        <a:spcBef>
                          <a:spcPts val="0"/>
                        </a:spcBef>
                        <a:spcAft>
                          <a:spcPts val="0"/>
                        </a:spcAft>
                      </a:pPr>
                      <a:r>
                        <a:rPr lang="en-US" sz="1600" dirty="0">
                          <a:effectLst/>
                        </a:rPr>
                        <a:t>30 Secs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Teacher replays</a:t>
                      </a:r>
                    </a:p>
                  </a:txBody>
                  <a:tcPr marL="68580" marR="68580" marT="0" marB="0"/>
                </a:tc>
              </a:tr>
            </a:tbl>
          </a:graphicData>
        </a:graphic>
      </p:graphicFrame>
    </p:spTree>
    <p:extLst>
      <p:ext uri="{BB962C8B-B14F-4D97-AF65-F5344CB8AC3E}">
        <p14:creationId xmlns:p14="http://schemas.microsoft.com/office/powerpoint/2010/main" val="425005674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a:t>
            </a:r>
            <a:endParaRPr lang="en-US" dirty="0"/>
          </a:p>
        </p:txBody>
      </p:sp>
      <p:sp>
        <p:nvSpPr>
          <p:cNvPr id="3" name="Content Placeholder 2"/>
          <p:cNvSpPr>
            <a:spLocks noGrp="1"/>
          </p:cNvSpPr>
          <p:nvPr>
            <p:ph idx="1"/>
          </p:nvPr>
        </p:nvSpPr>
        <p:spPr/>
        <p:txBody>
          <a:bodyPr/>
          <a:lstStyle/>
          <a:p>
            <a:pPr algn="ctr"/>
            <a:endParaRPr lang="en-US" dirty="0" smtClean="0"/>
          </a:p>
          <a:p>
            <a:pPr algn="ctr"/>
            <a:r>
              <a:rPr lang="en-US" dirty="0" smtClean="0"/>
              <a:t>What make this practice difficult?</a:t>
            </a:r>
          </a:p>
          <a:p>
            <a:pPr algn="ctr"/>
            <a:endParaRPr lang="en-US" dirty="0" smtClean="0"/>
          </a:p>
          <a:p>
            <a:pPr algn="ctr"/>
            <a:endParaRPr lang="en-US" dirty="0"/>
          </a:p>
          <a:p>
            <a:pPr algn="ctr"/>
            <a:r>
              <a:rPr lang="en-US" dirty="0"/>
              <a:t>What would need to be true to ensure that teachers practice this well </a:t>
            </a:r>
            <a:endParaRPr lang="en-US" dirty="0" smtClean="0"/>
          </a:p>
          <a:p>
            <a:pPr algn="ctr"/>
            <a:r>
              <a:rPr lang="en-US" dirty="0" smtClean="0"/>
              <a:t>when </a:t>
            </a:r>
            <a:r>
              <a:rPr lang="en-US" dirty="0"/>
              <a:t>you turnkey this PD?</a:t>
            </a:r>
          </a:p>
          <a:p>
            <a:pPr algn="ctr"/>
            <a:endParaRPr lang="en-US" dirty="0"/>
          </a:p>
        </p:txBody>
      </p:sp>
      <p:sp>
        <p:nvSpPr>
          <p:cNvPr id="4" name="TextBox 3"/>
          <p:cNvSpPr txBox="1"/>
          <p:nvPr/>
        </p:nvSpPr>
        <p:spPr>
          <a:xfrm>
            <a:off x="11155680" y="5869094"/>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20</a:t>
            </a:r>
            <a:endParaRPr lang="en-US" dirty="0"/>
          </a:p>
        </p:txBody>
      </p:sp>
    </p:spTree>
    <p:extLst>
      <p:ext uri="{BB962C8B-B14F-4D97-AF65-F5344CB8AC3E}">
        <p14:creationId xmlns:p14="http://schemas.microsoft.com/office/powerpoint/2010/main" val="25952241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Agenda</a:t>
            </a:r>
            <a:endParaRPr lang="en-US" b="1" dirty="0"/>
          </a:p>
        </p:txBody>
      </p:sp>
      <p:grpSp>
        <p:nvGrpSpPr>
          <p:cNvPr id="76" name="Group 75"/>
          <p:cNvGrpSpPr/>
          <p:nvPr/>
        </p:nvGrpSpPr>
        <p:grpSpPr>
          <a:xfrm>
            <a:off x="476652" y="2119130"/>
            <a:ext cx="11299655" cy="4024058"/>
            <a:chOff x="476652" y="2134120"/>
            <a:chExt cx="11299655" cy="4024058"/>
          </a:xfrm>
        </p:grpSpPr>
        <p:grpSp>
          <p:nvGrpSpPr>
            <p:cNvPr id="68" name="Group 67"/>
            <p:cNvGrpSpPr/>
            <p:nvPr/>
          </p:nvGrpSpPr>
          <p:grpSpPr>
            <a:xfrm>
              <a:off x="476652" y="2134120"/>
              <a:ext cx="11299655" cy="4024058"/>
              <a:chOff x="168659" y="2053910"/>
              <a:chExt cx="11299655" cy="4024058"/>
            </a:xfrm>
          </p:grpSpPr>
          <p:sp>
            <p:nvSpPr>
              <p:cNvPr id="46" name="Rectangle 45"/>
              <p:cNvSpPr/>
              <p:nvPr/>
            </p:nvSpPr>
            <p:spPr>
              <a:xfrm>
                <a:off x="497305" y="3592286"/>
                <a:ext cx="10658375" cy="914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168659" y="2053910"/>
                <a:ext cx="11299655" cy="4024058"/>
                <a:chOff x="168659" y="2053910"/>
                <a:chExt cx="11299655" cy="4024058"/>
              </a:xfrm>
            </p:grpSpPr>
            <p:sp>
              <p:nvSpPr>
                <p:cNvPr id="43" name="Rectangle 42"/>
                <p:cNvSpPr/>
                <p:nvPr/>
              </p:nvSpPr>
              <p:spPr>
                <a:xfrm>
                  <a:off x="512311" y="3593432"/>
                  <a:ext cx="912898" cy="90260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chemeClr val="tx1"/>
                      </a:solidFill>
                    </a:rPr>
                    <a:t>15 </a:t>
                  </a:r>
                  <a:r>
                    <a:rPr lang="en-US" sz="2100" b="1" dirty="0">
                      <a:solidFill>
                        <a:schemeClr val="tx1"/>
                      </a:solidFill>
                    </a:rPr>
                    <a:t>mins</a:t>
                  </a:r>
                </a:p>
              </p:txBody>
            </p:sp>
            <p:sp>
              <p:nvSpPr>
                <p:cNvPr id="42" name="Rectangle 41"/>
                <p:cNvSpPr/>
                <p:nvPr/>
              </p:nvSpPr>
              <p:spPr>
                <a:xfrm>
                  <a:off x="1408339" y="3573416"/>
                  <a:ext cx="1768380" cy="94742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20 </a:t>
                  </a:r>
                  <a:r>
                    <a:rPr lang="en-US" sz="2100" b="1" dirty="0"/>
                    <a:t>mins</a:t>
                  </a:r>
                </a:p>
              </p:txBody>
            </p:sp>
            <p:sp>
              <p:nvSpPr>
                <p:cNvPr id="33" name="Rectangle 32"/>
                <p:cNvSpPr/>
                <p:nvPr/>
              </p:nvSpPr>
              <p:spPr>
                <a:xfrm>
                  <a:off x="10211765" y="3603172"/>
                  <a:ext cx="912898" cy="914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chemeClr val="tx1"/>
                      </a:solidFill>
                    </a:rPr>
                    <a:t>15 </a:t>
                  </a:r>
                  <a:r>
                    <a:rPr lang="en-US" sz="2100" b="1" dirty="0">
                      <a:solidFill>
                        <a:schemeClr val="tx1"/>
                      </a:solidFill>
                    </a:rPr>
                    <a:t>mins</a:t>
                  </a:r>
                </a:p>
              </p:txBody>
            </p:sp>
            <p:sp>
              <p:nvSpPr>
                <p:cNvPr id="38" name="Rectangle 37"/>
                <p:cNvSpPr/>
                <p:nvPr/>
              </p:nvSpPr>
              <p:spPr>
                <a:xfrm>
                  <a:off x="5426308" y="3596584"/>
                  <a:ext cx="2324789" cy="914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45 mins</a:t>
                  </a:r>
                  <a:endParaRPr lang="en-US" sz="2100" b="1" dirty="0"/>
                </a:p>
              </p:txBody>
            </p:sp>
            <p:sp>
              <p:nvSpPr>
                <p:cNvPr id="39" name="Rectangle 38"/>
                <p:cNvSpPr/>
                <p:nvPr/>
              </p:nvSpPr>
              <p:spPr>
                <a:xfrm>
                  <a:off x="3146076" y="3595552"/>
                  <a:ext cx="2318167" cy="9144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3</a:t>
                  </a:r>
                  <a:r>
                    <a:rPr lang="en-US" sz="2100" b="1" dirty="0" smtClean="0"/>
                    <a:t>0 </a:t>
                  </a:r>
                  <a:r>
                    <a:rPr lang="en-US" sz="2100" b="1" dirty="0"/>
                    <a:t>mins</a:t>
                  </a:r>
                </a:p>
              </p:txBody>
            </p:sp>
            <p:sp>
              <p:nvSpPr>
                <p:cNvPr id="40" name="Rectangle 39"/>
                <p:cNvSpPr/>
                <p:nvPr/>
              </p:nvSpPr>
              <p:spPr>
                <a:xfrm>
                  <a:off x="7760707" y="3589020"/>
                  <a:ext cx="2459886" cy="914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4</a:t>
                  </a:r>
                  <a:r>
                    <a:rPr lang="en-US" sz="2100" b="1" dirty="0" smtClean="0"/>
                    <a:t>5 </a:t>
                  </a:r>
                  <a:r>
                    <a:rPr lang="en-US" sz="2100" b="1" dirty="0"/>
                    <a:t>mins</a:t>
                  </a:r>
                </a:p>
              </p:txBody>
            </p:sp>
            <p:sp>
              <p:nvSpPr>
                <p:cNvPr id="63" name="Rectangle 62"/>
                <p:cNvSpPr/>
                <p:nvPr/>
              </p:nvSpPr>
              <p:spPr>
                <a:xfrm>
                  <a:off x="168659" y="4881770"/>
                  <a:ext cx="1809347"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accent1">
                          <a:lumMod val="40000"/>
                          <a:lumOff val="60000"/>
                        </a:schemeClr>
                      </a:solidFill>
                    </a:rPr>
                    <a:t>Introduction</a:t>
                  </a:r>
                  <a:endParaRPr lang="en-US" sz="2400" b="1" dirty="0">
                    <a:solidFill>
                      <a:schemeClr val="accent1">
                        <a:lumMod val="40000"/>
                        <a:lumOff val="60000"/>
                      </a:schemeClr>
                    </a:solidFill>
                  </a:endParaRPr>
                </a:p>
              </p:txBody>
            </p:sp>
            <p:cxnSp>
              <p:nvCxnSpPr>
                <p:cNvPr id="69" name="Straight Connector 68"/>
                <p:cNvCxnSpPr>
                  <a:stCxn id="33" idx="0"/>
                  <a:endCxn id="70" idx="2"/>
                </p:cNvCxnSpPr>
                <p:nvPr/>
              </p:nvCxnSpPr>
              <p:spPr>
                <a:xfrm flipV="1">
                  <a:off x="10668214" y="3071135"/>
                  <a:ext cx="0" cy="532037"/>
                </a:xfrm>
                <a:prstGeom prst="line">
                  <a:avLst/>
                </a:prstGeom>
                <a:ln w="28575">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9868114" y="2461535"/>
                  <a:ext cx="1600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solidFill>
                    </a:rPr>
                    <a:t>Close Out</a:t>
                  </a:r>
                  <a:endParaRPr lang="en-US" sz="2400" b="1" dirty="0">
                    <a:solidFill>
                      <a:schemeClr val="accent1"/>
                    </a:solidFill>
                  </a:endParaRPr>
                </a:p>
              </p:txBody>
            </p:sp>
            <p:cxnSp>
              <p:nvCxnSpPr>
                <p:cNvPr id="72" name="Straight Connector 71"/>
                <p:cNvCxnSpPr/>
                <p:nvPr/>
              </p:nvCxnSpPr>
              <p:spPr>
                <a:xfrm flipH="1" flipV="1">
                  <a:off x="2710597" y="3130874"/>
                  <a:ext cx="5920" cy="520743"/>
                </a:xfrm>
                <a:prstGeom prst="line">
                  <a:avLst/>
                </a:prstGeom>
                <a:ln w="28575">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38" idx="0"/>
                </p:cNvCxnSpPr>
                <p:nvPr/>
              </p:nvCxnSpPr>
              <p:spPr>
                <a:xfrm flipV="1">
                  <a:off x="6588703" y="2982453"/>
                  <a:ext cx="13769" cy="614131"/>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5636202" y="2317978"/>
                  <a:ext cx="1905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75000"/>
                        </a:schemeClr>
                      </a:solidFill>
                    </a:rPr>
                    <a:t>Fluency Conferring</a:t>
                  </a:r>
                  <a:endParaRPr lang="en-US" sz="2400" b="1" dirty="0">
                    <a:solidFill>
                      <a:schemeClr val="accent1">
                        <a:lumMod val="75000"/>
                      </a:schemeClr>
                    </a:solidFill>
                  </a:endParaRPr>
                </a:p>
              </p:txBody>
            </p:sp>
            <p:cxnSp>
              <p:nvCxnSpPr>
                <p:cNvPr id="84" name="Straight Connector 83"/>
                <p:cNvCxnSpPr>
                  <a:endCxn id="85" idx="0"/>
                </p:cNvCxnSpPr>
                <p:nvPr/>
              </p:nvCxnSpPr>
              <p:spPr>
                <a:xfrm>
                  <a:off x="4969860" y="4509952"/>
                  <a:ext cx="668" cy="714718"/>
                </a:xfrm>
                <a:prstGeom prst="line">
                  <a:avLst/>
                </a:prstGeom>
                <a:ln w="2857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3941828" y="5224670"/>
                  <a:ext cx="2057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50000"/>
                        </a:schemeClr>
                      </a:solidFill>
                    </a:rPr>
                    <a:t>Fluency Practice</a:t>
                  </a:r>
                  <a:endParaRPr lang="en-US" sz="2400" b="1" dirty="0">
                    <a:solidFill>
                      <a:schemeClr val="accent1">
                        <a:lumMod val="50000"/>
                      </a:schemeClr>
                    </a:solidFill>
                  </a:endParaRPr>
                </a:p>
              </p:txBody>
            </p:sp>
            <p:cxnSp>
              <p:nvCxnSpPr>
                <p:cNvPr id="91" name="Straight Connector 90"/>
                <p:cNvCxnSpPr>
                  <a:stCxn id="40" idx="2"/>
                  <a:endCxn id="92" idx="0"/>
                </p:cNvCxnSpPr>
                <p:nvPr/>
              </p:nvCxnSpPr>
              <p:spPr>
                <a:xfrm>
                  <a:off x="8990650" y="4503420"/>
                  <a:ext cx="0" cy="464678"/>
                </a:xfrm>
                <a:prstGeom prst="line">
                  <a:avLst/>
                </a:prstGeom>
                <a:ln w="28575">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7630455" y="4968098"/>
                  <a:ext cx="2720390" cy="1109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lumMod val="60000"/>
                          <a:lumOff val="40000"/>
                        </a:schemeClr>
                      </a:solidFill>
                    </a:rPr>
                    <a:t>Comprehension Conferring</a:t>
                  </a:r>
                  <a:endParaRPr lang="en-US" sz="2400" b="1" dirty="0">
                    <a:solidFill>
                      <a:schemeClr val="tx2">
                        <a:lumMod val="60000"/>
                        <a:lumOff val="40000"/>
                      </a:schemeClr>
                    </a:solidFill>
                  </a:endParaRPr>
                </a:p>
              </p:txBody>
            </p:sp>
            <p:cxnSp>
              <p:nvCxnSpPr>
                <p:cNvPr id="21" name="Straight Connector 20"/>
                <p:cNvCxnSpPr/>
                <p:nvPr/>
              </p:nvCxnSpPr>
              <p:spPr>
                <a:xfrm>
                  <a:off x="968760" y="4538870"/>
                  <a:ext cx="0" cy="429228"/>
                </a:xfrm>
                <a:prstGeom prst="line">
                  <a:avLst/>
                </a:prstGeom>
                <a:ln w="28575">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1729378" y="2053910"/>
                  <a:ext cx="1951337" cy="1109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lumMod val="60000"/>
                          <a:lumOff val="40000"/>
                        </a:schemeClr>
                      </a:solidFill>
                    </a:rPr>
                    <a:t>Vision for Guided Reading</a:t>
                  </a:r>
                  <a:endParaRPr lang="en-US" sz="2400" b="1" dirty="0">
                    <a:solidFill>
                      <a:schemeClr val="tx2">
                        <a:lumMod val="60000"/>
                        <a:lumOff val="40000"/>
                      </a:schemeClr>
                    </a:solidFill>
                  </a:endParaRPr>
                </a:p>
              </p:txBody>
            </p:sp>
          </p:grpSp>
        </p:grpSp>
        <p:sp>
          <p:nvSpPr>
            <p:cNvPr id="74" name="Rectangle 73"/>
            <p:cNvSpPr/>
            <p:nvPr/>
          </p:nvSpPr>
          <p:spPr>
            <a:xfrm>
              <a:off x="818147" y="3673642"/>
              <a:ext cx="10635916" cy="93044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3739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 Conferring Practice</a:t>
            </a:r>
            <a:endParaRPr lang="en-US" dirty="0"/>
          </a:p>
        </p:txBody>
      </p:sp>
      <p:sp>
        <p:nvSpPr>
          <p:cNvPr id="3" name="Content Placeholder 2"/>
          <p:cNvSpPr>
            <a:spLocks noGrp="1"/>
          </p:cNvSpPr>
          <p:nvPr>
            <p:ph idx="1"/>
          </p:nvPr>
        </p:nvSpPr>
        <p:spPr>
          <a:xfrm>
            <a:off x="1097280" y="1845735"/>
            <a:ext cx="10058400" cy="777150"/>
          </a:xfrm>
        </p:spPr>
        <p:txBody>
          <a:bodyPr>
            <a:normAutofit fontScale="77500" lnSpcReduction="20000"/>
          </a:bodyPr>
          <a:lstStyle/>
          <a:p>
            <a:r>
              <a:rPr lang="en-US" sz="2800" b="1" dirty="0">
                <a:latin typeface="Calibri" panose="020F0502020204030204" pitchFamily="34" charset="0"/>
                <a:ea typeface="Times New Roman" panose="02020603050405020304" pitchFamily="18" charset="0"/>
                <a:cs typeface="Times New Roman" panose="02020603050405020304" pitchFamily="18" charset="0"/>
              </a:rPr>
              <a:t>O</a:t>
            </a:r>
            <a:r>
              <a:rPr lang="en-US" b="1" dirty="0">
                <a:latin typeface="Calibri" panose="020F0502020204030204" pitchFamily="34" charset="0"/>
                <a:ea typeface="Times New Roman" panose="02020603050405020304" pitchFamily="18" charset="0"/>
                <a:cs typeface="Times New Roman" panose="02020603050405020304" pitchFamily="18" charset="0"/>
              </a:rPr>
              <a:t>bjective</a:t>
            </a:r>
            <a:r>
              <a:rPr lang="en-US" b="1" dirty="0" smtClean="0">
                <a:latin typeface="Calibri" panose="020F0502020204030204" pitchFamily="34" charset="0"/>
                <a:ea typeface="Times New Roman" panose="02020603050405020304" pitchFamily="18" charset="0"/>
                <a:cs typeface="Times New Roman" panose="02020603050405020304" pitchFamily="18" charset="0"/>
              </a:rPr>
              <a:t>:</a:t>
            </a:r>
            <a:r>
              <a:rPr lang="en-US" dirty="0" smtClean="0"/>
              <a:t>: </a:t>
            </a:r>
            <a:r>
              <a:rPr lang="en-US" dirty="0"/>
              <a:t>Participants will get multiple at bats to practice responding to misunderstanding in GR comprehension conference using a set of BPQs. </a:t>
            </a:r>
          </a:p>
          <a:p>
            <a:pPr marL="0" marR="0">
              <a:lnSpc>
                <a:spcPct val="115000"/>
              </a:lnSpc>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p>
          <a:p>
            <a:endParaRPr lang="en-US" dirty="0"/>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12</a:t>
            </a:r>
            <a:endParaRPr lang="en-US" dirty="0"/>
          </a:p>
        </p:txBody>
      </p:sp>
      <p:graphicFrame>
        <p:nvGraphicFramePr>
          <p:cNvPr id="7" name="Diagram 6"/>
          <p:cNvGraphicFramePr/>
          <p:nvPr>
            <p:extLst>
              <p:ext uri="{D42A27DB-BD31-4B8C-83A1-F6EECF244321}">
                <p14:modId xmlns:p14="http://schemas.microsoft.com/office/powerpoint/2010/main" val="4234708424"/>
              </p:ext>
            </p:extLst>
          </p:nvPr>
        </p:nvGraphicFramePr>
        <p:xfrm>
          <a:off x="2927685" y="2274601"/>
          <a:ext cx="5759116" cy="3793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554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FFB8DFC3-72D8-410B-8984-AEBBCB2F649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085F310-E92A-4251-A904-D7EF8D5CA87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955D9B8F-D23D-4DDF-A330-795E871EDF3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C67B4476-60BF-40F9-BC58-D3CEFA98F51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1C67360C-F287-4524-A19D-51DD99EF884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4E670FFE-7016-4FD1-8BA4-B3649244048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34430B7D-1F66-4B54-B6A3-4745281A2CCB}"/>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75BFC1EC-39B6-4316-904B-2A5B9A57F579}"/>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932037E2-11B7-4CBA-A417-79E76E8581C4}"/>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B38835CA-5F91-4D65-AFCE-BD77A79C0B7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nvPr>
        </p:nvGraphicFramePr>
        <p:xfrm>
          <a:off x="2061410" y="256671"/>
          <a:ext cx="82296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rot="19923470">
            <a:off x="764771" y="964930"/>
            <a:ext cx="3275687" cy="1015663"/>
          </a:xfrm>
          <a:prstGeom prst="rect">
            <a:avLst/>
          </a:prstGeom>
          <a:noFill/>
        </p:spPr>
        <p:txBody>
          <a:bodyPr wrap="square" rtlCol="0">
            <a:spAutoFit/>
          </a:bodyPr>
          <a:lstStyle/>
          <a:p>
            <a:pPr algn="ctr"/>
            <a:r>
              <a:rPr lang="en-US" sz="3000" b="1" dirty="0" smtClean="0"/>
              <a:t>Steps a TEACHER takes  to </a:t>
            </a:r>
            <a:r>
              <a:rPr lang="en-US" sz="3000" b="1" u="sng" dirty="0" smtClean="0"/>
              <a:t>confer</a:t>
            </a:r>
            <a:r>
              <a:rPr lang="en-US" sz="3000" b="1" dirty="0" smtClean="0"/>
              <a:t>:</a:t>
            </a:r>
            <a:endParaRPr lang="en-US" sz="3000" b="1" dirty="0"/>
          </a:p>
        </p:txBody>
      </p:sp>
    </p:spTree>
    <p:extLst>
      <p:ext uri="{BB962C8B-B14F-4D97-AF65-F5344CB8AC3E}">
        <p14:creationId xmlns:p14="http://schemas.microsoft.com/office/powerpoint/2010/main" val="327946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FFB8DFC3-72D8-410B-8984-AEBBCB2F649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085F310-E92A-4251-A904-D7EF8D5CA87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955D9B8F-D23D-4DDF-A330-795E871EDF3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C67B4476-60BF-40F9-BC58-D3CEFA98F51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1C67360C-F287-4524-A19D-51DD99EF884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4E670FFE-7016-4FD1-8BA4-B3649244048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34430B7D-1F66-4B54-B6A3-4745281A2CCB}"/>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75BFC1EC-39B6-4316-904B-2A5B9A57F579}"/>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932037E2-11B7-4CBA-A417-79E76E8581C4}"/>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B38835CA-5F91-4D65-AFCE-BD77A79C0B7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 .</a:t>
            </a:r>
            <a:endParaRPr lang="en-US" dirty="0"/>
          </a:p>
        </p:txBody>
      </p:sp>
      <p:sp>
        <p:nvSpPr>
          <p:cNvPr id="3" name="TextBox 2"/>
          <p:cNvSpPr txBox="1"/>
          <p:nvPr/>
        </p:nvSpPr>
        <p:spPr>
          <a:xfrm>
            <a:off x="1325880" y="2164976"/>
            <a:ext cx="6150685" cy="3416320"/>
          </a:xfrm>
          <a:prstGeom prst="rect">
            <a:avLst/>
          </a:prstGeom>
          <a:noFill/>
        </p:spPr>
        <p:txBody>
          <a:bodyPr wrap="square" rtlCol="0">
            <a:spAutoFit/>
          </a:bodyPr>
          <a:lstStyle/>
          <a:p>
            <a:r>
              <a:rPr lang="en-US" sz="7200" b="1" dirty="0" smtClean="0"/>
              <a:t>Me</a:t>
            </a:r>
          </a:p>
          <a:p>
            <a:r>
              <a:rPr lang="en-US" sz="7200" b="1" dirty="0" smtClean="0"/>
              <a:t>Us</a:t>
            </a:r>
          </a:p>
          <a:p>
            <a:r>
              <a:rPr lang="en-US" sz="7200" b="1" dirty="0" smtClean="0">
                <a:solidFill>
                  <a:srgbClr val="FF0000"/>
                </a:solidFill>
              </a:rPr>
              <a:t>Now</a:t>
            </a:r>
            <a:endParaRPr lang="en-US" sz="7200" b="1" dirty="0">
              <a:solidFill>
                <a:srgbClr val="FF0000"/>
              </a:solidFill>
            </a:endParaRPr>
          </a:p>
        </p:txBody>
      </p:sp>
    </p:spTree>
    <p:extLst>
      <p:ext uri="{BB962C8B-B14F-4D97-AF65-F5344CB8AC3E}">
        <p14:creationId xmlns:p14="http://schemas.microsoft.com/office/powerpoint/2010/main" val="312532539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1 – Identifying the Error and Pinpoint Misunderstanding </a:t>
            </a:r>
            <a:endParaRPr lang="en-US" dirty="0"/>
          </a:p>
        </p:txBody>
      </p:sp>
      <p:sp>
        <p:nvSpPr>
          <p:cNvPr id="3" name="Content Placeholder 2"/>
          <p:cNvSpPr>
            <a:spLocks noGrp="1"/>
          </p:cNvSpPr>
          <p:nvPr>
            <p:ph idx="1"/>
          </p:nvPr>
        </p:nvSpPr>
        <p:spPr>
          <a:xfrm>
            <a:off x="1097280" y="1845734"/>
            <a:ext cx="10058400" cy="1450919"/>
          </a:xfrm>
        </p:spPr>
        <p:txBody>
          <a:bodyPr>
            <a:normAutofit fontScale="85000" lnSpcReduction="20000"/>
          </a:bodyPr>
          <a:lstStyle/>
          <a:p>
            <a:pPr marL="0" marR="0" indent="0">
              <a:lnSpc>
                <a:spcPct val="115000"/>
              </a:lnSpc>
              <a:spcBef>
                <a:spcPts val="0"/>
              </a:spcBef>
              <a:spcAft>
                <a:spcPts val="0"/>
              </a:spcAft>
              <a:buNone/>
            </a:pPr>
            <a:r>
              <a:rPr lang="en-US" sz="2800" b="1" dirty="0">
                <a:latin typeface="Calibri" panose="020F0502020204030204" pitchFamily="34" charset="0"/>
                <a:ea typeface="Times New Roman" panose="02020603050405020304" pitchFamily="18" charset="0"/>
                <a:cs typeface="Times New Roman" panose="02020603050405020304" pitchFamily="18" charset="0"/>
              </a:rPr>
              <a:t>O</a:t>
            </a:r>
            <a:r>
              <a:rPr lang="en-US" b="1" dirty="0">
                <a:latin typeface="Calibri" panose="020F0502020204030204" pitchFamily="34" charset="0"/>
                <a:ea typeface="Times New Roman" panose="02020603050405020304" pitchFamily="18" charset="0"/>
                <a:cs typeface="Times New Roman" panose="02020603050405020304" pitchFamily="18" charset="0"/>
              </a:rPr>
              <a:t>bjective:</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a:t>Participants will get multiple at bats to practice responding to misunderstanding in GR comprehension conference using a set of BPQs. </a:t>
            </a:r>
            <a:r>
              <a:rPr lang="en-US" dirty="0">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b="1" dirty="0"/>
              <a:t>Directions:  </a:t>
            </a:r>
            <a:r>
              <a:rPr lang="en-US" dirty="0"/>
              <a:t>You are going to listen to 3 scholars’ retelling of the story </a:t>
            </a:r>
            <a:r>
              <a:rPr lang="en-US" i="1" dirty="0"/>
              <a:t>The Treasure of Lemon Brown.  </a:t>
            </a:r>
            <a:r>
              <a:rPr lang="en-US" dirty="0"/>
              <a:t>The retellings will either show a full, partial or limited comprehension of the text.   As you listen to the retelling you are going to use the retelling checklist to take notes on students retelling to score the retelling</a:t>
            </a:r>
            <a:r>
              <a:rPr lang="en-US" dirty="0" smtClean="0"/>
              <a:t>.</a:t>
            </a:r>
            <a:endParaRPr lang="en-US" dirty="0"/>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23</a:t>
            </a:r>
            <a:endParaRPr lang="en-US" dirty="0"/>
          </a:p>
        </p:txBody>
      </p:sp>
      <p:pic>
        <p:nvPicPr>
          <p:cNvPr id="10" name="Picture 9"/>
          <p:cNvPicPr>
            <a:picLocks noChangeAspect="1"/>
          </p:cNvPicPr>
          <p:nvPr/>
        </p:nvPicPr>
        <p:blipFill>
          <a:blip r:embed="rId3"/>
          <a:stretch>
            <a:fillRect/>
          </a:stretch>
        </p:blipFill>
        <p:spPr>
          <a:xfrm>
            <a:off x="1751251" y="3545507"/>
            <a:ext cx="8750457" cy="1904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7860576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 Drill Prep</a:t>
            </a:r>
            <a:endParaRPr lang="en-US" dirty="0"/>
          </a:p>
        </p:txBody>
      </p:sp>
      <p:pic>
        <p:nvPicPr>
          <p:cNvPr id="55298" name="Picture 2" descr="http://blog.livelovely.com/wp-content/uploads/2015/07/Tips-for-Cooking-in-a-Tiny-Kitchen-Prep-Your-Ingredien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9613" y="1817260"/>
            <a:ext cx="2756067" cy="38899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011300" y="5787106"/>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21</a:t>
            </a:r>
            <a:endParaRPr lang="en-US" dirty="0"/>
          </a:p>
        </p:txBody>
      </p:sp>
      <p:sp>
        <p:nvSpPr>
          <p:cNvPr id="5" name="Content Placeholder 2"/>
          <p:cNvSpPr txBox="1">
            <a:spLocks/>
          </p:cNvSpPr>
          <p:nvPr/>
        </p:nvSpPr>
        <p:spPr>
          <a:xfrm>
            <a:off x="1097280" y="1845734"/>
            <a:ext cx="7084194" cy="306315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15000"/>
              </a:lnSpc>
              <a:spcBef>
                <a:spcPts val="0"/>
              </a:spcBef>
              <a:spcAft>
                <a:spcPts val="0"/>
              </a:spcAft>
              <a:buFont typeface="Calibri" panose="020F0502020204030204" pitchFamily="34" charset="0"/>
              <a:buNone/>
            </a:pPr>
            <a:r>
              <a:rPr lang="en-US" dirty="0" smtClean="0"/>
              <a:t>Our drill will be around having a scholar work on a strong re-tell of the portion of the story they read.</a:t>
            </a:r>
          </a:p>
          <a:p>
            <a:pPr marL="0" indent="0">
              <a:lnSpc>
                <a:spcPct val="115000"/>
              </a:lnSpc>
              <a:spcBef>
                <a:spcPts val="0"/>
              </a:spcBef>
              <a:spcAft>
                <a:spcPts val="0"/>
              </a:spcAft>
              <a:buFont typeface="Calibri" panose="020F0502020204030204" pitchFamily="34" charset="0"/>
              <a:buNone/>
            </a:pPr>
            <a:endParaRPr lang="en-US" dirty="0"/>
          </a:p>
          <a:p>
            <a:pPr marL="0" indent="0">
              <a:lnSpc>
                <a:spcPct val="115000"/>
              </a:lnSpc>
              <a:spcBef>
                <a:spcPts val="0"/>
              </a:spcBef>
              <a:spcAft>
                <a:spcPts val="0"/>
              </a:spcAft>
              <a:buFont typeface="Calibri" panose="020F0502020204030204" pitchFamily="34" charset="0"/>
              <a:buNone/>
            </a:pPr>
            <a:r>
              <a:rPr lang="en-US" u="sng" dirty="0" smtClean="0"/>
              <a:t>You will need to</a:t>
            </a:r>
            <a:r>
              <a:rPr lang="en-US" dirty="0" smtClean="0"/>
              <a:t>:</a:t>
            </a:r>
          </a:p>
          <a:p>
            <a:pPr marL="457200" indent="-457200">
              <a:lnSpc>
                <a:spcPct val="115000"/>
              </a:lnSpc>
              <a:spcBef>
                <a:spcPts val="0"/>
              </a:spcBef>
              <a:spcAft>
                <a:spcPts val="0"/>
              </a:spcAft>
              <a:buFont typeface="Calibri" panose="020F0502020204030204" pitchFamily="34" charset="0"/>
              <a:buAutoNum type="arabicPeriod"/>
            </a:pPr>
            <a:r>
              <a:rPr lang="en-US" dirty="0" smtClean="0"/>
              <a:t>Read the story, </a:t>
            </a:r>
            <a:r>
              <a:rPr lang="en-US" i="1" dirty="0" smtClean="0"/>
              <a:t>The Treasure of Lemon Brown</a:t>
            </a:r>
            <a:r>
              <a:rPr lang="en-US" dirty="0" smtClean="0"/>
              <a:t> by Walter Dean Myers (Lexile 850)</a:t>
            </a:r>
          </a:p>
          <a:p>
            <a:pPr marL="457200" indent="-457200">
              <a:lnSpc>
                <a:spcPct val="115000"/>
              </a:lnSpc>
              <a:spcBef>
                <a:spcPts val="0"/>
              </a:spcBef>
              <a:spcAft>
                <a:spcPts val="0"/>
              </a:spcAft>
              <a:buFont typeface="Calibri" panose="020F0502020204030204" pitchFamily="34" charset="0"/>
              <a:buAutoNum type="arabicPeriod"/>
            </a:pPr>
            <a:r>
              <a:rPr lang="en-US" dirty="0" smtClean="0"/>
              <a:t>Write an exemplar re-tell to be intellectually prepped for the drill.  (Criteria is on pg. 22</a:t>
            </a:r>
            <a:endParaRPr lang="en-US" dirty="0"/>
          </a:p>
        </p:txBody>
      </p:sp>
    </p:spTree>
    <p:extLst>
      <p:ext uri="{BB962C8B-B14F-4D97-AF65-F5344CB8AC3E}">
        <p14:creationId xmlns:p14="http://schemas.microsoft.com/office/powerpoint/2010/main" val="364781815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Strong Re-tells have: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10929075"/>
              </p:ext>
            </p:extLst>
          </p:nvPr>
        </p:nvGraphicFramePr>
        <p:xfrm>
          <a:off x="1097280" y="2065964"/>
          <a:ext cx="10058400" cy="3681911"/>
        </p:xfrm>
        <a:graphic>
          <a:graphicData uri="http://schemas.openxmlformats.org/drawingml/2006/table">
            <a:tbl>
              <a:tblPr firstRow="1" firstCol="1" bandRow="1">
                <a:tableStyleId>{5202B0CA-FC54-4496-8BCA-5EF66A818D29}</a:tableStyleId>
              </a:tblPr>
              <a:tblGrid>
                <a:gridCol w="5029200"/>
                <a:gridCol w="5029200"/>
              </a:tblGrid>
              <a:tr h="316417">
                <a:tc>
                  <a:txBody>
                    <a:bodyPr/>
                    <a:lstStyle/>
                    <a:p>
                      <a:pPr marL="0" marR="0">
                        <a:lnSpc>
                          <a:spcPct val="115000"/>
                        </a:lnSpc>
                        <a:spcBef>
                          <a:spcPts val="0"/>
                        </a:spcBef>
                        <a:spcAft>
                          <a:spcPts val="0"/>
                        </a:spcAft>
                      </a:pPr>
                      <a:r>
                        <a:rPr lang="en-US" sz="2800" dirty="0">
                          <a:effectLst/>
                        </a:rPr>
                        <a:t>Component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effectLst/>
                        </a:rPr>
                        <a:t>BPQ/Prompts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6490">
                <a:tc>
                  <a:txBody>
                    <a:bodyPr/>
                    <a:lstStyle/>
                    <a:p>
                      <a:pPr marL="0" marR="0">
                        <a:lnSpc>
                          <a:spcPct val="115000"/>
                        </a:lnSpc>
                        <a:spcBef>
                          <a:spcPts val="0"/>
                        </a:spcBef>
                        <a:spcAft>
                          <a:spcPts val="0"/>
                        </a:spcAft>
                      </a:pPr>
                      <a:r>
                        <a:rPr lang="en-US" sz="1800" dirty="0">
                          <a:effectLst/>
                        </a:rPr>
                        <a:t>Name &amp; Brief description of the Main Character(s)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dirty="0">
                          <a:solidFill>
                            <a:srgbClr val="FF0000"/>
                          </a:solidFill>
                          <a:effectLst/>
                        </a:rPr>
                        <a:t>-Who is the character?</a:t>
                      </a:r>
                    </a:p>
                    <a:p>
                      <a:pPr marL="0" marR="0">
                        <a:lnSpc>
                          <a:spcPct val="115000"/>
                        </a:lnSpc>
                        <a:spcBef>
                          <a:spcPts val="0"/>
                        </a:spcBef>
                        <a:spcAft>
                          <a:spcPts val="0"/>
                        </a:spcAft>
                      </a:pPr>
                      <a:r>
                        <a:rPr lang="en-US" sz="1800" dirty="0">
                          <a:solidFill>
                            <a:srgbClr val="FF0000"/>
                          </a:solidFill>
                          <a:effectLst/>
                        </a:rPr>
                        <a:t>- Describe the character.</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6417">
                <a:tc>
                  <a:txBody>
                    <a:bodyPr/>
                    <a:lstStyle/>
                    <a:p>
                      <a:pPr marL="0" marR="0">
                        <a:lnSpc>
                          <a:spcPct val="115000"/>
                        </a:lnSpc>
                        <a:spcBef>
                          <a:spcPts val="0"/>
                        </a:spcBef>
                        <a:spcAft>
                          <a:spcPts val="0"/>
                        </a:spcAft>
                      </a:pPr>
                      <a:r>
                        <a:rPr lang="en-US" sz="1800" dirty="0">
                          <a:effectLst/>
                        </a:rPr>
                        <a:t>Identification of the Setting – When and Where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dirty="0">
                          <a:solidFill>
                            <a:schemeClr val="accent1"/>
                          </a:solidFill>
                          <a:effectLst/>
                        </a:rPr>
                        <a:t>- When and/or where does this take place?</a:t>
                      </a:r>
                      <a:endPar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19070">
                <a:tc>
                  <a:txBody>
                    <a:bodyPr/>
                    <a:lstStyle/>
                    <a:p>
                      <a:pPr marL="0" marR="0">
                        <a:lnSpc>
                          <a:spcPct val="115000"/>
                        </a:lnSpc>
                        <a:spcBef>
                          <a:spcPts val="0"/>
                        </a:spcBef>
                        <a:spcAft>
                          <a:spcPts val="0"/>
                        </a:spcAft>
                      </a:pPr>
                      <a:r>
                        <a:rPr lang="en-US" sz="1800" dirty="0">
                          <a:effectLst/>
                        </a:rPr>
                        <a:t>Names and Explains the Main Problem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dirty="0">
                          <a:solidFill>
                            <a:schemeClr val="accent5"/>
                          </a:solidFill>
                          <a:effectLst/>
                        </a:rPr>
                        <a:t>- What is the main problem?</a:t>
                      </a:r>
                    </a:p>
                    <a:p>
                      <a:pPr marL="0" marR="0">
                        <a:lnSpc>
                          <a:spcPct val="115000"/>
                        </a:lnSpc>
                        <a:spcBef>
                          <a:spcPts val="0"/>
                        </a:spcBef>
                        <a:spcAft>
                          <a:spcPts val="0"/>
                        </a:spcAft>
                      </a:pPr>
                      <a:r>
                        <a:rPr lang="en-US" sz="1800" dirty="0">
                          <a:solidFill>
                            <a:schemeClr val="accent5"/>
                          </a:solidFill>
                          <a:effectLst/>
                        </a:rPr>
                        <a:t>- Why is this a problem?</a:t>
                      </a:r>
                    </a:p>
                    <a:p>
                      <a:pPr marL="0" marR="0">
                        <a:lnSpc>
                          <a:spcPct val="115000"/>
                        </a:lnSpc>
                        <a:spcBef>
                          <a:spcPts val="0"/>
                        </a:spcBef>
                        <a:spcAft>
                          <a:spcPts val="0"/>
                        </a:spcAft>
                      </a:pPr>
                      <a:r>
                        <a:rPr lang="en-US" sz="1800" dirty="0">
                          <a:solidFill>
                            <a:schemeClr val="accent5"/>
                          </a:solidFill>
                          <a:effectLst/>
                        </a:rPr>
                        <a:t>- What affect does it have on the main character?</a:t>
                      </a:r>
                      <a:endParaRPr lang="en-US"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4602">
                <a:tc>
                  <a:txBody>
                    <a:bodyPr/>
                    <a:lstStyle/>
                    <a:p>
                      <a:pPr marL="0" marR="0">
                        <a:lnSpc>
                          <a:spcPct val="115000"/>
                        </a:lnSpc>
                        <a:spcBef>
                          <a:spcPts val="0"/>
                        </a:spcBef>
                        <a:spcAft>
                          <a:spcPts val="0"/>
                        </a:spcAft>
                      </a:pPr>
                      <a:r>
                        <a:rPr lang="en-US" sz="1800" dirty="0">
                          <a:effectLst/>
                        </a:rPr>
                        <a:t>At least 3 sequential events that explain how the problem is getting solved.</a:t>
                      </a:r>
                    </a:p>
                    <a:p>
                      <a:pPr marL="0" marR="0">
                        <a:lnSpc>
                          <a:spcPct val="115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dirty="0">
                          <a:solidFill>
                            <a:srgbClr val="FF9900"/>
                          </a:solidFill>
                          <a:effectLst/>
                        </a:rPr>
                        <a:t>- What are three major events in this part that relate to the problem?</a:t>
                      </a:r>
                      <a:endParaRPr lang="en-US" sz="1800" dirty="0">
                        <a:solidFill>
                          <a:srgbClr val="FF99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2039">
                <a:tc>
                  <a:txBody>
                    <a:bodyPr/>
                    <a:lstStyle/>
                    <a:p>
                      <a:pPr marL="0" marR="0">
                        <a:lnSpc>
                          <a:spcPct val="115000"/>
                        </a:lnSpc>
                        <a:spcBef>
                          <a:spcPts val="0"/>
                        </a:spcBef>
                        <a:spcAft>
                          <a:spcPts val="0"/>
                        </a:spcAft>
                      </a:pPr>
                      <a:r>
                        <a:rPr lang="en-US" sz="1800" dirty="0">
                          <a:effectLst/>
                        </a:rPr>
                        <a:t>Solution (if applicable)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dirty="0">
                          <a:effectLst/>
                        </a:rPr>
                        <a:t>- How is the problem solved?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66790588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Exemplar Re-tell</a:t>
            </a:r>
            <a:endParaRPr lang="en-US" dirty="0"/>
          </a:p>
        </p:txBody>
      </p:sp>
      <p:sp>
        <p:nvSpPr>
          <p:cNvPr id="3" name="Content Placeholder 2"/>
          <p:cNvSpPr>
            <a:spLocks noGrp="1"/>
          </p:cNvSpPr>
          <p:nvPr>
            <p:ph idx="1"/>
          </p:nvPr>
        </p:nvSpPr>
        <p:spPr>
          <a:xfrm>
            <a:off x="1097280" y="1845734"/>
            <a:ext cx="10058400" cy="4266308"/>
          </a:xfrm>
        </p:spPr>
        <p:txBody>
          <a:bodyPr>
            <a:normAutofit/>
          </a:bodyPr>
          <a:lstStyle/>
          <a:p>
            <a:r>
              <a:rPr lang="en-US" sz="2400" i="1" dirty="0"/>
              <a:t>There is a boy </a:t>
            </a:r>
            <a:r>
              <a:rPr lang="en-US" sz="2400" i="1" dirty="0">
                <a:solidFill>
                  <a:srgbClr val="FF0000"/>
                </a:solidFill>
              </a:rPr>
              <a:t>named Greg Ridley, who is a high school student from </a:t>
            </a:r>
            <a:r>
              <a:rPr lang="en-US" sz="2400" i="1" dirty="0">
                <a:solidFill>
                  <a:schemeClr val="accent1"/>
                </a:solidFill>
              </a:rPr>
              <a:t>Harlem</a:t>
            </a:r>
            <a:r>
              <a:rPr lang="en-US" sz="2400" i="1" dirty="0">
                <a:solidFill>
                  <a:srgbClr val="FF0000"/>
                </a:solidFill>
              </a:rPr>
              <a:t> who really wants to be a part of the basketball team, The Scorpions</a:t>
            </a:r>
            <a:r>
              <a:rPr lang="en-US" sz="2400" i="1" dirty="0"/>
              <a:t>.  The problem is that Greg is doing poorly in math and will likely not pass if he doesn’t study.  </a:t>
            </a:r>
            <a:r>
              <a:rPr lang="en-US" sz="2400" i="1" dirty="0">
                <a:solidFill>
                  <a:schemeClr val="accent1"/>
                </a:solidFill>
              </a:rPr>
              <a:t>Two nights ago, </a:t>
            </a:r>
            <a:r>
              <a:rPr lang="en-US" sz="2400" i="1" dirty="0"/>
              <a:t>Greg’s father has said </a:t>
            </a:r>
            <a:r>
              <a:rPr lang="en-US" sz="2400" i="1" dirty="0">
                <a:solidFill>
                  <a:srgbClr val="00B050"/>
                </a:solidFill>
              </a:rPr>
              <a:t>that he can’t play basketball ball for the team with whom he’s been dreaming of playing because of his grades</a:t>
            </a:r>
            <a:r>
              <a:rPr lang="en-US" sz="2400" i="1" dirty="0"/>
              <a:t>.  Mr. Ridley banishes Greg to his room to study.  </a:t>
            </a:r>
            <a:r>
              <a:rPr lang="en-US" sz="2400" i="1" dirty="0">
                <a:solidFill>
                  <a:srgbClr val="FFC000"/>
                </a:solidFill>
              </a:rPr>
              <a:t>Now, as Greg remembers what his father said, he decides to leave the house instead of studying to get away.  He goes to an old abandoned tenement house.  At first, he thinks he’s alone but then hears some sounds who he discovers are a man named Lemon Brown who lives there</a:t>
            </a:r>
            <a:r>
              <a:rPr lang="en-US" sz="2400" i="1" dirty="0"/>
              <a:t>.</a:t>
            </a:r>
            <a:endParaRPr lang="en-US" sz="2400" dirty="0"/>
          </a:p>
          <a:p>
            <a:endParaRPr lang="en-US" dirty="0"/>
          </a:p>
        </p:txBody>
      </p:sp>
    </p:spTree>
    <p:extLst>
      <p:ext uri="{BB962C8B-B14F-4D97-AF65-F5344CB8AC3E}">
        <p14:creationId xmlns:p14="http://schemas.microsoft.com/office/powerpoint/2010/main" val="37656353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1 – Identifying the Error and Pinpoint Misunderstanding </a:t>
            </a:r>
            <a:endParaRPr lang="en-US" dirty="0"/>
          </a:p>
        </p:txBody>
      </p:sp>
      <p:sp>
        <p:nvSpPr>
          <p:cNvPr id="3" name="Content Placeholder 2"/>
          <p:cNvSpPr>
            <a:spLocks noGrp="1"/>
          </p:cNvSpPr>
          <p:nvPr>
            <p:ph idx="1"/>
          </p:nvPr>
        </p:nvSpPr>
        <p:spPr>
          <a:xfrm>
            <a:off x="1097280" y="1845734"/>
            <a:ext cx="10058400" cy="1450919"/>
          </a:xfrm>
        </p:spPr>
        <p:txBody>
          <a:bodyPr>
            <a:normAutofit fontScale="85000" lnSpcReduction="20000"/>
          </a:bodyPr>
          <a:lstStyle/>
          <a:p>
            <a:pPr marL="0" marR="0" indent="0">
              <a:lnSpc>
                <a:spcPct val="115000"/>
              </a:lnSpc>
              <a:spcBef>
                <a:spcPts val="0"/>
              </a:spcBef>
              <a:spcAft>
                <a:spcPts val="0"/>
              </a:spcAft>
              <a:buNone/>
            </a:pPr>
            <a:r>
              <a:rPr lang="en-US" sz="2800" b="1" dirty="0">
                <a:latin typeface="Calibri" panose="020F0502020204030204" pitchFamily="34" charset="0"/>
                <a:ea typeface="Times New Roman" panose="02020603050405020304" pitchFamily="18" charset="0"/>
                <a:cs typeface="Times New Roman" panose="02020603050405020304" pitchFamily="18" charset="0"/>
              </a:rPr>
              <a:t>O</a:t>
            </a:r>
            <a:r>
              <a:rPr lang="en-US" b="1" dirty="0">
                <a:latin typeface="Calibri" panose="020F0502020204030204" pitchFamily="34" charset="0"/>
                <a:ea typeface="Times New Roman" panose="02020603050405020304" pitchFamily="18" charset="0"/>
                <a:cs typeface="Times New Roman" panose="02020603050405020304" pitchFamily="18" charset="0"/>
              </a:rPr>
              <a:t>bjective:</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a:t>Participants will get multiple at bats to practice responding to misunderstanding in GR comprehension conference using a set of BPQs. </a:t>
            </a:r>
            <a:r>
              <a:rPr lang="en-US" dirty="0">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b="1" dirty="0"/>
              <a:t>Directions:  </a:t>
            </a:r>
            <a:r>
              <a:rPr lang="en-US" dirty="0"/>
              <a:t>You are going to listen to 3 scholars’ retelling of the story </a:t>
            </a:r>
            <a:r>
              <a:rPr lang="en-US" i="1" dirty="0"/>
              <a:t>The Treasure of Lemon Brown.  </a:t>
            </a:r>
            <a:r>
              <a:rPr lang="en-US" dirty="0"/>
              <a:t>The retellings will either show a full, partial or limited comprehension of the text.   As you listen to the retelling you are going to use the retelling checklist to take notes on students retelling to score the retelling</a:t>
            </a:r>
            <a:r>
              <a:rPr lang="en-US" dirty="0" smtClean="0"/>
              <a:t>.</a:t>
            </a:r>
            <a:endParaRPr lang="en-US" dirty="0"/>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23</a:t>
            </a:r>
            <a:endParaRPr lang="en-US" dirty="0"/>
          </a:p>
        </p:txBody>
      </p:sp>
      <p:pic>
        <p:nvPicPr>
          <p:cNvPr id="10" name="Picture 9"/>
          <p:cNvPicPr>
            <a:picLocks noChangeAspect="1"/>
          </p:cNvPicPr>
          <p:nvPr/>
        </p:nvPicPr>
        <p:blipFill>
          <a:blip r:embed="rId3"/>
          <a:stretch>
            <a:fillRect/>
          </a:stretch>
        </p:blipFill>
        <p:spPr>
          <a:xfrm>
            <a:off x="1751251" y="3545507"/>
            <a:ext cx="8750457" cy="1904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7405780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085" y="166287"/>
            <a:ext cx="10058400" cy="1450757"/>
          </a:xfrm>
        </p:spPr>
        <p:txBody>
          <a:bodyPr/>
          <a:lstStyle/>
          <a:p>
            <a:r>
              <a:rPr lang="en-US" dirty="0" smtClean="0"/>
              <a:t>Drill 2 – Responding to Misunderstanding</a:t>
            </a:r>
            <a:endParaRPr lang="en-US" dirty="0"/>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22</a:t>
            </a:r>
            <a:endParaRPr lang="en-US" dirty="0"/>
          </a:p>
        </p:txBody>
      </p:sp>
      <p:sp>
        <p:nvSpPr>
          <p:cNvPr id="7" name="TextBox 6"/>
          <p:cNvSpPr txBox="1"/>
          <p:nvPr/>
        </p:nvSpPr>
        <p:spPr>
          <a:xfrm>
            <a:off x="1265722" y="5699223"/>
            <a:ext cx="4437246" cy="369332"/>
          </a:xfrm>
          <a:prstGeom prst="rect">
            <a:avLst/>
          </a:prstGeom>
          <a:noFill/>
        </p:spPr>
        <p:txBody>
          <a:bodyPr wrap="square" rtlCol="0">
            <a:spAutoFit/>
          </a:bodyPr>
          <a:lstStyle/>
          <a:p>
            <a:r>
              <a:rPr lang="en-US" b="1" dirty="0" smtClean="0">
                <a:solidFill>
                  <a:srgbClr val="FF0000"/>
                </a:solidFill>
              </a:rPr>
              <a:t>Use the Feedback Cheat Sheet on pg. 26.</a:t>
            </a:r>
            <a:endParaRPr lang="en-US" b="1" dirty="0">
              <a:solidFill>
                <a:srgbClr val="FF0000"/>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633720304"/>
              </p:ext>
            </p:extLst>
          </p:nvPr>
        </p:nvGraphicFramePr>
        <p:xfrm>
          <a:off x="794085" y="1617044"/>
          <a:ext cx="11196996" cy="4947920"/>
        </p:xfrm>
        <a:graphic>
          <a:graphicData uri="http://schemas.openxmlformats.org/drawingml/2006/table">
            <a:tbl>
              <a:tblPr firstRow="1" bandRow="1">
                <a:tableStyleId>{5C22544A-7EE6-4342-B048-85BDC9FD1C3A}</a:tableStyleId>
              </a:tblPr>
              <a:tblGrid>
                <a:gridCol w="2045368"/>
                <a:gridCol w="9151628"/>
              </a:tblGrid>
              <a:tr h="370840">
                <a:tc>
                  <a:txBody>
                    <a:bodyPr/>
                    <a:lstStyle/>
                    <a:p>
                      <a:pPr algn="ctr"/>
                      <a:r>
                        <a:rPr lang="en-US" dirty="0" smtClean="0"/>
                        <a:t>Roles</a:t>
                      </a:r>
                      <a:endParaRPr lang="en-US" dirty="0"/>
                    </a:p>
                  </a:txBody>
                  <a:tcPr/>
                </a:tc>
                <a:tc>
                  <a:txBody>
                    <a:bodyPr/>
                    <a:lstStyle/>
                    <a:p>
                      <a:pPr algn="ctr"/>
                      <a:r>
                        <a:rPr lang="en-US" baseline="0" dirty="0" smtClean="0"/>
                        <a:t>Model – Partial – Problem, Events</a:t>
                      </a:r>
                      <a:endParaRPr lang="en-US" dirty="0"/>
                    </a:p>
                  </a:txBody>
                  <a:tcPr/>
                </a:tc>
              </a:tr>
              <a:tr h="370840">
                <a:tc>
                  <a:txBody>
                    <a:bodyPr/>
                    <a:lstStyle/>
                    <a:p>
                      <a:r>
                        <a:rPr lang="en-US" dirty="0" smtClean="0"/>
                        <a:t>Student</a:t>
                      </a:r>
                      <a:r>
                        <a:rPr lang="en-US" baseline="0" dirty="0" smtClean="0"/>
                        <a:t> – Part 1</a:t>
                      </a:r>
                      <a:endParaRPr lang="en-US" dirty="0"/>
                    </a:p>
                  </a:txBody>
                  <a:tcPr/>
                </a:tc>
                <a:tc>
                  <a:txBody>
                    <a:bodyPr/>
                    <a:lstStyle/>
                    <a:p>
                      <a:r>
                        <a:rPr lang="en-US" sz="1800" i="1" kern="1200" dirty="0" smtClean="0">
                          <a:solidFill>
                            <a:schemeClr val="dk1"/>
                          </a:solidFill>
                          <a:effectLst/>
                          <a:latin typeface="+mn-lt"/>
                          <a:ea typeface="+mn-ea"/>
                          <a:cs typeface="+mn-cs"/>
                        </a:rPr>
                        <a:t>S:  There is a boy named Greg Ridley, who really wants to be a part of the basketball team.  The problem is that Greg is failing math and will likely not pass if he doesn’t study.  Greg’s father has said that he can’t play basketball ball. </a:t>
                      </a:r>
                      <a:endParaRPr lang="en-US" sz="1800" kern="1200" dirty="0" smtClean="0">
                        <a:solidFill>
                          <a:schemeClr val="dk1"/>
                        </a:solidFill>
                        <a:effectLst/>
                        <a:latin typeface="+mn-lt"/>
                        <a:ea typeface="+mn-ea"/>
                        <a:cs typeface="+mn-cs"/>
                      </a:endParaRPr>
                    </a:p>
                  </a:txBody>
                  <a:tcPr/>
                </a:tc>
              </a:tr>
              <a:tr h="370840">
                <a:tc>
                  <a:txBody>
                    <a:bodyPr/>
                    <a:lstStyle/>
                    <a:p>
                      <a:r>
                        <a:rPr lang="en-US" dirty="0" smtClean="0"/>
                        <a:t>Student Part 2</a:t>
                      </a:r>
                      <a:endParaRPr lang="en-US" dirty="0"/>
                    </a:p>
                  </a:txBody>
                  <a:tcPr/>
                </a:tc>
                <a:tc>
                  <a:txBody>
                    <a:bodyPr/>
                    <a:lstStyle/>
                    <a:p>
                      <a:r>
                        <a:rPr lang="en-US" sz="1800" i="1" kern="1200" dirty="0" smtClean="0">
                          <a:solidFill>
                            <a:schemeClr val="dk1"/>
                          </a:solidFill>
                          <a:effectLst/>
                          <a:latin typeface="+mn-lt"/>
                          <a:ea typeface="+mn-ea"/>
                          <a:cs typeface="+mn-cs"/>
                        </a:rPr>
                        <a:t>S:  He decides that he is going to leave the house instead of going to his room to study.  [Scholar does not have description of character, setting, OR at least 3 events in BME]</a:t>
                      </a:r>
                    </a:p>
                    <a:p>
                      <a:r>
                        <a:rPr lang="en-US" sz="1800" i="1" kern="1200" dirty="0" smtClean="0">
                          <a:solidFill>
                            <a:schemeClr val="dk1"/>
                          </a:solidFill>
                          <a:effectLst/>
                          <a:latin typeface="+mn-lt"/>
                          <a:ea typeface="+mn-ea"/>
                          <a:cs typeface="+mn-cs"/>
                        </a:rPr>
                        <a:t>T:  Anything else?</a:t>
                      </a:r>
                      <a:endParaRPr lang="en-US" sz="1800" kern="1200" dirty="0" smtClean="0">
                        <a:solidFill>
                          <a:schemeClr val="dk1"/>
                        </a:solidFill>
                        <a:effectLst/>
                        <a:latin typeface="+mn-lt"/>
                        <a:ea typeface="+mn-ea"/>
                        <a:cs typeface="+mn-cs"/>
                      </a:endParaRPr>
                    </a:p>
                    <a:p>
                      <a:r>
                        <a:rPr lang="en-US" sz="1800" i="1" kern="1200" dirty="0" smtClean="0">
                          <a:solidFill>
                            <a:schemeClr val="dk1"/>
                          </a:solidFill>
                          <a:effectLst/>
                          <a:latin typeface="+mn-lt"/>
                          <a:ea typeface="+mn-ea"/>
                          <a:cs typeface="+mn-cs"/>
                        </a:rPr>
                        <a:t>S:  No.</a:t>
                      </a:r>
                      <a:endParaRPr lang="en-US" sz="1800" kern="1200" dirty="0" smtClean="0">
                        <a:solidFill>
                          <a:schemeClr val="dk1"/>
                        </a:solidFill>
                        <a:effectLst/>
                        <a:latin typeface="+mn-lt"/>
                        <a:ea typeface="+mn-ea"/>
                        <a:cs typeface="+mn-cs"/>
                      </a:endParaRPr>
                    </a:p>
                  </a:txBody>
                  <a:tcPr/>
                </a:tc>
              </a:tr>
              <a:tr h="370840">
                <a:tc>
                  <a:txBody>
                    <a:bodyPr/>
                    <a:lstStyle/>
                    <a:p>
                      <a:r>
                        <a:rPr lang="en-US" dirty="0" smtClean="0"/>
                        <a:t>Analysis</a:t>
                      </a:r>
                      <a:endParaRPr lang="en-US" dirty="0"/>
                    </a:p>
                  </a:txBody>
                  <a:tcPr/>
                </a:tc>
                <a:tc>
                  <a:txBody>
                    <a:bodyPr/>
                    <a:lstStyle/>
                    <a:p>
                      <a:r>
                        <a:rPr lang="en-US" dirty="0" smtClean="0"/>
                        <a:t>Partial</a:t>
                      </a:r>
                      <a:endParaRPr lang="en-US" dirty="0"/>
                    </a:p>
                  </a:txBody>
                  <a:tcPr/>
                </a:tc>
              </a:tr>
              <a:tr h="370840">
                <a:tc>
                  <a:txBody>
                    <a:bodyPr/>
                    <a:lstStyle/>
                    <a:p>
                      <a:r>
                        <a:rPr lang="en-US" dirty="0" smtClean="0"/>
                        <a:t>Teacher Response Type</a:t>
                      </a:r>
                      <a:endParaRPr lang="en-US" dirty="0"/>
                    </a:p>
                  </a:txBody>
                  <a:tcPr/>
                </a:tc>
                <a:tc>
                  <a:txBody>
                    <a:bodyPr/>
                    <a:lstStyle/>
                    <a:p>
                      <a:r>
                        <a:rPr lang="en-US" dirty="0" smtClean="0"/>
                        <a:t>Prompt</a:t>
                      </a:r>
                      <a:endParaRPr lang="en-US" dirty="0"/>
                    </a:p>
                  </a:txBody>
                  <a:tcPr/>
                </a:tc>
              </a:tr>
              <a:tr h="370840">
                <a:tc>
                  <a:txBody>
                    <a:bodyPr/>
                    <a:lstStyle/>
                    <a:p>
                      <a:r>
                        <a:rPr lang="en-US" dirty="0" smtClean="0"/>
                        <a:t>Teacher Script (Possible)</a:t>
                      </a:r>
                      <a:endParaRPr lang="en-US" dirty="0"/>
                    </a:p>
                  </a:txBody>
                  <a:tcPr/>
                </a:tc>
                <a:tc>
                  <a:txBody>
                    <a:bodyPr/>
                    <a:lstStyle/>
                    <a:p>
                      <a:r>
                        <a:rPr lang="en-US" sz="1800" i="1" kern="1200" dirty="0" smtClean="0">
                          <a:solidFill>
                            <a:schemeClr val="dk1"/>
                          </a:solidFill>
                          <a:effectLst/>
                          <a:latin typeface="+mn-lt"/>
                          <a:ea typeface="+mn-ea"/>
                          <a:cs typeface="+mn-cs"/>
                        </a:rPr>
                        <a:t>T:  What occurs after he leaves his house?</a:t>
                      </a:r>
                      <a:endParaRPr lang="en-US" sz="1800" kern="1200" dirty="0" smtClean="0">
                        <a:solidFill>
                          <a:schemeClr val="dk1"/>
                        </a:solidFill>
                        <a:effectLst/>
                        <a:latin typeface="+mn-lt"/>
                        <a:ea typeface="+mn-ea"/>
                        <a:cs typeface="+mn-cs"/>
                      </a:endParaRPr>
                    </a:p>
                    <a:p>
                      <a:r>
                        <a:rPr lang="en-US" sz="1800" i="1" kern="1200" dirty="0" smtClean="0">
                          <a:solidFill>
                            <a:schemeClr val="dk1"/>
                          </a:solidFill>
                          <a:effectLst/>
                          <a:latin typeface="+mn-lt"/>
                          <a:ea typeface="+mn-ea"/>
                          <a:cs typeface="+mn-cs"/>
                        </a:rPr>
                        <a:t>S:  &lt;Scholar goes into the text&gt; He goes into an abandoned house and meets a guy named Lemon Brown.  </a:t>
                      </a:r>
                      <a:endParaRPr lang="en-US" sz="1800" kern="1200" dirty="0" smtClean="0">
                        <a:solidFill>
                          <a:schemeClr val="dk1"/>
                        </a:solidFill>
                        <a:effectLst/>
                        <a:latin typeface="+mn-lt"/>
                        <a:ea typeface="+mn-ea"/>
                        <a:cs typeface="+mn-cs"/>
                      </a:endParaRPr>
                    </a:p>
                    <a:p>
                      <a:r>
                        <a:rPr lang="en-US" sz="1800" i="1" kern="1200" dirty="0" smtClean="0">
                          <a:solidFill>
                            <a:schemeClr val="dk1"/>
                          </a:solidFill>
                          <a:effectLst/>
                          <a:latin typeface="+mn-lt"/>
                          <a:ea typeface="+mn-ea"/>
                          <a:cs typeface="+mn-cs"/>
                        </a:rPr>
                        <a:t>T:  Why is this important?</a:t>
                      </a:r>
                      <a:endParaRPr lang="en-US" sz="1800" kern="1200" dirty="0" smtClean="0">
                        <a:solidFill>
                          <a:schemeClr val="dk1"/>
                        </a:solidFill>
                        <a:effectLst/>
                        <a:latin typeface="+mn-lt"/>
                        <a:ea typeface="+mn-ea"/>
                        <a:cs typeface="+mn-cs"/>
                      </a:endParaRPr>
                    </a:p>
                    <a:p>
                      <a:r>
                        <a:rPr lang="en-US" sz="1800" i="1" kern="1200" dirty="0" smtClean="0">
                          <a:solidFill>
                            <a:schemeClr val="dk1"/>
                          </a:solidFill>
                          <a:effectLst/>
                          <a:latin typeface="+mn-lt"/>
                          <a:ea typeface="+mn-ea"/>
                          <a:cs typeface="+mn-cs"/>
                        </a:rPr>
                        <a:t>S:  Not sure.</a:t>
                      </a:r>
                      <a:endParaRPr lang="en-US" sz="1800" kern="1200" dirty="0" smtClean="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111158205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2 – Responding to Misunderstanding</a:t>
            </a:r>
            <a:endParaRPr lang="en-US" dirty="0"/>
          </a:p>
        </p:txBody>
      </p:sp>
      <p:sp>
        <p:nvSpPr>
          <p:cNvPr id="3" name="Content Placeholder 2"/>
          <p:cNvSpPr>
            <a:spLocks noGrp="1"/>
          </p:cNvSpPr>
          <p:nvPr>
            <p:ph idx="1"/>
          </p:nvPr>
        </p:nvSpPr>
        <p:spPr>
          <a:xfrm>
            <a:off x="1097280" y="1845734"/>
            <a:ext cx="10058400" cy="1450919"/>
          </a:xfrm>
        </p:spPr>
        <p:txBody>
          <a:bodyPr>
            <a:normAutofit fontScale="70000" lnSpcReduction="20000"/>
          </a:bodyPr>
          <a:lstStyle/>
          <a:p>
            <a:r>
              <a:rPr lang="en-US" sz="2400" b="1" dirty="0"/>
              <a:t> Directions</a:t>
            </a:r>
            <a:r>
              <a:rPr lang="en-US" sz="2400" b="1" dirty="0" smtClean="0"/>
              <a:t>:  </a:t>
            </a:r>
            <a:r>
              <a:rPr lang="en-US" sz="2400" dirty="0" smtClean="0"/>
              <a:t>In </a:t>
            </a:r>
            <a:r>
              <a:rPr lang="en-US" sz="2400" dirty="0"/>
              <a:t>this round, you will listen to a scholar reading and did as you did in the previous round and now adding on a response to the scholar that reinforces, further prompts to guide, or demonstrates</a:t>
            </a:r>
            <a:r>
              <a:rPr lang="en-US" sz="2400" dirty="0" smtClean="0"/>
              <a:t>.</a:t>
            </a:r>
            <a:endParaRPr lang="en-US" sz="2400" dirty="0"/>
          </a:p>
          <a:p>
            <a:r>
              <a:rPr lang="en-US" sz="2400" dirty="0"/>
              <a:t>Student’s Role:  In order to be authentic, you’ll use the script so that the teacher is blind to what you’re doing.</a:t>
            </a:r>
          </a:p>
          <a:p>
            <a:r>
              <a:rPr lang="en-US" sz="2400" dirty="0"/>
              <a:t>Coach’s Role: Provide feedback on how the teacher confers with the scholar.</a:t>
            </a:r>
          </a:p>
          <a:p>
            <a:endParaRPr lang="en-US" sz="2400" dirty="0" smtClean="0"/>
          </a:p>
          <a:p>
            <a:endParaRPr lang="en-US" sz="2400" dirty="0"/>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24</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1096059"/>
              </p:ext>
            </p:extLst>
          </p:nvPr>
        </p:nvGraphicFramePr>
        <p:xfrm>
          <a:off x="1097280" y="3183181"/>
          <a:ext cx="6602933" cy="2286000"/>
        </p:xfrm>
        <a:graphic>
          <a:graphicData uri="http://schemas.openxmlformats.org/drawingml/2006/table">
            <a:tbl>
              <a:tblPr firstRow="1" bandRow="1">
                <a:tableStyleId>{9DCAF9ED-07DC-4A11-8D7F-57B35C25682E}</a:tableStyleId>
              </a:tblPr>
              <a:tblGrid>
                <a:gridCol w="1668780"/>
                <a:gridCol w="1668780"/>
                <a:gridCol w="1668780"/>
                <a:gridCol w="1596593"/>
              </a:tblGrid>
              <a:tr h="288224">
                <a:tc>
                  <a:txBody>
                    <a:bodyPr/>
                    <a:lstStyle/>
                    <a:p>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 (28)</a:t>
                      </a:r>
                      <a:endParaRPr lang="en-US" dirty="0"/>
                    </a:p>
                  </a:txBody>
                  <a:tcPr/>
                </a:tc>
                <a:tc>
                  <a:txBody>
                    <a:bodyPr/>
                    <a:lstStyle/>
                    <a:p>
                      <a:r>
                        <a:rPr lang="en-US" dirty="0" smtClean="0"/>
                        <a:t>Person C</a:t>
                      </a:r>
                      <a:endParaRPr lang="en-US" dirty="0"/>
                    </a:p>
                  </a:txBody>
                  <a:tcPr/>
                </a:tc>
              </a:tr>
              <a:tr h="545639">
                <a:tc>
                  <a:txBody>
                    <a:bodyPr/>
                    <a:lstStyle/>
                    <a:p>
                      <a:pPr algn="ctr"/>
                      <a:r>
                        <a:rPr lang="en-US" sz="3600" dirty="0" smtClean="0"/>
                        <a:t>1 </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a:t>
                      </a:r>
                      <a:endParaRPr lang="en-US" dirty="0"/>
                    </a:p>
                  </a:txBody>
                  <a:tcPr anchor="ctr"/>
                </a:tc>
                <a:tc>
                  <a:txBody>
                    <a:bodyPr/>
                    <a:lstStyle/>
                    <a:p>
                      <a:pPr algn="ctr"/>
                      <a:r>
                        <a:rPr lang="en-US" dirty="0" smtClean="0"/>
                        <a:t>Student (29)</a:t>
                      </a:r>
                      <a:endParaRPr lang="en-US" dirty="0"/>
                    </a:p>
                  </a:txBody>
                  <a:tcPr anchor="ctr"/>
                </a:tc>
              </a:tr>
              <a:tr h="567019">
                <a:tc>
                  <a:txBody>
                    <a:bodyPr/>
                    <a:lstStyle/>
                    <a:p>
                      <a:pPr algn="ctr"/>
                      <a:r>
                        <a:rPr lang="en-US" sz="3600" dirty="0" smtClean="0"/>
                        <a:t>2</a:t>
                      </a:r>
                      <a:endParaRPr lang="en-US" sz="3600" b="1" dirty="0"/>
                    </a:p>
                  </a:txBody>
                  <a:tcPr anchor="ctr"/>
                </a:tc>
                <a:tc>
                  <a:txBody>
                    <a:bodyPr/>
                    <a:lstStyle/>
                    <a:p>
                      <a:pPr algn="ctr"/>
                      <a:r>
                        <a:rPr lang="en-US" dirty="0" smtClean="0"/>
                        <a:t>Student (27)</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a:t>
                      </a:r>
                      <a:endParaRPr lang="en-US" dirty="0"/>
                    </a:p>
                  </a:txBody>
                  <a:tcPr anchor="ctr"/>
                </a:tc>
              </a:tr>
              <a:tr h="567019">
                <a:tc>
                  <a:txBody>
                    <a:bodyPr/>
                    <a:lstStyle/>
                    <a:p>
                      <a:pPr algn="ctr"/>
                      <a:r>
                        <a:rPr lang="en-US" sz="3600" dirty="0" smtClean="0"/>
                        <a:t>3</a:t>
                      </a:r>
                      <a:endParaRPr lang="en-US" sz="3600" b="1" dirty="0"/>
                    </a:p>
                  </a:txBody>
                  <a:tcPr anchor="ctr"/>
                </a:tc>
                <a:tc>
                  <a:txBody>
                    <a:bodyPr/>
                    <a:lstStyle/>
                    <a:p>
                      <a:pPr algn="ctr"/>
                      <a:r>
                        <a:rPr lang="en-US" dirty="0" smtClean="0"/>
                        <a:t>Coach</a:t>
                      </a:r>
                      <a:endParaRPr lang="en-US" dirty="0"/>
                    </a:p>
                  </a:txBody>
                  <a:tcPr anchor="ctr"/>
                </a:tc>
                <a:tc>
                  <a:txBody>
                    <a:bodyPr/>
                    <a:lstStyle/>
                    <a:p>
                      <a:pPr algn="ctr"/>
                      <a:r>
                        <a:rPr lang="en-US" dirty="0" smtClean="0"/>
                        <a:t>Student (28)</a:t>
                      </a:r>
                      <a:endParaRPr lang="en-US" dirty="0"/>
                    </a:p>
                  </a:txBody>
                  <a:tcPr anchor="ctr"/>
                </a:tc>
                <a:tc>
                  <a:txBody>
                    <a:bodyPr/>
                    <a:lstStyle/>
                    <a:p>
                      <a:pPr algn="ctr"/>
                      <a:r>
                        <a:rPr lang="en-US" dirty="0" smtClean="0"/>
                        <a:t>Teacher</a:t>
                      </a:r>
                      <a:endParaRPr lang="en-US" dirty="0"/>
                    </a:p>
                  </a:txBody>
                  <a:tcPr anchor="ct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34791981"/>
              </p:ext>
            </p:extLst>
          </p:nvPr>
        </p:nvGraphicFramePr>
        <p:xfrm>
          <a:off x="7868656" y="3183181"/>
          <a:ext cx="4098362" cy="2278380"/>
        </p:xfrm>
        <a:graphic>
          <a:graphicData uri="http://schemas.openxmlformats.org/drawingml/2006/table">
            <a:tbl>
              <a:tblPr firstRow="1" firstCol="1" bandRow="1">
                <a:tableStyleId>{073A0DAA-6AF3-43AB-8588-CEC1D06C72B9}</a:tableStyleId>
              </a:tblPr>
              <a:tblGrid>
                <a:gridCol w="593825"/>
                <a:gridCol w="3504537"/>
              </a:tblGrid>
              <a:tr h="0">
                <a:tc>
                  <a:txBody>
                    <a:bodyPr/>
                    <a:lstStyle/>
                    <a:p>
                      <a:pPr marL="0" marR="0">
                        <a:lnSpc>
                          <a:spcPct val="115000"/>
                        </a:lnSpc>
                        <a:spcBef>
                          <a:spcPts val="0"/>
                        </a:spcBef>
                        <a:spcAft>
                          <a:spcPts val="0"/>
                        </a:spcAft>
                      </a:pPr>
                      <a:r>
                        <a:rPr lang="en-US" sz="1200">
                          <a:effectLst/>
                        </a:rPr>
                        <a:t>Time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0"/>
                        </a:spcAft>
                      </a:pPr>
                      <a:r>
                        <a:rPr lang="en-US" sz="1200">
                          <a:effectLst/>
                        </a:rPr>
                        <a:t>3 min.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Teacher listens to scholar response to “Tell me what you just read about.” The teacher says tell me more or what else.  (Scholar provides either partial or full understanding of text); Teacher responds.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0"/>
                        </a:spcAft>
                      </a:pPr>
                      <a:r>
                        <a:rPr lang="en-US" sz="1200">
                          <a:effectLst/>
                        </a:rPr>
                        <a:t>30 Secs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Coaches gives feedback using cheat sheet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0"/>
                        </a:spcAft>
                      </a:pPr>
                      <a:r>
                        <a:rPr lang="en-US" sz="1200">
                          <a:effectLst/>
                        </a:rPr>
                        <a:t>30 Secs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Teacher and scholar replays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TextBox 6"/>
          <p:cNvSpPr txBox="1"/>
          <p:nvPr/>
        </p:nvSpPr>
        <p:spPr>
          <a:xfrm>
            <a:off x="1265722" y="5699223"/>
            <a:ext cx="4437246" cy="369332"/>
          </a:xfrm>
          <a:prstGeom prst="rect">
            <a:avLst/>
          </a:prstGeom>
          <a:noFill/>
        </p:spPr>
        <p:txBody>
          <a:bodyPr wrap="square" rtlCol="0">
            <a:spAutoFit/>
          </a:bodyPr>
          <a:lstStyle/>
          <a:p>
            <a:r>
              <a:rPr lang="en-US" b="1" dirty="0" smtClean="0">
                <a:solidFill>
                  <a:srgbClr val="FF0000"/>
                </a:solidFill>
              </a:rPr>
              <a:t>Use the Feedback Cheat Sheet on pg. 26.</a:t>
            </a:r>
            <a:endParaRPr lang="en-US" b="1" dirty="0">
              <a:solidFill>
                <a:srgbClr val="FF0000"/>
              </a:solidFill>
            </a:endParaRPr>
          </a:p>
        </p:txBody>
      </p:sp>
    </p:spTree>
    <p:extLst>
      <p:ext uri="{BB962C8B-B14F-4D97-AF65-F5344CB8AC3E}">
        <p14:creationId xmlns:p14="http://schemas.microsoft.com/office/powerpoint/2010/main" val="293019224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2 – Responding to Misunderstanding</a:t>
            </a:r>
            <a:endParaRPr lang="en-US" dirty="0"/>
          </a:p>
        </p:txBody>
      </p:sp>
      <p:sp>
        <p:nvSpPr>
          <p:cNvPr id="3" name="Content Placeholder 2"/>
          <p:cNvSpPr>
            <a:spLocks noGrp="1"/>
          </p:cNvSpPr>
          <p:nvPr>
            <p:ph idx="1"/>
          </p:nvPr>
        </p:nvSpPr>
        <p:spPr>
          <a:xfrm>
            <a:off x="1097280" y="1845734"/>
            <a:ext cx="10058400" cy="1450919"/>
          </a:xfrm>
        </p:spPr>
        <p:txBody>
          <a:bodyPr>
            <a:normAutofit fontScale="70000" lnSpcReduction="20000"/>
          </a:bodyPr>
          <a:lstStyle/>
          <a:p>
            <a:r>
              <a:rPr lang="en-US" sz="2400" b="1" dirty="0"/>
              <a:t> Directions</a:t>
            </a:r>
            <a:r>
              <a:rPr lang="en-US" sz="2400" b="1" dirty="0" smtClean="0"/>
              <a:t>:  </a:t>
            </a:r>
            <a:r>
              <a:rPr lang="en-US" sz="2400" dirty="0" smtClean="0"/>
              <a:t>In </a:t>
            </a:r>
            <a:r>
              <a:rPr lang="en-US" sz="2400" dirty="0"/>
              <a:t>this round, you will listen to a scholar reading and did as you did in the previous round and now adding on a response to the scholar that reinforces, further prompts to guide, or demonstrates</a:t>
            </a:r>
            <a:r>
              <a:rPr lang="en-US" sz="2400" dirty="0" smtClean="0"/>
              <a:t>.</a:t>
            </a:r>
            <a:endParaRPr lang="en-US" sz="2400" dirty="0"/>
          </a:p>
          <a:p>
            <a:r>
              <a:rPr lang="en-US" sz="2400" dirty="0"/>
              <a:t>Student’s Role:  In order to be authentic, you’ll use the script so that the teacher is blind to what you’re doing.</a:t>
            </a:r>
          </a:p>
          <a:p>
            <a:r>
              <a:rPr lang="en-US" sz="2400" dirty="0"/>
              <a:t>Coach’s Role: Provide feedback on how the teacher confers with the scholar.</a:t>
            </a:r>
          </a:p>
          <a:p>
            <a:endParaRPr lang="en-US" sz="2400" dirty="0" smtClean="0"/>
          </a:p>
          <a:p>
            <a:endParaRPr lang="en-US" sz="2400" dirty="0"/>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24</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93979979"/>
              </p:ext>
            </p:extLst>
          </p:nvPr>
        </p:nvGraphicFramePr>
        <p:xfrm>
          <a:off x="1097280" y="3183181"/>
          <a:ext cx="6602933" cy="2286000"/>
        </p:xfrm>
        <a:graphic>
          <a:graphicData uri="http://schemas.openxmlformats.org/drawingml/2006/table">
            <a:tbl>
              <a:tblPr firstRow="1" bandRow="1">
                <a:tableStyleId>{9DCAF9ED-07DC-4A11-8D7F-57B35C25682E}</a:tableStyleId>
              </a:tblPr>
              <a:tblGrid>
                <a:gridCol w="1668780"/>
                <a:gridCol w="1668780"/>
                <a:gridCol w="1668780"/>
                <a:gridCol w="1596593"/>
              </a:tblGrid>
              <a:tr h="288224">
                <a:tc>
                  <a:txBody>
                    <a:bodyPr/>
                    <a:lstStyle/>
                    <a:p>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 (28)</a:t>
                      </a:r>
                      <a:endParaRPr lang="en-US" dirty="0"/>
                    </a:p>
                  </a:txBody>
                  <a:tcPr/>
                </a:tc>
                <a:tc>
                  <a:txBody>
                    <a:bodyPr/>
                    <a:lstStyle/>
                    <a:p>
                      <a:r>
                        <a:rPr lang="en-US" dirty="0" smtClean="0"/>
                        <a:t>Person C</a:t>
                      </a:r>
                      <a:endParaRPr lang="en-US" dirty="0"/>
                    </a:p>
                  </a:txBody>
                  <a:tcPr/>
                </a:tc>
              </a:tr>
              <a:tr h="545639">
                <a:tc>
                  <a:txBody>
                    <a:bodyPr/>
                    <a:lstStyle/>
                    <a:p>
                      <a:pPr algn="ctr"/>
                      <a:r>
                        <a:rPr lang="en-US" sz="3600" dirty="0" smtClean="0"/>
                        <a:t>1 </a:t>
                      </a:r>
                      <a:endParaRPr lang="en-US" sz="3600" b="1"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c>
                  <a:txBody>
                    <a:bodyPr/>
                    <a:lstStyle/>
                    <a:p>
                      <a:pPr algn="ctr"/>
                      <a:r>
                        <a:rPr lang="en-US" dirty="0" smtClean="0"/>
                        <a:t>Coach</a:t>
                      </a:r>
                      <a:endParaRPr lang="en-US" dirty="0"/>
                    </a:p>
                  </a:txBody>
                  <a:tcPr anchor="ctr">
                    <a:solidFill>
                      <a:srgbClr val="FFFF00"/>
                    </a:solidFill>
                  </a:tcPr>
                </a:tc>
                <a:tc>
                  <a:txBody>
                    <a:bodyPr/>
                    <a:lstStyle/>
                    <a:p>
                      <a:pPr algn="ctr"/>
                      <a:r>
                        <a:rPr lang="en-US" dirty="0" smtClean="0"/>
                        <a:t>Student (29)</a:t>
                      </a:r>
                      <a:endParaRPr lang="en-US" dirty="0"/>
                    </a:p>
                  </a:txBody>
                  <a:tcPr anchor="ctr">
                    <a:solidFill>
                      <a:srgbClr val="FFFF00"/>
                    </a:solidFill>
                  </a:tcPr>
                </a:tc>
              </a:tr>
              <a:tr h="567019">
                <a:tc>
                  <a:txBody>
                    <a:bodyPr/>
                    <a:lstStyle/>
                    <a:p>
                      <a:pPr algn="ctr"/>
                      <a:r>
                        <a:rPr lang="en-US" sz="3600" dirty="0" smtClean="0"/>
                        <a:t>2</a:t>
                      </a:r>
                      <a:endParaRPr lang="en-US" sz="3600" b="1" dirty="0"/>
                    </a:p>
                  </a:txBody>
                  <a:tcPr anchor="ctr"/>
                </a:tc>
                <a:tc>
                  <a:txBody>
                    <a:bodyPr/>
                    <a:lstStyle/>
                    <a:p>
                      <a:pPr algn="ctr"/>
                      <a:r>
                        <a:rPr lang="en-US" dirty="0" smtClean="0"/>
                        <a:t>Student (27)</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a:t>
                      </a:r>
                      <a:endParaRPr lang="en-US" dirty="0"/>
                    </a:p>
                  </a:txBody>
                  <a:tcPr anchor="ctr"/>
                </a:tc>
              </a:tr>
              <a:tr h="567019">
                <a:tc>
                  <a:txBody>
                    <a:bodyPr/>
                    <a:lstStyle/>
                    <a:p>
                      <a:pPr algn="ctr"/>
                      <a:r>
                        <a:rPr lang="en-US" sz="3600" dirty="0" smtClean="0"/>
                        <a:t>3</a:t>
                      </a:r>
                      <a:endParaRPr lang="en-US" sz="3600" b="1" dirty="0"/>
                    </a:p>
                  </a:txBody>
                  <a:tcPr anchor="ctr"/>
                </a:tc>
                <a:tc>
                  <a:txBody>
                    <a:bodyPr/>
                    <a:lstStyle/>
                    <a:p>
                      <a:pPr algn="ctr"/>
                      <a:r>
                        <a:rPr lang="en-US" dirty="0" smtClean="0"/>
                        <a:t>Coach</a:t>
                      </a:r>
                      <a:endParaRPr lang="en-US" dirty="0"/>
                    </a:p>
                  </a:txBody>
                  <a:tcPr anchor="ctr"/>
                </a:tc>
                <a:tc>
                  <a:txBody>
                    <a:bodyPr/>
                    <a:lstStyle/>
                    <a:p>
                      <a:pPr algn="ctr"/>
                      <a:r>
                        <a:rPr lang="en-US" dirty="0" smtClean="0"/>
                        <a:t>Student (28)</a:t>
                      </a:r>
                      <a:endParaRPr lang="en-US" dirty="0"/>
                    </a:p>
                  </a:txBody>
                  <a:tcPr anchor="ctr"/>
                </a:tc>
                <a:tc>
                  <a:txBody>
                    <a:bodyPr/>
                    <a:lstStyle/>
                    <a:p>
                      <a:pPr algn="ctr"/>
                      <a:r>
                        <a:rPr lang="en-US" dirty="0" smtClean="0"/>
                        <a:t>Teacher</a:t>
                      </a:r>
                      <a:endParaRPr lang="en-US" dirty="0"/>
                    </a:p>
                  </a:txBody>
                  <a:tcPr anchor="ct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34791981"/>
              </p:ext>
            </p:extLst>
          </p:nvPr>
        </p:nvGraphicFramePr>
        <p:xfrm>
          <a:off x="7868656" y="3183181"/>
          <a:ext cx="4098362" cy="2278380"/>
        </p:xfrm>
        <a:graphic>
          <a:graphicData uri="http://schemas.openxmlformats.org/drawingml/2006/table">
            <a:tbl>
              <a:tblPr firstRow="1" firstCol="1" bandRow="1">
                <a:tableStyleId>{073A0DAA-6AF3-43AB-8588-CEC1D06C72B9}</a:tableStyleId>
              </a:tblPr>
              <a:tblGrid>
                <a:gridCol w="593825"/>
                <a:gridCol w="3504537"/>
              </a:tblGrid>
              <a:tr h="0">
                <a:tc>
                  <a:txBody>
                    <a:bodyPr/>
                    <a:lstStyle/>
                    <a:p>
                      <a:pPr marL="0" marR="0">
                        <a:lnSpc>
                          <a:spcPct val="115000"/>
                        </a:lnSpc>
                        <a:spcBef>
                          <a:spcPts val="0"/>
                        </a:spcBef>
                        <a:spcAft>
                          <a:spcPts val="0"/>
                        </a:spcAft>
                      </a:pPr>
                      <a:r>
                        <a:rPr lang="en-US" sz="1200">
                          <a:effectLst/>
                        </a:rPr>
                        <a:t>Time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0"/>
                        </a:spcAft>
                      </a:pPr>
                      <a:r>
                        <a:rPr lang="en-US" sz="1200">
                          <a:effectLst/>
                        </a:rPr>
                        <a:t>3 min.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Teacher listens to scholar response to “Tell me what you just read about.” The teacher says tell me more or what else.  (Scholar provides either partial or full understanding of text); Teacher responds.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0"/>
                        </a:spcAft>
                      </a:pPr>
                      <a:r>
                        <a:rPr lang="en-US" sz="1200">
                          <a:effectLst/>
                        </a:rPr>
                        <a:t>30 Secs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Coaches gives feedback using cheat sheet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0"/>
                        </a:spcAft>
                      </a:pPr>
                      <a:r>
                        <a:rPr lang="en-US" sz="1200">
                          <a:effectLst/>
                        </a:rPr>
                        <a:t>30 Secs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Teacher and scholar replays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TextBox 6"/>
          <p:cNvSpPr txBox="1"/>
          <p:nvPr/>
        </p:nvSpPr>
        <p:spPr>
          <a:xfrm>
            <a:off x="1265722" y="5699223"/>
            <a:ext cx="4437246" cy="369332"/>
          </a:xfrm>
          <a:prstGeom prst="rect">
            <a:avLst/>
          </a:prstGeom>
          <a:noFill/>
        </p:spPr>
        <p:txBody>
          <a:bodyPr wrap="square" rtlCol="0">
            <a:spAutoFit/>
          </a:bodyPr>
          <a:lstStyle/>
          <a:p>
            <a:r>
              <a:rPr lang="en-US" b="1" dirty="0" smtClean="0">
                <a:solidFill>
                  <a:srgbClr val="FF0000"/>
                </a:solidFill>
              </a:rPr>
              <a:t>Use the Feedback Cheat Sheet on pg. 26.</a:t>
            </a:r>
            <a:endParaRPr lang="en-US" b="1" dirty="0">
              <a:solidFill>
                <a:srgbClr val="FF0000"/>
              </a:solidFill>
            </a:endParaRPr>
          </a:p>
        </p:txBody>
      </p:sp>
    </p:spTree>
    <p:extLst>
      <p:ext uri="{BB962C8B-B14F-4D97-AF65-F5344CB8AC3E}">
        <p14:creationId xmlns:p14="http://schemas.microsoft.com/office/powerpoint/2010/main" val="256089824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2 – Responding to Misunderstanding</a:t>
            </a:r>
            <a:endParaRPr lang="en-US" dirty="0"/>
          </a:p>
        </p:txBody>
      </p:sp>
      <p:sp>
        <p:nvSpPr>
          <p:cNvPr id="3" name="Content Placeholder 2"/>
          <p:cNvSpPr>
            <a:spLocks noGrp="1"/>
          </p:cNvSpPr>
          <p:nvPr>
            <p:ph idx="1"/>
          </p:nvPr>
        </p:nvSpPr>
        <p:spPr>
          <a:xfrm>
            <a:off x="1097280" y="1845734"/>
            <a:ext cx="10058400" cy="1450919"/>
          </a:xfrm>
        </p:spPr>
        <p:txBody>
          <a:bodyPr>
            <a:normAutofit fontScale="70000" lnSpcReduction="20000"/>
          </a:bodyPr>
          <a:lstStyle/>
          <a:p>
            <a:r>
              <a:rPr lang="en-US" sz="2400" b="1" dirty="0"/>
              <a:t> Directions</a:t>
            </a:r>
            <a:r>
              <a:rPr lang="en-US" sz="2400" b="1" dirty="0" smtClean="0"/>
              <a:t>:  </a:t>
            </a:r>
            <a:r>
              <a:rPr lang="en-US" sz="2400" dirty="0" smtClean="0"/>
              <a:t>In </a:t>
            </a:r>
            <a:r>
              <a:rPr lang="en-US" sz="2400" dirty="0"/>
              <a:t>this round, you will listen to a scholar reading and did as you did in the previous round and now adding on a response to the scholar that reinforces, further prompts to guide, or demonstrates</a:t>
            </a:r>
            <a:r>
              <a:rPr lang="en-US" sz="2400" dirty="0" smtClean="0"/>
              <a:t>.</a:t>
            </a:r>
            <a:endParaRPr lang="en-US" sz="2400" dirty="0"/>
          </a:p>
          <a:p>
            <a:r>
              <a:rPr lang="en-US" sz="2400" dirty="0"/>
              <a:t>Student’s Role:  In order to be authentic, you’ll use the script so that the teacher is blind to what you’re doing.</a:t>
            </a:r>
          </a:p>
          <a:p>
            <a:r>
              <a:rPr lang="en-US" sz="2400" dirty="0"/>
              <a:t>Coach’s Role: Provide feedback on how the teacher confers with the scholar.</a:t>
            </a:r>
          </a:p>
          <a:p>
            <a:endParaRPr lang="en-US" sz="2400" dirty="0" smtClean="0"/>
          </a:p>
          <a:p>
            <a:endParaRPr lang="en-US" sz="2400" dirty="0"/>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24</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40570444"/>
              </p:ext>
            </p:extLst>
          </p:nvPr>
        </p:nvGraphicFramePr>
        <p:xfrm>
          <a:off x="1097280" y="3183181"/>
          <a:ext cx="6602933" cy="2286000"/>
        </p:xfrm>
        <a:graphic>
          <a:graphicData uri="http://schemas.openxmlformats.org/drawingml/2006/table">
            <a:tbl>
              <a:tblPr firstRow="1" bandRow="1">
                <a:tableStyleId>{9DCAF9ED-07DC-4A11-8D7F-57B35C25682E}</a:tableStyleId>
              </a:tblPr>
              <a:tblGrid>
                <a:gridCol w="1668780"/>
                <a:gridCol w="1668780"/>
                <a:gridCol w="1668780"/>
                <a:gridCol w="1596593"/>
              </a:tblGrid>
              <a:tr h="288224">
                <a:tc>
                  <a:txBody>
                    <a:bodyPr/>
                    <a:lstStyle/>
                    <a:p>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 (28)</a:t>
                      </a:r>
                      <a:endParaRPr lang="en-US" dirty="0"/>
                    </a:p>
                  </a:txBody>
                  <a:tcPr/>
                </a:tc>
                <a:tc>
                  <a:txBody>
                    <a:bodyPr/>
                    <a:lstStyle/>
                    <a:p>
                      <a:r>
                        <a:rPr lang="en-US" dirty="0" smtClean="0"/>
                        <a:t>Person C</a:t>
                      </a:r>
                      <a:endParaRPr lang="en-US" dirty="0"/>
                    </a:p>
                  </a:txBody>
                  <a:tcPr/>
                </a:tc>
              </a:tr>
              <a:tr h="545639">
                <a:tc>
                  <a:txBody>
                    <a:bodyPr/>
                    <a:lstStyle/>
                    <a:p>
                      <a:pPr algn="ctr"/>
                      <a:r>
                        <a:rPr lang="en-US" sz="3600" dirty="0" smtClean="0"/>
                        <a:t>1 </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a:t>
                      </a:r>
                      <a:endParaRPr lang="en-US" dirty="0"/>
                    </a:p>
                  </a:txBody>
                  <a:tcPr anchor="ctr"/>
                </a:tc>
                <a:tc>
                  <a:txBody>
                    <a:bodyPr/>
                    <a:lstStyle/>
                    <a:p>
                      <a:pPr algn="ctr"/>
                      <a:r>
                        <a:rPr lang="en-US" dirty="0" smtClean="0"/>
                        <a:t>Student (29)</a:t>
                      </a:r>
                      <a:endParaRPr lang="en-US" dirty="0"/>
                    </a:p>
                  </a:txBody>
                  <a:tcPr anchor="ctr"/>
                </a:tc>
              </a:tr>
              <a:tr h="567019">
                <a:tc>
                  <a:txBody>
                    <a:bodyPr/>
                    <a:lstStyle/>
                    <a:p>
                      <a:pPr algn="ctr"/>
                      <a:r>
                        <a:rPr lang="en-US" sz="3600" dirty="0" smtClean="0"/>
                        <a:t>2</a:t>
                      </a:r>
                      <a:endParaRPr lang="en-US" sz="3600" b="1" dirty="0"/>
                    </a:p>
                  </a:txBody>
                  <a:tcPr anchor="ctr">
                    <a:solidFill>
                      <a:srgbClr val="FFFF00"/>
                    </a:solidFill>
                  </a:tcPr>
                </a:tc>
                <a:tc>
                  <a:txBody>
                    <a:bodyPr/>
                    <a:lstStyle/>
                    <a:p>
                      <a:pPr algn="ctr"/>
                      <a:r>
                        <a:rPr lang="en-US" dirty="0" smtClean="0"/>
                        <a:t>Student (27)</a:t>
                      </a:r>
                      <a:endParaRPr lang="en-US"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c>
                  <a:txBody>
                    <a:bodyPr/>
                    <a:lstStyle/>
                    <a:p>
                      <a:pPr algn="ctr"/>
                      <a:r>
                        <a:rPr lang="en-US" dirty="0" smtClean="0"/>
                        <a:t>Coach</a:t>
                      </a:r>
                      <a:endParaRPr lang="en-US" dirty="0"/>
                    </a:p>
                  </a:txBody>
                  <a:tcPr anchor="ctr">
                    <a:solidFill>
                      <a:srgbClr val="FFFF00"/>
                    </a:solidFill>
                  </a:tcPr>
                </a:tc>
              </a:tr>
              <a:tr h="567019">
                <a:tc>
                  <a:txBody>
                    <a:bodyPr/>
                    <a:lstStyle/>
                    <a:p>
                      <a:pPr algn="ctr"/>
                      <a:r>
                        <a:rPr lang="en-US" sz="3600" dirty="0" smtClean="0"/>
                        <a:t>3</a:t>
                      </a:r>
                      <a:endParaRPr lang="en-US" sz="3600" b="1" dirty="0"/>
                    </a:p>
                  </a:txBody>
                  <a:tcPr anchor="ctr"/>
                </a:tc>
                <a:tc>
                  <a:txBody>
                    <a:bodyPr/>
                    <a:lstStyle/>
                    <a:p>
                      <a:pPr algn="ctr"/>
                      <a:r>
                        <a:rPr lang="en-US" dirty="0" smtClean="0"/>
                        <a:t>Coach</a:t>
                      </a:r>
                      <a:endParaRPr lang="en-US" dirty="0"/>
                    </a:p>
                  </a:txBody>
                  <a:tcPr anchor="ctr"/>
                </a:tc>
                <a:tc>
                  <a:txBody>
                    <a:bodyPr/>
                    <a:lstStyle/>
                    <a:p>
                      <a:pPr algn="ctr"/>
                      <a:r>
                        <a:rPr lang="en-US" dirty="0" smtClean="0"/>
                        <a:t>Student (28)</a:t>
                      </a:r>
                      <a:endParaRPr lang="en-US" dirty="0"/>
                    </a:p>
                  </a:txBody>
                  <a:tcPr anchor="ctr"/>
                </a:tc>
                <a:tc>
                  <a:txBody>
                    <a:bodyPr/>
                    <a:lstStyle/>
                    <a:p>
                      <a:pPr algn="ctr"/>
                      <a:r>
                        <a:rPr lang="en-US" dirty="0" smtClean="0"/>
                        <a:t>Teacher</a:t>
                      </a:r>
                      <a:endParaRPr lang="en-US" dirty="0"/>
                    </a:p>
                  </a:txBody>
                  <a:tcPr anchor="ct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34791981"/>
              </p:ext>
            </p:extLst>
          </p:nvPr>
        </p:nvGraphicFramePr>
        <p:xfrm>
          <a:off x="7868656" y="3183181"/>
          <a:ext cx="4098362" cy="2278380"/>
        </p:xfrm>
        <a:graphic>
          <a:graphicData uri="http://schemas.openxmlformats.org/drawingml/2006/table">
            <a:tbl>
              <a:tblPr firstRow="1" firstCol="1" bandRow="1">
                <a:tableStyleId>{073A0DAA-6AF3-43AB-8588-CEC1D06C72B9}</a:tableStyleId>
              </a:tblPr>
              <a:tblGrid>
                <a:gridCol w="593825"/>
                <a:gridCol w="3504537"/>
              </a:tblGrid>
              <a:tr h="0">
                <a:tc>
                  <a:txBody>
                    <a:bodyPr/>
                    <a:lstStyle/>
                    <a:p>
                      <a:pPr marL="0" marR="0">
                        <a:lnSpc>
                          <a:spcPct val="115000"/>
                        </a:lnSpc>
                        <a:spcBef>
                          <a:spcPts val="0"/>
                        </a:spcBef>
                        <a:spcAft>
                          <a:spcPts val="0"/>
                        </a:spcAft>
                      </a:pPr>
                      <a:r>
                        <a:rPr lang="en-US" sz="1200">
                          <a:effectLst/>
                        </a:rPr>
                        <a:t>Time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0"/>
                        </a:spcAft>
                      </a:pPr>
                      <a:r>
                        <a:rPr lang="en-US" sz="1200">
                          <a:effectLst/>
                        </a:rPr>
                        <a:t>3 min.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Teacher listens to scholar response to “Tell me what you just read about.” The teacher says tell me more or what else.  (Scholar provides either partial or full understanding of text); Teacher responds.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0"/>
                        </a:spcAft>
                      </a:pPr>
                      <a:r>
                        <a:rPr lang="en-US" sz="1200">
                          <a:effectLst/>
                        </a:rPr>
                        <a:t>30 Secs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Coaches gives feedback using cheat sheet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0"/>
                        </a:spcAft>
                      </a:pPr>
                      <a:r>
                        <a:rPr lang="en-US" sz="1200">
                          <a:effectLst/>
                        </a:rPr>
                        <a:t>30 Secs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Teacher and scholar replays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TextBox 6"/>
          <p:cNvSpPr txBox="1"/>
          <p:nvPr/>
        </p:nvSpPr>
        <p:spPr>
          <a:xfrm>
            <a:off x="1265722" y="5699223"/>
            <a:ext cx="4437246" cy="369332"/>
          </a:xfrm>
          <a:prstGeom prst="rect">
            <a:avLst/>
          </a:prstGeom>
          <a:noFill/>
        </p:spPr>
        <p:txBody>
          <a:bodyPr wrap="square" rtlCol="0">
            <a:spAutoFit/>
          </a:bodyPr>
          <a:lstStyle/>
          <a:p>
            <a:r>
              <a:rPr lang="en-US" b="1" dirty="0" smtClean="0">
                <a:solidFill>
                  <a:srgbClr val="FF0000"/>
                </a:solidFill>
              </a:rPr>
              <a:t>Use the Feedback Cheat Sheet on pg. 26.</a:t>
            </a:r>
            <a:endParaRPr lang="en-US" b="1" dirty="0">
              <a:solidFill>
                <a:srgbClr val="FF0000"/>
              </a:solidFill>
            </a:endParaRPr>
          </a:p>
        </p:txBody>
      </p:sp>
    </p:spTree>
    <p:extLst>
      <p:ext uri="{BB962C8B-B14F-4D97-AF65-F5344CB8AC3E}">
        <p14:creationId xmlns:p14="http://schemas.microsoft.com/office/powerpoint/2010/main" val="343449996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2 – Responding to Misunderstanding</a:t>
            </a:r>
            <a:endParaRPr lang="en-US" dirty="0"/>
          </a:p>
        </p:txBody>
      </p:sp>
      <p:sp>
        <p:nvSpPr>
          <p:cNvPr id="3" name="Content Placeholder 2"/>
          <p:cNvSpPr>
            <a:spLocks noGrp="1"/>
          </p:cNvSpPr>
          <p:nvPr>
            <p:ph idx="1"/>
          </p:nvPr>
        </p:nvSpPr>
        <p:spPr>
          <a:xfrm>
            <a:off x="1097280" y="1845734"/>
            <a:ext cx="10058400" cy="1450919"/>
          </a:xfrm>
        </p:spPr>
        <p:txBody>
          <a:bodyPr>
            <a:normAutofit fontScale="70000" lnSpcReduction="20000"/>
          </a:bodyPr>
          <a:lstStyle/>
          <a:p>
            <a:r>
              <a:rPr lang="en-US" sz="2400" b="1" dirty="0"/>
              <a:t> Directions</a:t>
            </a:r>
            <a:r>
              <a:rPr lang="en-US" sz="2400" b="1" dirty="0" smtClean="0"/>
              <a:t>:  </a:t>
            </a:r>
            <a:r>
              <a:rPr lang="en-US" sz="2400" dirty="0" smtClean="0"/>
              <a:t>In </a:t>
            </a:r>
            <a:r>
              <a:rPr lang="en-US" sz="2400" dirty="0"/>
              <a:t>this round, you will listen to a scholar reading and did as you did in the previous round and now adding on a response to the scholar that reinforces, further prompts to guide, or demonstrates</a:t>
            </a:r>
            <a:r>
              <a:rPr lang="en-US" sz="2400" dirty="0" smtClean="0"/>
              <a:t>.</a:t>
            </a:r>
            <a:endParaRPr lang="en-US" sz="2400" dirty="0"/>
          </a:p>
          <a:p>
            <a:r>
              <a:rPr lang="en-US" sz="2400" dirty="0"/>
              <a:t>Student’s Role:  In order to be authentic, you’ll use the script so that the teacher is blind to what you’re doing.</a:t>
            </a:r>
          </a:p>
          <a:p>
            <a:r>
              <a:rPr lang="en-US" sz="2400" dirty="0"/>
              <a:t>Coach’s Role: Provide feedback on how the teacher confers with the scholar.</a:t>
            </a:r>
          </a:p>
          <a:p>
            <a:endParaRPr lang="en-US" sz="2400" dirty="0" smtClean="0"/>
          </a:p>
          <a:p>
            <a:endParaRPr lang="en-US" sz="2400" dirty="0"/>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24</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86318270"/>
              </p:ext>
            </p:extLst>
          </p:nvPr>
        </p:nvGraphicFramePr>
        <p:xfrm>
          <a:off x="1097280" y="3183181"/>
          <a:ext cx="6602933" cy="2286000"/>
        </p:xfrm>
        <a:graphic>
          <a:graphicData uri="http://schemas.openxmlformats.org/drawingml/2006/table">
            <a:tbl>
              <a:tblPr firstRow="1" bandRow="1">
                <a:tableStyleId>{9DCAF9ED-07DC-4A11-8D7F-57B35C25682E}</a:tableStyleId>
              </a:tblPr>
              <a:tblGrid>
                <a:gridCol w="1668780"/>
                <a:gridCol w="1668780"/>
                <a:gridCol w="1668780"/>
                <a:gridCol w="1596593"/>
              </a:tblGrid>
              <a:tr h="288224">
                <a:tc>
                  <a:txBody>
                    <a:bodyPr/>
                    <a:lstStyle/>
                    <a:p>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 (28)</a:t>
                      </a:r>
                      <a:endParaRPr lang="en-US" dirty="0"/>
                    </a:p>
                  </a:txBody>
                  <a:tcPr/>
                </a:tc>
                <a:tc>
                  <a:txBody>
                    <a:bodyPr/>
                    <a:lstStyle/>
                    <a:p>
                      <a:r>
                        <a:rPr lang="en-US" dirty="0" smtClean="0"/>
                        <a:t>Person C</a:t>
                      </a:r>
                      <a:endParaRPr lang="en-US" dirty="0"/>
                    </a:p>
                  </a:txBody>
                  <a:tcPr/>
                </a:tc>
              </a:tr>
              <a:tr h="545639">
                <a:tc>
                  <a:txBody>
                    <a:bodyPr/>
                    <a:lstStyle/>
                    <a:p>
                      <a:pPr algn="ctr"/>
                      <a:r>
                        <a:rPr lang="en-US" sz="3600" dirty="0" smtClean="0"/>
                        <a:t>1 </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a:t>
                      </a:r>
                      <a:endParaRPr lang="en-US" dirty="0"/>
                    </a:p>
                  </a:txBody>
                  <a:tcPr anchor="ctr"/>
                </a:tc>
                <a:tc>
                  <a:txBody>
                    <a:bodyPr/>
                    <a:lstStyle/>
                    <a:p>
                      <a:pPr algn="ctr"/>
                      <a:r>
                        <a:rPr lang="en-US" dirty="0" smtClean="0"/>
                        <a:t>Student (29)</a:t>
                      </a:r>
                      <a:endParaRPr lang="en-US" dirty="0"/>
                    </a:p>
                  </a:txBody>
                  <a:tcPr anchor="ctr"/>
                </a:tc>
              </a:tr>
              <a:tr h="567019">
                <a:tc>
                  <a:txBody>
                    <a:bodyPr/>
                    <a:lstStyle/>
                    <a:p>
                      <a:pPr algn="ctr"/>
                      <a:r>
                        <a:rPr lang="en-US" sz="3600" dirty="0" smtClean="0"/>
                        <a:t>2</a:t>
                      </a:r>
                      <a:endParaRPr lang="en-US" sz="3600" b="1" dirty="0"/>
                    </a:p>
                  </a:txBody>
                  <a:tcPr anchor="ctr"/>
                </a:tc>
                <a:tc>
                  <a:txBody>
                    <a:bodyPr/>
                    <a:lstStyle/>
                    <a:p>
                      <a:pPr algn="ctr"/>
                      <a:r>
                        <a:rPr lang="en-US" dirty="0" smtClean="0"/>
                        <a:t>Student (27)</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a:t>
                      </a:r>
                      <a:endParaRPr lang="en-US" dirty="0"/>
                    </a:p>
                  </a:txBody>
                  <a:tcPr anchor="ctr"/>
                </a:tc>
              </a:tr>
              <a:tr h="567019">
                <a:tc>
                  <a:txBody>
                    <a:bodyPr/>
                    <a:lstStyle/>
                    <a:p>
                      <a:pPr algn="ctr"/>
                      <a:r>
                        <a:rPr lang="en-US" sz="3600" dirty="0" smtClean="0"/>
                        <a:t>3</a:t>
                      </a:r>
                      <a:endParaRPr lang="en-US" sz="3600" b="1" dirty="0"/>
                    </a:p>
                  </a:txBody>
                  <a:tcPr anchor="ctr">
                    <a:solidFill>
                      <a:srgbClr val="FFFF00"/>
                    </a:solidFill>
                  </a:tcPr>
                </a:tc>
                <a:tc>
                  <a:txBody>
                    <a:bodyPr/>
                    <a:lstStyle/>
                    <a:p>
                      <a:pPr algn="ctr"/>
                      <a:r>
                        <a:rPr lang="en-US" dirty="0" smtClean="0"/>
                        <a:t>Coach</a:t>
                      </a:r>
                      <a:endParaRPr lang="en-US" dirty="0"/>
                    </a:p>
                  </a:txBody>
                  <a:tcPr anchor="ctr">
                    <a:solidFill>
                      <a:srgbClr val="FFFF00"/>
                    </a:solidFill>
                  </a:tcPr>
                </a:tc>
                <a:tc>
                  <a:txBody>
                    <a:bodyPr/>
                    <a:lstStyle/>
                    <a:p>
                      <a:pPr algn="ctr"/>
                      <a:r>
                        <a:rPr lang="en-US" dirty="0" smtClean="0"/>
                        <a:t>Student (28)</a:t>
                      </a:r>
                      <a:endParaRPr lang="en-US"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34791981"/>
              </p:ext>
            </p:extLst>
          </p:nvPr>
        </p:nvGraphicFramePr>
        <p:xfrm>
          <a:off x="7868656" y="3183181"/>
          <a:ext cx="4098362" cy="2278380"/>
        </p:xfrm>
        <a:graphic>
          <a:graphicData uri="http://schemas.openxmlformats.org/drawingml/2006/table">
            <a:tbl>
              <a:tblPr firstRow="1" firstCol="1" bandRow="1">
                <a:tableStyleId>{073A0DAA-6AF3-43AB-8588-CEC1D06C72B9}</a:tableStyleId>
              </a:tblPr>
              <a:tblGrid>
                <a:gridCol w="593825"/>
                <a:gridCol w="3504537"/>
              </a:tblGrid>
              <a:tr h="0">
                <a:tc>
                  <a:txBody>
                    <a:bodyPr/>
                    <a:lstStyle/>
                    <a:p>
                      <a:pPr marL="0" marR="0">
                        <a:lnSpc>
                          <a:spcPct val="115000"/>
                        </a:lnSpc>
                        <a:spcBef>
                          <a:spcPts val="0"/>
                        </a:spcBef>
                        <a:spcAft>
                          <a:spcPts val="0"/>
                        </a:spcAft>
                      </a:pPr>
                      <a:r>
                        <a:rPr lang="en-US" sz="1200">
                          <a:effectLst/>
                        </a:rPr>
                        <a:t>Time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0"/>
                        </a:spcAft>
                      </a:pPr>
                      <a:r>
                        <a:rPr lang="en-US" sz="1200">
                          <a:effectLst/>
                        </a:rPr>
                        <a:t>3 min.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Teacher listens to scholar response to “Tell me what you just read about.” The teacher says tell me more or what else.  (Scholar provides either partial or full understanding of text); Teacher responds.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0"/>
                        </a:spcAft>
                      </a:pPr>
                      <a:r>
                        <a:rPr lang="en-US" sz="1200">
                          <a:effectLst/>
                        </a:rPr>
                        <a:t>30 Secs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Coaches gives feedback using cheat sheet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0"/>
                        </a:spcAft>
                      </a:pPr>
                      <a:r>
                        <a:rPr lang="en-US" sz="1200">
                          <a:effectLst/>
                        </a:rPr>
                        <a:t>30 Secs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Teacher and scholar replays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TextBox 6"/>
          <p:cNvSpPr txBox="1"/>
          <p:nvPr/>
        </p:nvSpPr>
        <p:spPr>
          <a:xfrm>
            <a:off x="1265722" y="5699223"/>
            <a:ext cx="4437246" cy="369332"/>
          </a:xfrm>
          <a:prstGeom prst="rect">
            <a:avLst/>
          </a:prstGeom>
          <a:noFill/>
        </p:spPr>
        <p:txBody>
          <a:bodyPr wrap="square" rtlCol="0">
            <a:spAutoFit/>
          </a:bodyPr>
          <a:lstStyle/>
          <a:p>
            <a:r>
              <a:rPr lang="en-US" b="1" dirty="0" smtClean="0">
                <a:solidFill>
                  <a:srgbClr val="FF0000"/>
                </a:solidFill>
              </a:rPr>
              <a:t>Use the Feedback Cheat Sheet on pg. 26.</a:t>
            </a:r>
            <a:endParaRPr lang="en-US" b="1" dirty="0">
              <a:solidFill>
                <a:srgbClr val="FF0000"/>
              </a:solidFill>
            </a:endParaRPr>
          </a:p>
        </p:txBody>
      </p:sp>
    </p:spTree>
    <p:extLst>
      <p:ext uri="{BB962C8B-B14F-4D97-AF65-F5344CB8AC3E}">
        <p14:creationId xmlns:p14="http://schemas.microsoft.com/office/powerpoint/2010/main" val="1458861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b="1" dirty="0" smtClean="0">
                <a:ea typeface="ＭＳ Ｐゴシック" panose="020B0600070205080204" pitchFamily="34" charset="-128"/>
              </a:rPr>
              <a:t>The Story. . .</a:t>
            </a:r>
          </a:p>
        </p:txBody>
      </p:sp>
      <p:sp>
        <p:nvSpPr>
          <p:cNvPr id="41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5"/>
              </a:buBlip>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FF0000"/>
              </a:buClr>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FF0000"/>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rgbClr val="FF0000"/>
              </a:buClr>
              <a:buChar char="•"/>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rgbClr val="FF0000"/>
              </a:buClr>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4F295BD3-EC45-4EF4-B618-8D81D43C4D92}" type="slidenum">
              <a:rPr lang="en-US" altLang="en-US" sz="1000">
                <a:solidFill>
                  <a:prstClr val="black"/>
                </a:solidFill>
              </a:rPr>
              <a:pPr eaLnBrk="1" hangingPunct="1">
                <a:spcBef>
                  <a:spcPct val="0"/>
                </a:spcBef>
                <a:buFontTx/>
                <a:buNone/>
              </a:pPr>
              <a:t>9</a:t>
            </a:fld>
            <a:endParaRPr lang="en-US" altLang="en-US" sz="1000" dirty="0">
              <a:solidFill>
                <a:prstClr val="black"/>
              </a:solidFill>
            </a:endParaRPr>
          </a:p>
        </p:txBody>
      </p:sp>
      <p:sp>
        <p:nvSpPr>
          <p:cNvPr id="3" name="TextBox 2"/>
          <p:cNvSpPr txBox="1"/>
          <p:nvPr/>
        </p:nvSpPr>
        <p:spPr>
          <a:xfrm>
            <a:off x="1097280" y="2180951"/>
            <a:ext cx="5327583" cy="1569660"/>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t>Align on a clear vision for strong GR</a:t>
            </a:r>
          </a:p>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r>
              <a:rPr lang="en-US" sz="2400" b="1" dirty="0" smtClean="0"/>
              <a:t>Practice Conferring</a:t>
            </a:r>
          </a:p>
          <a:p>
            <a:pPr marL="342900" indent="-342900">
              <a:buFont typeface="Arial" panose="020B0604020202020204" pitchFamily="34" charset="0"/>
              <a:buChar char="•"/>
            </a:pPr>
            <a:endParaRPr lang="en-US" sz="2400" b="1" dirty="0" smtClean="0"/>
          </a:p>
        </p:txBody>
      </p:sp>
      <p:pic>
        <p:nvPicPr>
          <p:cNvPr id="6" name="Picture 2" descr="https://soihavemsnowwhat.files.wordpress.com/2014/03/lessons-learn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8145" y="2180951"/>
            <a:ext cx="5113655" cy="3835243"/>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tags r:id="rId2"/>
    </p:custDataLst>
    <p:extLst>
      <p:ext uri="{BB962C8B-B14F-4D97-AF65-F5344CB8AC3E}">
        <p14:creationId xmlns:p14="http://schemas.microsoft.com/office/powerpoint/2010/main" val="3196391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3– Layering on Transferring the Skill</a:t>
            </a:r>
            <a:endParaRPr lang="en-US" dirty="0"/>
          </a:p>
        </p:txBody>
      </p:sp>
      <p:sp>
        <p:nvSpPr>
          <p:cNvPr id="3" name="Content Placeholder 2"/>
          <p:cNvSpPr>
            <a:spLocks noGrp="1"/>
          </p:cNvSpPr>
          <p:nvPr>
            <p:ph idx="1"/>
          </p:nvPr>
        </p:nvSpPr>
        <p:spPr>
          <a:xfrm>
            <a:off x="1097280" y="1845734"/>
            <a:ext cx="10058400" cy="1450919"/>
          </a:xfrm>
        </p:spPr>
        <p:txBody>
          <a:bodyPr>
            <a:normAutofit fontScale="62500" lnSpcReduction="20000"/>
          </a:bodyPr>
          <a:lstStyle/>
          <a:p>
            <a:r>
              <a:rPr lang="en-US" sz="2400" b="1" dirty="0"/>
              <a:t> Directions</a:t>
            </a:r>
            <a:r>
              <a:rPr lang="en-US" sz="2400" b="1" dirty="0" smtClean="0"/>
              <a:t>:  </a:t>
            </a:r>
            <a:r>
              <a:rPr lang="en-US" sz="2400" dirty="0"/>
              <a:t>In this round, you will listen to a scholar reading and did as you did in the previous round and now adding on a response to the scholar that reinforces, further prompts to guide, or demonstrates.  Then transfer the skill by narrating what the scholar did and what you want them to do moving forward. Scholar repeats back what they will be doing and records it</a:t>
            </a:r>
            <a:r>
              <a:rPr lang="en-US" sz="2400" dirty="0" smtClean="0"/>
              <a:t>.</a:t>
            </a:r>
          </a:p>
          <a:p>
            <a:r>
              <a:rPr lang="en-US" sz="2400" dirty="0" smtClean="0"/>
              <a:t>Student’s </a:t>
            </a:r>
            <a:r>
              <a:rPr lang="en-US" sz="2400" dirty="0"/>
              <a:t>Role:  In order to be authentic, you’ll use the script so that the teacher is blind to what you’re doing.</a:t>
            </a:r>
          </a:p>
          <a:p>
            <a:r>
              <a:rPr lang="en-US" sz="2400" dirty="0"/>
              <a:t>Coach’s Role: Provide feedback on how the teacher confers with the scholar.</a:t>
            </a:r>
          </a:p>
          <a:p>
            <a:endParaRPr lang="en-US" sz="2400" dirty="0" smtClean="0"/>
          </a:p>
          <a:p>
            <a:endParaRPr lang="en-US" sz="2400" dirty="0"/>
          </a:p>
        </p:txBody>
      </p:sp>
      <p:sp>
        <p:nvSpPr>
          <p:cNvPr id="5" name="TextBox 4"/>
          <p:cNvSpPr txBox="1"/>
          <p:nvPr/>
        </p:nvSpPr>
        <p:spPr>
          <a:xfrm>
            <a:off x="11155680" y="5883889"/>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25</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31976004"/>
              </p:ext>
            </p:extLst>
          </p:nvPr>
        </p:nvGraphicFramePr>
        <p:xfrm>
          <a:off x="1097281" y="3183181"/>
          <a:ext cx="5520087" cy="2286000"/>
        </p:xfrm>
        <a:graphic>
          <a:graphicData uri="http://schemas.openxmlformats.org/drawingml/2006/table">
            <a:tbl>
              <a:tblPr firstRow="1" bandRow="1">
                <a:tableStyleId>{9DCAF9ED-07DC-4A11-8D7F-57B35C25682E}</a:tableStyleId>
              </a:tblPr>
              <a:tblGrid>
                <a:gridCol w="1044340"/>
                <a:gridCol w="1515979"/>
                <a:gridCol w="1515979"/>
                <a:gridCol w="1443789"/>
              </a:tblGrid>
              <a:tr h="288224">
                <a:tc>
                  <a:txBody>
                    <a:bodyPr/>
                    <a:lstStyle/>
                    <a:p>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 </a:t>
                      </a:r>
                      <a:endParaRPr lang="en-US" dirty="0"/>
                    </a:p>
                  </a:txBody>
                  <a:tcPr/>
                </a:tc>
                <a:tc>
                  <a:txBody>
                    <a:bodyPr/>
                    <a:lstStyle/>
                    <a:p>
                      <a:r>
                        <a:rPr lang="en-US" dirty="0" smtClean="0"/>
                        <a:t>Person C</a:t>
                      </a:r>
                      <a:endParaRPr lang="en-US" dirty="0"/>
                    </a:p>
                  </a:txBody>
                  <a:tcPr/>
                </a:tc>
              </a:tr>
              <a:tr h="545639">
                <a:tc>
                  <a:txBody>
                    <a:bodyPr/>
                    <a:lstStyle/>
                    <a:p>
                      <a:pPr algn="ctr"/>
                      <a:r>
                        <a:rPr lang="en-US" sz="3600" dirty="0" smtClean="0"/>
                        <a:t>1 </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a:t>
                      </a:r>
                      <a:endParaRPr lang="en-US" dirty="0"/>
                    </a:p>
                  </a:txBody>
                  <a:tcPr anchor="ctr"/>
                </a:tc>
                <a:tc>
                  <a:txBody>
                    <a:bodyPr/>
                    <a:lstStyle/>
                    <a:p>
                      <a:pPr algn="ctr"/>
                      <a:r>
                        <a:rPr lang="en-US" dirty="0" smtClean="0"/>
                        <a:t>Student (29)</a:t>
                      </a:r>
                      <a:endParaRPr lang="en-US" dirty="0"/>
                    </a:p>
                  </a:txBody>
                  <a:tcPr anchor="ctr"/>
                </a:tc>
              </a:tr>
              <a:tr h="567019">
                <a:tc>
                  <a:txBody>
                    <a:bodyPr/>
                    <a:lstStyle/>
                    <a:p>
                      <a:pPr algn="ctr"/>
                      <a:r>
                        <a:rPr lang="en-US" sz="3600" dirty="0" smtClean="0"/>
                        <a:t>2</a:t>
                      </a:r>
                      <a:endParaRPr lang="en-US" sz="3600" b="1" dirty="0"/>
                    </a:p>
                  </a:txBody>
                  <a:tcPr anchor="ctr"/>
                </a:tc>
                <a:tc>
                  <a:txBody>
                    <a:bodyPr/>
                    <a:lstStyle/>
                    <a:p>
                      <a:pPr algn="ctr"/>
                      <a:r>
                        <a:rPr lang="en-US" dirty="0" smtClean="0"/>
                        <a:t>Student (27)</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a:t>
                      </a:r>
                      <a:endParaRPr lang="en-US" dirty="0"/>
                    </a:p>
                  </a:txBody>
                  <a:tcPr anchor="ctr"/>
                </a:tc>
              </a:tr>
              <a:tr h="567019">
                <a:tc>
                  <a:txBody>
                    <a:bodyPr/>
                    <a:lstStyle/>
                    <a:p>
                      <a:pPr algn="ctr"/>
                      <a:r>
                        <a:rPr lang="en-US" sz="3600" dirty="0" smtClean="0"/>
                        <a:t>3</a:t>
                      </a:r>
                      <a:endParaRPr lang="en-US" sz="3600" b="1" dirty="0"/>
                    </a:p>
                  </a:txBody>
                  <a:tcPr anchor="ctr"/>
                </a:tc>
                <a:tc>
                  <a:txBody>
                    <a:bodyPr/>
                    <a:lstStyle/>
                    <a:p>
                      <a:pPr algn="ctr"/>
                      <a:r>
                        <a:rPr lang="en-US" dirty="0" smtClean="0"/>
                        <a:t>Coach</a:t>
                      </a:r>
                      <a:endParaRPr lang="en-US" dirty="0"/>
                    </a:p>
                  </a:txBody>
                  <a:tcPr anchor="ctr"/>
                </a:tc>
                <a:tc>
                  <a:txBody>
                    <a:bodyPr/>
                    <a:lstStyle/>
                    <a:p>
                      <a:pPr algn="ctr"/>
                      <a:r>
                        <a:rPr lang="en-US" dirty="0" smtClean="0"/>
                        <a:t>Student (28)</a:t>
                      </a:r>
                      <a:endParaRPr lang="en-US" dirty="0"/>
                    </a:p>
                  </a:txBody>
                  <a:tcPr anchor="ctr"/>
                </a:tc>
                <a:tc>
                  <a:txBody>
                    <a:bodyPr/>
                    <a:lstStyle/>
                    <a:p>
                      <a:pPr algn="ctr"/>
                      <a:r>
                        <a:rPr lang="en-US" dirty="0" smtClean="0"/>
                        <a:t>Teacher</a:t>
                      </a:r>
                      <a:endParaRPr lang="en-US" dirty="0"/>
                    </a:p>
                  </a:txBody>
                  <a:tcPr anchor="ct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286722423"/>
              </p:ext>
            </p:extLst>
          </p:nvPr>
        </p:nvGraphicFramePr>
        <p:xfrm>
          <a:off x="7081382" y="3108757"/>
          <a:ext cx="4468934" cy="2590466"/>
        </p:xfrm>
        <a:graphic>
          <a:graphicData uri="http://schemas.openxmlformats.org/drawingml/2006/table">
            <a:tbl>
              <a:tblPr firstRow="1" firstCol="1" bandRow="1">
                <a:tableStyleId>{073A0DAA-6AF3-43AB-8588-CEC1D06C72B9}</a:tableStyleId>
              </a:tblPr>
              <a:tblGrid>
                <a:gridCol w="647518"/>
                <a:gridCol w="3821416"/>
              </a:tblGrid>
              <a:tr h="226661">
                <a:tc>
                  <a:txBody>
                    <a:bodyPr/>
                    <a:lstStyle/>
                    <a:p>
                      <a:pPr marL="0" marR="0">
                        <a:lnSpc>
                          <a:spcPct val="115000"/>
                        </a:lnSpc>
                        <a:spcBef>
                          <a:spcPts val="0"/>
                        </a:spcBef>
                        <a:spcAft>
                          <a:spcPts val="0"/>
                        </a:spcAft>
                      </a:pPr>
                      <a:r>
                        <a:rPr lang="en-US" sz="1200" dirty="0">
                          <a:effectLst/>
                        </a:rPr>
                        <a:t>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22190">
                <a:tc>
                  <a:txBody>
                    <a:bodyPr/>
                    <a:lstStyle/>
                    <a:p>
                      <a:pPr marL="0" marR="0">
                        <a:lnSpc>
                          <a:spcPct val="115000"/>
                        </a:lnSpc>
                        <a:spcBef>
                          <a:spcPts val="0"/>
                        </a:spcBef>
                        <a:spcAft>
                          <a:spcPts val="0"/>
                        </a:spcAft>
                      </a:pPr>
                      <a:r>
                        <a:rPr lang="en-US" sz="1200">
                          <a:effectLst/>
                        </a:rPr>
                        <a:t>3 min.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kern="1200" dirty="0" smtClean="0">
                          <a:solidFill>
                            <a:schemeClr val="dk1"/>
                          </a:solidFill>
                          <a:effectLst/>
                          <a:latin typeface="+mn-lt"/>
                          <a:ea typeface="+mn-ea"/>
                          <a:cs typeface="+mn-cs"/>
                        </a:rPr>
                        <a:t>Teacher listens to scholar response to “Tell me what you just read about.” The teacher says tell me more or what else.  (Scholar provides either partial or full understanding of text); Teacher responds and then transfers the skill using:</a:t>
                      </a:r>
                    </a:p>
                    <a:p>
                      <a:r>
                        <a:rPr lang="en-US" sz="1200" kern="1200" dirty="0" smtClean="0">
                          <a:solidFill>
                            <a:schemeClr val="dk1"/>
                          </a:solidFill>
                          <a:effectLst/>
                          <a:latin typeface="+mn-lt"/>
                          <a:ea typeface="+mn-ea"/>
                          <a:cs typeface="+mn-cs"/>
                        </a:rPr>
                        <a:t>- During your retell, you were able to tell me____, and we worked t_______.</a:t>
                      </a:r>
                    </a:p>
                    <a:p>
                      <a:r>
                        <a:rPr lang="en-US" sz="1200" kern="1200" dirty="0" smtClean="0">
                          <a:solidFill>
                            <a:schemeClr val="dk1"/>
                          </a:solidFill>
                          <a:effectLst/>
                          <a:latin typeface="+mn-lt"/>
                          <a:ea typeface="+mn-ea"/>
                          <a:cs typeface="+mn-cs"/>
                        </a:rPr>
                        <a:t>- As you read, you need to remember to always ______.</a:t>
                      </a:r>
                    </a:p>
                    <a:p>
                      <a:r>
                        <a:rPr lang="en-US" sz="1200" kern="1200" dirty="0" smtClean="0">
                          <a:solidFill>
                            <a:schemeClr val="dk1"/>
                          </a:solidFill>
                          <a:effectLst/>
                          <a:latin typeface="+mn-lt"/>
                          <a:ea typeface="+mn-ea"/>
                          <a:cs typeface="+mn-cs"/>
                        </a:rPr>
                        <a:t>-What will you work on as you read?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3322">
                <a:tc>
                  <a:txBody>
                    <a:bodyPr/>
                    <a:lstStyle/>
                    <a:p>
                      <a:pPr marL="0" marR="0">
                        <a:lnSpc>
                          <a:spcPct val="115000"/>
                        </a:lnSpc>
                        <a:spcBef>
                          <a:spcPts val="0"/>
                        </a:spcBef>
                        <a:spcAft>
                          <a:spcPts val="0"/>
                        </a:spcAft>
                      </a:pPr>
                      <a:r>
                        <a:rPr lang="en-US" sz="1200">
                          <a:effectLst/>
                        </a:rPr>
                        <a:t>30 Secs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Coaches gives feedback using cheat sheet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4563">
                <a:tc>
                  <a:txBody>
                    <a:bodyPr/>
                    <a:lstStyle/>
                    <a:p>
                      <a:pPr marL="0" marR="0">
                        <a:lnSpc>
                          <a:spcPct val="115000"/>
                        </a:lnSpc>
                        <a:spcBef>
                          <a:spcPts val="0"/>
                        </a:spcBef>
                        <a:spcAft>
                          <a:spcPts val="0"/>
                        </a:spcAft>
                      </a:pPr>
                      <a:r>
                        <a:rPr lang="en-US" sz="1200">
                          <a:effectLst/>
                        </a:rPr>
                        <a:t>30 Secs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Teacher and scholar replays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TextBox 6"/>
          <p:cNvSpPr txBox="1"/>
          <p:nvPr/>
        </p:nvSpPr>
        <p:spPr>
          <a:xfrm>
            <a:off x="1265722" y="5699223"/>
            <a:ext cx="4437246" cy="369332"/>
          </a:xfrm>
          <a:prstGeom prst="rect">
            <a:avLst/>
          </a:prstGeom>
          <a:noFill/>
        </p:spPr>
        <p:txBody>
          <a:bodyPr wrap="square" rtlCol="0">
            <a:spAutoFit/>
          </a:bodyPr>
          <a:lstStyle/>
          <a:p>
            <a:r>
              <a:rPr lang="en-US" b="1" dirty="0" smtClean="0">
                <a:solidFill>
                  <a:srgbClr val="FF0000"/>
                </a:solidFill>
              </a:rPr>
              <a:t>Use the Feedback Cheat Sheet on pg. 26.</a:t>
            </a:r>
            <a:endParaRPr lang="en-US" b="1" dirty="0">
              <a:solidFill>
                <a:srgbClr val="FF0000"/>
              </a:solidFill>
            </a:endParaRPr>
          </a:p>
        </p:txBody>
      </p:sp>
    </p:spTree>
    <p:extLst>
      <p:ext uri="{BB962C8B-B14F-4D97-AF65-F5344CB8AC3E}">
        <p14:creationId xmlns:p14="http://schemas.microsoft.com/office/powerpoint/2010/main" val="399374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085" y="166287"/>
            <a:ext cx="10058400" cy="1450757"/>
          </a:xfrm>
        </p:spPr>
        <p:txBody>
          <a:bodyPr/>
          <a:lstStyle/>
          <a:p>
            <a:r>
              <a:rPr lang="en-US" dirty="0" smtClean="0"/>
              <a:t>Drill 3 – Transferring the Skill</a:t>
            </a:r>
            <a:endParaRPr lang="en-US" dirty="0"/>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22</a:t>
            </a:r>
            <a:endParaRPr lang="en-US" dirty="0"/>
          </a:p>
        </p:txBody>
      </p:sp>
      <p:sp>
        <p:nvSpPr>
          <p:cNvPr id="7" name="TextBox 6"/>
          <p:cNvSpPr txBox="1"/>
          <p:nvPr/>
        </p:nvSpPr>
        <p:spPr>
          <a:xfrm>
            <a:off x="1265722" y="5699223"/>
            <a:ext cx="4437246" cy="369332"/>
          </a:xfrm>
          <a:prstGeom prst="rect">
            <a:avLst/>
          </a:prstGeom>
          <a:noFill/>
        </p:spPr>
        <p:txBody>
          <a:bodyPr wrap="square" rtlCol="0">
            <a:spAutoFit/>
          </a:bodyPr>
          <a:lstStyle/>
          <a:p>
            <a:r>
              <a:rPr lang="en-US" b="1" dirty="0" smtClean="0">
                <a:solidFill>
                  <a:srgbClr val="FF0000"/>
                </a:solidFill>
              </a:rPr>
              <a:t>Use the Feedback Cheat Sheet on pg. 26.</a:t>
            </a:r>
            <a:endParaRPr lang="en-US" b="1" dirty="0">
              <a:solidFill>
                <a:srgbClr val="FF0000"/>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580818774"/>
              </p:ext>
            </p:extLst>
          </p:nvPr>
        </p:nvGraphicFramePr>
        <p:xfrm>
          <a:off x="794085" y="1617044"/>
          <a:ext cx="11196996" cy="4800600"/>
        </p:xfrm>
        <a:graphic>
          <a:graphicData uri="http://schemas.openxmlformats.org/drawingml/2006/table">
            <a:tbl>
              <a:tblPr firstRow="1" bandRow="1">
                <a:tableStyleId>{5C22544A-7EE6-4342-B048-85BDC9FD1C3A}</a:tableStyleId>
              </a:tblPr>
              <a:tblGrid>
                <a:gridCol w="2045368"/>
                <a:gridCol w="9151628"/>
              </a:tblGrid>
              <a:tr h="370840">
                <a:tc>
                  <a:txBody>
                    <a:bodyPr/>
                    <a:lstStyle/>
                    <a:p>
                      <a:pPr algn="ctr"/>
                      <a:r>
                        <a:rPr lang="en-US" dirty="0" smtClean="0"/>
                        <a:t>Roles</a:t>
                      </a:r>
                      <a:endParaRPr lang="en-US" dirty="0"/>
                    </a:p>
                  </a:txBody>
                  <a:tcPr/>
                </a:tc>
                <a:tc>
                  <a:txBody>
                    <a:bodyPr/>
                    <a:lstStyle/>
                    <a:p>
                      <a:pPr algn="ctr"/>
                      <a:r>
                        <a:rPr lang="en-US" baseline="0" dirty="0" smtClean="0"/>
                        <a:t>Model – Partial – Problem, Events</a:t>
                      </a:r>
                      <a:endParaRPr lang="en-US" dirty="0"/>
                    </a:p>
                  </a:txBody>
                  <a:tcPr/>
                </a:tc>
              </a:tr>
              <a:tr h="370840">
                <a:tc>
                  <a:txBody>
                    <a:bodyPr/>
                    <a:lstStyle/>
                    <a:p>
                      <a:r>
                        <a:rPr lang="en-US" sz="1100" dirty="0" smtClean="0"/>
                        <a:t>Student</a:t>
                      </a:r>
                      <a:r>
                        <a:rPr lang="en-US" sz="1100" baseline="0" dirty="0" smtClean="0"/>
                        <a:t> – Part 1</a:t>
                      </a:r>
                      <a:endParaRPr lang="en-US" sz="1100" dirty="0"/>
                    </a:p>
                  </a:txBody>
                  <a:tcPr>
                    <a:solidFill>
                      <a:schemeClr val="bg2"/>
                    </a:solidFill>
                  </a:tcPr>
                </a:tc>
                <a:tc>
                  <a:txBody>
                    <a:bodyPr/>
                    <a:lstStyle/>
                    <a:p>
                      <a:r>
                        <a:rPr lang="en-US" sz="1100" i="1" kern="1200" dirty="0" smtClean="0">
                          <a:solidFill>
                            <a:schemeClr val="dk1"/>
                          </a:solidFill>
                          <a:effectLst/>
                          <a:latin typeface="+mn-lt"/>
                          <a:ea typeface="+mn-ea"/>
                          <a:cs typeface="+mn-cs"/>
                        </a:rPr>
                        <a:t>S:  There is a boy named Greg Ridley, who really wants to be a part of the basketball team.  The problem is that Greg is failing math and will likely not pass if he doesn’t study.  Greg’s father has said that he can’t play basketball ball. </a:t>
                      </a:r>
                      <a:endParaRPr lang="en-US" sz="1100" kern="1200" dirty="0" smtClean="0">
                        <a:solidFill>
                          <a:schemeClr val="dk1"/>
                        </a:solidFill>
                        <a:effectLst/>
                        <a:latin typeface="+mn-lt"/>
                        <a:ea typeface="+mn-ea"/>
                        <a:cs typeface="+mn-cs"/>
                      </a:endParaRPr>
                    </a:p>
                  </a:txBody>
                  <a:tcPr>
                    <a:solidFill>
                      <a:schemeClr val="bg2"/>
                    </a:solidFill>
                  </a:tcPr>
                </a:tc>
              </a:tr>
              <a:tr h="370840">
                <a:tc>
                  <a:txBody>
                    <a:bodyPr/>
                    <a:lstStyle/>
                    <a:p>
                      <a:r>
                        <a:rPr lang="en-US" sz="1100" dirty="0" smtClean="0"/>
                        <a:t>Student Part 2</a:t>
                      </a:r>
                      <a:endParaRPr lang="en-US" sz="1100" dirty="0"/>
                    </a:p>
                  </a:txBody>
                  <a:tcPr>
                    <a:solidFill>
                      <a:schemeClr val="bg2"/>
                    </a:solidFill>
                  </a:tcPr>
                </a:tc>
                <a:tc>
                  <a:txBody>
                    <a:bodyPr/>
                    <a:lstStyle/>
                    <a:p>
                      <a:r>
                        <a:rPr lang="en-US" sz="1100" i="1" kern="1200" dirty="0" smtClean="0">
                          <a:solidFill>
                            <a:schemeClr val="dk1"/>
                          </a:solidFill>
                          <a:effectLst/>
                          <a:latin typeface="+mn-lt"/>
                          <a:ea typeface="+mn-ea"/>
                          <a:cs typeface="+mn-cs"/>
                        </a:rPr>
                        <a:t>S:  He decides that he is going to leave the house instead of going to his room to study.  [Scholar does not have description of character, setting, OR at least 3 events in BME]</a:t>
                      </a:r>
                    </a:p>
                    <a:p>
                      <a:r>
                        <a:rPr lang="en-US" sz="1100" i="1" kern="1200" dirty="0" smtClean="0">
                          <a:solidFill>
                            <a:schemeClr val="dk1"/>
                          </a:solidFill>
                          <a:effectLst/>
                          <a:latin typeface="+mn-lt"/>
                          <a:ea typeface="+mn-ea"/>
                          <a:cs typeface="+mn-cs"/>
                        </a:rPr>
                        <a:t>T:  Anything else?</a:t>
                      </a:r>
                      <a:endParaRPr lang="en-US" sz="1100" kern="1200" dirty="0" smtClean="0">
                        <a:solidFill>
                          <a:schemeClr val="dk1"/>
                        </a:solidFill>
                        <a:effectLst/>
                        <a:latin typeface="+mn-lt"/>
                        <a:ea typeface="+mn-ea"/>
                        <a:cs typeface="+mn-cs"/>
                      </a:endParaRPr>
                    </a:p>
                    <a:p>
                      <a:r>
                        <a:rPr lang="en-US" sz="1100" i="1" kern="1200" dirty="0" smtClean="0">
                          <a:solidFill>
                            <a:schemeClr val="dk1"/>
                          </a:solidFill>
                          <a:effectLst/>
                          <a:latin typeface="+mn-lt"/>
                          <a:ea typeface="+mn-ea"/>
                          <a:cs typeface="+mn-cs"/>
                        </a:rPr>
                        <a:t>S:  No.</a:t>
                      </a:r>
                      <a:endParaRPr lang="en-US" sz="1100" kern="1200" dirty="0" smtClean="0">
                        <a:solidFill>
                          <a:schemeClr val="dk1"/>
                        </a:solidFill>
                        <a:effectLst/>
                        <a:latin typeface="+mn-lt"/>
                        <a:ea typeface="+mn-ea"/>
                        <a:cs typeface="+mn-cs"/>
                      </a:endParaRPr>
                    </a:p>
                  </a:txBody>
                  <a:tcPr>
                    <a:solidFill>
                      <a:schemeClr val="bg2"/>
                    </a:solidFill>
                  </a:tcPr>
                </a:tc>
              </a:tr>
              <a:tr h="370840">
                <a:tc>
                  <a:txBody>
                    <a:bodyPr/>
                    <a:lstStyle/>
                    <a:p>
                      <a:r>
                        <a:rPr lang="en-US" sz="1100" dirty="0" smtClean="0"/>
                        <a:t>Analysis</a:t>
                      </a:r>
                      <a:endParaRPr lang="en-US" sz="1100" dirty="0"/>
                    </a:p>
                  </a:txBody>
                  <a:tcPr>
                    <a:solidFill>
                      <a:schemeClr val="bg2"/>
                    </a:solidFill>
                  </a:tcPr>
                </a:tc>
                <a:tc>
                  <a:txBody>
                    <a:bodyPr/>
                    <a:lstStyle/>
                    <a:p>
                      <a:r>
                        <a:rPr lang="en-US" sz="1100" dirty="0" smtClean="0"/>
                        <a:t>Partial</a:t>
                      </a:r>
                      <a:endParaRPr lang="en-US" sz="1100" dirty="0"/>
                    </a:p>
                  </a:txBody>
                  <a:tcPr>
                    <a:solidFill>
                      <a:schemeClr val="bg2"/>
                    </a:solidFill>
                  </a:tcPr>
                </a:tc>
              </a:tr>
              <a:tr h="370840">
                <a:tc>
                  <a:txBody>
                    <a:bodyPr/>
                    <a:lstStyle/>
                    <a:p>
                      <a:r>
                        <a:rPr lang="en-US" sz="1100" dirty="0" smtClean="0"/>
                        <a:t>Teacher Response Type</a:t>
                      </a:r>
                      <a:endParaRPr lang="en-US" sz="1100" dirty="0"/>
                    </a:p>
                  </a:txBody>
                  <a:tcPr>
                    <a:solidFill>
                      <a:schemeClr val="bg2"/>
                    </a:solidFill>
                  </a:tcPr>
                </a:tc>
                <a:tc>
                  <a:txBody>
                    <a:bodyPr/>
                    <a:lstStyle/>
                    <a:p>
                      <a:r>
                        <a:rPr lang="en-US" sz="1100" dirty="0" smtClean="0"/>
                        <a:t>Prompt</a:t>
                      </a:r>
                      <a:endParaRPr lang="en-US" sz="1100" dirty="0"/>
                    </a:p>
                  </a:txBody>
                  <a:tcPr>
                    <a:solidFill>
                      <a:schemeClr val="bg2"/>
                    </a:solidFill>
                  </a:tcPr>
                </a:tc>
              </a:tr>
              <a:tr h="370840">
                <a:tc>
                  <a:txBody>
                    <a:bodyPr/>
                    <a:lstStyle/>
                    <a:p>
                      <a:r>
                        <a:rPr lang="en-US" sz="1100" dirty="0" smtClean="0"/>
                        <a:t>Teacher Script (Possible)</a:t>
                      </a:r>
                      <a:endParaRPr lang="en-US" sz="1100" dirty="0"/>
                    </a:p>
                  </a:txBody>
                  <a:tcPr>
                    <a:solidFill>
                      <a:schemeClr val="bg2"/>
                    </a:solidFill>
                  </a:tcPr>
                </a:tc>
                <a:tc>
                  <a:txBody>
                    <a:bodyPr/>
                    <a:lstStyle/>
                    <a:p>
                      <a:r>
                        <a:rPr lang="en-US" sz="1100" i="1" kern="1200" dirty="0" smtClean="0">
                          <a:solidFill>
                            <a:schemeClr val="dk1"/>
                          </a:solidFill>
                          <a:effectLst/>
                          <a:latin typeface="+mn-lt"/>
                          <a:ea typeface="+mn-ea"/>
                          <a:cs typeface="+mn-cs"/>
                        </a:rPr>
                        <a:t>T:  What occurs after he leaves his house?</a:t>
                      </a:r>
                      <a:endParaRPr lang="en-US" sz="1100" kern="1200" dirty="0" smtClean="0">
                        <a:solidFill>
                          <a:schemeClr val="dk1"/>
                        </a:solidFill>
                        <a:effectLst/>
                        <a:latin typeface="+mn-lt"/>
                        <a:ea typeface="+mn-ea"/>
                        <a:cs typeface="+mn-cs"/>
                      </a:endParaRPr>
                    </a:p>
                    <a:p>
                      <a:r>
                        <a:rPr lang="en-US" sz="1100" i="1" kern="1200" dirty="0" smtClean="0">
                          <a:solidFill>
                            <a:schemeClr val="dk1"/>
                          </a:solidFill>
                          <a:effectLst/>
                          <a:latin typeface="+mn-lt"/>
                          <a:ea typeface="+mn-ea"/>
                          <a:cs typeface="+mn-cs"/>
                        </a:rPr>
                        <a:t>S:  &lt;Scholar goes into the text&gt; He goes into an abandoned house and meets a guy named Lemon Brown.  </a:t>
                      </a:r>
                      <a:endParaRPr lang="en-US" sz="1100" kern="1200" dirty="0" smtClean="0">
                        <a:solidFill>
                          <a:schemeClr val="dk1"/>
                        </a:solidFill>
                        <a:effectLst/>
                        <a:latin typeface="+mn-lt"/>
                        <a:ea typeface="+mn-ea"/>
                        <a:cs typeface="+mn-cs"/>
                      </a:endParaRPr>
                    </a:p>
                    <a:p>
                      <a:r>
                        <a:rPr lang="en-US" sz="1100" i="1" kern="1200" dirty="0" smtClean="0">
                          <a:solidFill>
                            <a:schemeClr val="dk1"/>
                          </a:solidFill>
                          <a:effectLst/>
                          <a:latin typeface="+mn-lt"/>
                          <a:ea typeface="+mn-ea"/>
                          <a:cs typeface="+mn-cs"/>
                        </a:rPr>
                        <a:t>T:  Why is this important?</a:t>
                      </a:r>
                      <a:endParaRPr lang="en-US" sz="1100" kern="1200" dirty="0" smtClean="0">
                        <a:solidFill>
                          <a:schemeClr val="dk1"/>
                        </a:solidFill>
                        <a:effectLst/>
                        <a:latin typeface="+mn-lt"/>
                        <a:ea typeface="+mn-ea"/>
                        <a:cs typeface="+mn-cs"/>
                      </a:endParaRPr>
                    </a:p>
                    <a:p>
                      <a:r>
                        <a:rPr lang="en-US" sz="1100" i="1" kern="1200" dirty="0" smtClean="0">
                          <a:solidFill>
                            <a:schemeClr val="dk1"/>
                          </a:solidFill>
                          <a:effectLst/>
                          <a:latin typeface="+mn-lt"/>
                          <a:ea typeface="+mn-ea"/>
                          <a:cs typeface="+mn-cs"/>
                        </a:rPr>
                        <a:t>S:  Not sure.</a:t>
                      </a:r>
                      <a:endParaRPr lang="en-US" sz="1100" kern="1200" dirty="0" smtClean="0">
                        <a:solidFill>
                          <a:schemeClr val="dk1"/>
                        </a:solidFill>
                        <a:effectLst/>
                        <a:latin typeface="+mn-lt"/>
                        <a:ea typeface="+mn-ea"/>
                        <a:cs typeface="+mn-cs"/>
                      </a:endParaRPr>
                    </a:p>
                  </a:txBody>
                  <a:tcPr>
                    <a:solidFill>
                      <a:schemeClr val="bg2"/>
                    </a:solidFill>
                  </a:tcPr>
                </a:tc>
              </a:tr>
              <a:tr h="370840">
                <a:tc>
                  <a:txBody>
                    <a:bodyPr/>
                    <a:lstStyle/>
                    <a:p>
                      <a:r>
                        <a:rPr lang="en-US" dirty="0" smtClean="0"/>
                        <a:t>Teacher Script</a:t>
                      </a:r>
                      <a:endParaRPr lang="en-US" dirty="0"/>
                    </a:p>
                  </a:txBody>
                  <a:tcPr/>
                </a:tc>
                <a:tc>
                  <a:txBody>
                    <a:bodyPr/>
                    <a:lstStyle/>
                    <a:p>
                      <a:r>
                        <a:rPr lang="en-US" sz="1800" i="1" kern="1200" dirty="0" smtClean="0">
                          <a:solidFill>
                            <a:schemeClr val="dk1"/>
                          </a:solidFill>
                          <a:effectLst/>
                          <a:latin typeface="+mn-lt"/>
                          <a:ea typeface="+mn-ea"/>
                          <a:cs typeface="+mn-cs"/>
                        </a:rPr>
                        <a:t>T:  Yes, we don’t know much about him yet, but this was a major event in this part of the story.  You were able to tell me who this story was about, the problem, and a little bit about what occurred.  As a good reader when you re-tell you want to be sure to include at least three events that are important to solving the characters problem.  What are you working on?</a:t>
                      </a:r>
                      <a:endParaRPr lang="en-US" sz="1800" kern="1200" dirty="0" smtClean="0">
                        <a:solidFill>
                          <a:schemeClr val="dk1"/>
                        </a:solidFill>
                        <a:effectLst/>
                        <a:latin typeface="+mn-lt"/>
                        <a:ea typeface="+mn-ea"/>
                        <a:cs typeface="+mn-cs"/>
                      </a:endParaRPr>
                    </a:p>
                    <a:p>
                      <a:r>
                        <a:rPr lang="en-US" sz="1800" i="1" kern="1200" dirty="0" smtClean="0">
                          <a:solidFill>
                            <a:schemeClr val="dk1"/>
                          </a:solidFill>
                          <a:effectLst/>
                          <a:latin typeface="+mn-lt"/>
                          <a:ea typeface="+mn-ea"/>
                          <a:cs typeface="+mn-cs"/>
                        </a:rPr>
                        <a:t>S:  When I re-tell a story, I should include not only the character, setting, problem, but also major events in order that occur.</a:t>
                      </a:r>
                      <a:endParaRPr lang="en-US" sz="1800" kern="1200" dirty="0" smtClean="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31559157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3– Layering on Transferring the Skill</a:t>
            </a:r>
            <a:endParaRPr lang="en-US" dirty="0"/>
          </a:p>
        </p:txBody>
      </p:sp>
      <p:sp>
        <p:nvSpPr>
          <p:cNvPr id="3" name="Content Placeholder 2"/>
          <p:cNvSpPr>
            <a:spLocks noGrp="1"/>
          </p:cNvSpPr>
          <p:nvPr>
            <p:ph idx="1"/>
          </p:nvPr>
        </p:nvSpPr>
        <p:spPr>
          <a:xfrm>
            <a:off x="1097280" y="1845734"/>
            <a:ext cx="10058400" cy="1450919"/>
          </a:xfrm>
        </p:spPr>
        <p:txBody>
          <a:bodyPr>
            <a:normAutofit fontScale="62500" lnSpcReduction="20000"/>
          </a:bodyPr>
          <a:lstStyle/>
          <a:p>
            <a:r>
              <a:rPr lang="en-US" sz="2400" b="1" dirty="0"/>
              <a:t> Directions</a:t>
            </a:r>
            <a:r>
              <a:rPr lang="en-US" sz="2400" b="1" dirty="0" smtClean="0"/>
              <a:t>:  </a:t>
            </a:r>
            <a:r>
              <a:rPr lang="en-US" sz="2400" dirty="0"/>
              <a:t>In this round, you will listen to a scholar reading and did as you did in the previous round and now adding on a response to the scholar that reinforces, further prompts to guide, or demonstrates.  Then transfer the skill by narrating what the scholar did and what you want them to do moving forward. Scholar repeats back what they will be doing and records it</a:t>
            </a:r>
            <a:r>
              <a:rPr lang="en-US" sz="2400" dirty="0" smtClean="0"/>
              <a:t>.</a:t>
            </a:r>
          </a:p>
          <a:p>
            <a:r>
              <a:rPr lang="en-US" sz="2400" dirty="0" smtClean="0"/>
              <a:t>Student’s </a:t>
            </a:r>
            <a:r>
              <a:rPr lang="en-US" sz="2400" dirty="0"/>
              <a:t>Role:  In order to be authentic, you’ll use the script so that the teacher is blind to what you’re doing.</a:t>
            </a:r>
          </a:p>
          <a:p>
            <a:r>
              <a:rPr lang="en-US" sz="2400" dirty="0"/>
              <a:t>Coach’s Role: Provide feedback on how the teacher confers with the scholar.</a:t>
            </a:r>
          </a:p>
          <a:p>
            <a:endParaRPr lang="en-US" sz="2400" dirty="0" smtClean="0"/>
          </a:p>
          <a:p>
            <a:endParaRPr lang="en-US" sz="2400" dirty="0"/>
          </a:p>
        </p:txBody>
      </p:sp>
      <p:sp>
        <p:nvSpPr>
          <p:cNvPr id="5" name="TextBox 4"/>
          <p:cNvSpPr txBox="1"/>
          <p:nvPr/>
        </p:nvSpPr>
        <p:spPr>
          <a:xfrm>
            <a:off x="11155680" y="5883889"/>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25</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219458623"/>
              </p:ext>
            </p:extLst>
          </p:nvPr>
        </p:nvGraphicFramePr>
        <p:xfrm>
          <a:off x="1097281" y="3183181"/>
          <a:ext cx="5520087" cy="2286000"/>
        </p:xfrm>
        <a:graphic>
          <a:graphicData uri="http://schemas.openxmlformats.org/drawingml/2006/table">
            <a:tbl>
              <a:tblPr firstRow="1" bandRow="1">
                <a:tableStyleId>{9DCAF9ED-07DC-4A11-8D7F-57B35C25682E}</a:tableStyleId>
              </a:tblPr>
              <a:tblGrid>
                <a:gridCol w="1044340"/>
                <a:gridCol w="1515979"/>
                <a:gridCol w="1515979"/>
                <a:gridCol w="1443789"/>
              </a:tblGrid>
              <a:tr h="288224">
                <a:tc>
                  <a:txBody>
                    <a:bodyPr/>
                    <a:lstStyle/>
                    <a:p>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 </a:t>
                      </a:r>
                      <a:endParaRPr lang="en-US" dirty="0"/>
                    </a:p>
                  </a:txBody>
                  <a:tcPr/>
                </a:tc>
                <a:tc>
                  <a:txBody>
                    <a:bodyPr/>
                    <a:lstStyle/>
                    <a:p>
                      <a:r>
                        <a:rPr lang="en-US" dirty="0" smtClean="0"/>
                        <a:t>Person C</a:t>
                      </a:r>
                      <a:endParaRPr lang="en-US" dirty="0"/>
                    </a:p>
                  </a:txBody>
                  <a:tcPr/>
                </a:tc>
              </a:tr>
              <a:tr h="545639">
                <a:tc>
                  <a:txBody>
                    <a:bodyPr/>
                    <a:lstStyle/>
                    <a:p>
                      <a:pPr algn="ctr"/>
                      <a:r>
                        <a:rPr lang="en-US" sz="3600" dirty="0" smtClean="0"/>
                        <a:t>1 </a:t>
                      </a:r>
                      <a:endParaRPr lang="en-US" sz="3600" b="1"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c>
                  <a:txBody>
                    <a:bodyPr/>
                    <a:lstStyle/>
                    <a:p>
                      <a:pPr algn="ctr"/>
                      <a:r>
                        <a:rPr lang="en-US" dirty="0" smtClean="0"/>
                        <a:t>Coach</a:t>
                      </a:r>
                      <a:endParaRPr lang="en-US" dirty="0"/>
                    </a:p>
                  </a:txBody>
                  <a:tcPr anchor="ctr">
                    <a:solidFill>
                      <a:srgbClr val="FFFF00"/>
                    </a:solidFill>
                  </a:tcPr>
                </a:tc>
                <a:tc>
                  <a:txBody>
                    <a:bodyPr/>
                    <a:lstStyle/>
                    <a:p>
                      <a:pPr algn="ctr"/>
                      <a:r>
                        <a:rPr lang="en-US" dirty="0" smtClean="0"/>
                        <a:t>Student (29)</a:t>
                      </a:r>
                      <a:endParaRPr lang="en-US" dirty="0"/>
                    </a:p>
                  </a:txBody>
                  <a:tcPr anchor="ctr">
                    <a:solidFill>
                      <a:srgbClr val="FFFF00"/>
                    </a:solidFill>
                  </a:tcPr>
                </a:tc>
              </a:tr>
              <a:tr h="567019">
                <a:tc>
                  <a:txBody>
                    <a:bodyPr/>
                    <a:lstStyle/>
                    <a:p>
                      <a:pPr algn="ctr"/>
                      <a:r>
                        <a:rPr lang="en-US" sz="3600" dirty="0" smtClean="0"/>
                        <a:t>2</a:t>
                      </a:r>
                      <a:endParaRPr lang="en-US" sz="3600" b="1" dirty="0"/>
                    </a:p>
                  </a:txBody>
                  <a:tcPr anchor="ctr"/>
                </a:tc>
                <a:tc>
                  <a:txBody>
                    <a:bodyPr/>
                    <a:lstStyle/>
                    <a:p>
                      <a:pPr algn="ctr"/>
                      <a:r>
                        <a:rPr lang="en-US" dirty="0" smtClean="0"/>
                        <a:t>Student (27)</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a:t>
                      </a:r>
                      <a:endParaRPr lang="en-US" dirty="0"/>
                    </a:p>
                  </a:txBody>
                  <a:tcPr anchor="ctr"/>
                </a:tc>
              </a:tr>
              <a:tr h="567019">
                <a:tc>
                  <a:txBody>
                    <a:bodyPr/>
                    <a:lstStyle/>
                    <a:p>
                      <a:pPr algn="ctr"/>
                      <a:r>
                        <a:rPr lang="en-US" sz="3600" dirty="0" smtClean="0"/>
                        <a:t>3</a:t>
                      </a:r>
                      <a:endParaRPr lang="en-US" sz="3600" b="1" dirty="0"/>
                    </a:p>
                  </a:txBody>
                  <a:tcPr anchor="ctr"/>
                </a:tc>
                <a:tc>
                  <a:txBody>
                    <a:bodyPr/>
                    <a:lstStyle/>
                    <a:p>
                      <a:pPr algn="ctr"/>
                      <a:r>
                        <a:rPr lang="en-US" dirty="0" smtClean="0"/>
                        <a:t>Coach</a:t>
                      </a:r>
                      <a:endParaRPr lang="en-US" dirty="0"/>
                    </a:p>
                  </a:txBody>
                  <a:tcPr anchor="ctr"/>
                </a:tc>
                <a:tc>
                  <a:txBody>
                    <a:bodyPr/>
                    <a:lstStyle/>
                    <a:p>
                      <a:pPr algn="ctr"/>
                      <a:r>
                        <a:rPr lang="en-US" dirty="0" smtClean="0"/>
                        <a:t>Student (28)</a:t>
                      </a:r>
                      <a:endParaRPr lang="en-US" dirty="0"/>
                    </a:p>
                  </a:txBody>
                  <a:tcPr anchor="ctr"/>
                </a:tc>
                <a:tc>
                  <a:txBody>
                    <a:bodyPr/>
                    <a:lstStyle/>
                    <a:p>
                      <a:pPr algn="ctr"/>
                      <a:r>
                        <a:rPr lang="en-US" dirty="0" smtClean="0"/>
                        <a:t>Teacher</a:t>
                      </a:r>
                      <a:endParaRPr lang="en-US" dirty="0"/>
                    </a:p>
                  </a:txBody>
                  <a:tcPr anchor="ct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286722423"/>
              </p:ext>
            </p:extLst>
          </p:nvPr>
        </p:nvGraphicFramePr>
        <p:xfrm>
          <a:off x="7081382" y="3108757"/>
          <a:ext cx="4468934" cy="2590466"/>
        </p:xfrm>
        <a:graphic>
          <a:graphicData uri="http://schemas.openxmlformats.org/drawingml/2006/table">
            <a:tbl>
              <a:tblPr firstRow="1" firstCol="1" bandRow="1">
                <a:tableStyleId>{073A0DAA-6AF3-43AB-8588-CEC1D06C72B9}</a:tableStyleId>
              </a:tblPr>
              <a:tblGrid>
                <a:gridCol w="647518"/>
                <a:gridCol w="3821416"/>
              </a:tblGrid>
              <a:tr h="226661">
                <a:tc>
                  <a:txBody>
                    <a:bodyPr/>
                    <a:lstStyle/>
                    <a:p>
                      <a:pPr marL="0" marR="0">
                        <a:lnSpc>
                          <a:spcPct val="115000"/>
                        </a:lnSpc>
                        <a:spcBef>
                          <a:spcPts val="0"/>
                        </a:spcBef>
                        <a:spcAft>
                          <a:spcPts val="0"/>
                        </a:spcAft>
                      </a:pPr>
                      <a:r>
                        <a:rPr lang="en-US" sz="1200" dirty="0">
                          <a:effectLst/>
                        </a:rPr>
                        <a:t>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22190">
                <a:tc>
                  <a:txBody>
                    <a:bodyPr/>
                    <a:lstStyle/>
                    <a:p>
                      <a:pPr marL="0" marR="0">
                        <a:lnSpc>
                          <a:spcPct val="115000"/>
                        </a:lnSpc>
                        <a:spcBef>
                          <a:spcPts val="0"/>
                        </a:spcBef>
                        <a:spcAft>
                          <a:spcPts val="0"/>
                        </a:spcAft>
                      </a:pPr>
                      <a:r>
                        <a:rPr lang="en-US" sz="1200">
                          <a:effectLst/>
                        </a:rPr>
                        <a:t>3 min.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kern="1200" dirty="0" smtClean="0">
                          <a:solidFill>
                            <a:schemeClr val="dk1"/>
                          </a:solidFill>
                          <a:effectLst/>
                          <a:latin typeface="+mn-lt"/>
                          <a:ea typeface="+mn-ea"/>
                          <a:cs typeface="+mn-cs"/>
                        </a:rPr>
                        <a:t>Teacher listens to scholar response to “Tell me what you just read about.” The teacher says tell me more or what else.  (Scholar provides either partial or full understanding of text); Teacher responds and then transfers the skill using:</a:t>
                      </a:r>
                    </a:p>
                    <a:p>
                      <a:r>
                        <a:rPr lang="en-US" sz="1200" kern="1200" dirty="0" smtClean="0">
                          <a:solidFill>
                            <a:schemeClr val="dk1"/>
                          </a:solidFill>
                          <a:effectLst/>
                          <a:latin typeface="+mn-lt"/>
                          <a:ea typeface="+mn-ea"/>
                          <a:cs typeface="+mn-cs"/>
                        </a:rPr>
                        <a:t>- During your retell, you were able to tell me____, and we worked t_______.</a:t>
                      </a:r>
                    </a:p>
                    <a:p>
                      <a:r>
                        <a:rPr lang="en-US" sz="1200" kern="1200" dirty="0" smtClean="0">
                          <a:solidFill>
                            <a:schemeClr val="dk1"/>
                          </a:solidFill>
                          <a:effectLst/>
                          <a:latin typeface="+mn-lt"/>
                          <a:ea typeface="+mn-ea"/>
                          <a:cs typeface="+mn-cs"/>
                        </a:rPr>
                        <a:t>- As you read, you need to remember to always ______.</a:t>
                      </a:r>
                    </a:p>
                    <a:p>
                      <a:r>
                        <a:rPr lang="en-US" sz="1200" kern="1200" dirty="0" smtClean="0">
                          <a:solidFill>
                            <a:schemeClr val="dk1"/>
                          </a:solidFill>
                          <a:effectLst/>
                          <a:latin typeface="+mn-lt"/>
                          <a:ea typeface="+mn-ea"/>
                          <a:cs typeface="+mn-cs"/>
                        </a:rPr>
                        <a:t>-What will you work on as you read?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3322">
                <a:tc>
                  <a:txBody>
                    <a:bodyPr/>
                    <a:lstStyle/>
                    <a:p>
                      <a:pPr marL="0" marR="0">
                        <a:lnSpc>
                          <a:spcPct val="115000"/>
                        </a:lnSpc>
                        <a:spcBef>
                          <a:spcPts val="0"/>
                        </a:spcBef>
                        <a:spcAft>
                          <a:spcPts val="0"/>
                        </a:spcAft>
                      </a:pPr>
                      <a:r>
                        <a:rPr lang="en-US" sz="1200">
                          <a:effectLst/>
                        </a:rPr>
                        <a:t>30 Secs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Coaches gives feedback using cheat sheet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4563">
                <a:tc>
                  <a:txBody>
                    <a:bodyPr/>
                    <a:lstStyle/>
                    <a:p>
                      <a:pPr marL="0" marR="0">
                        <a:lnSpc>
                          <a:spcPct val="115000"/>
                        </a:lnSpc>
                        <a:spcBef>
                          <a:spcPts val="0"/>
                        </a:spcBef>
                        <a:spcAft>
                          <a:spcPts val="0"/>
                        </a:spcAft>
                      </a:pPr>
                      <a:r>
                        <a:rPr lang="en-US" sz="1200">
                          <a:effectLst/>
                        </a:rPr>
                        <a:t>30 Secs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Teacher and scholar replays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TextBox 6"/>
          <p:cNvSpPr txBox="1"/>
          <p:nvPr/>
        </p:nvSpPr>
        <p:spPr>
          <a:xfrm>
            <a:off x="1265722" y="5699223"/>
            <a:ext cx="4437246" cy="369332"/>
          </a:xfrm>
          <a:prstGeom prst="rect">
            <a:avLst/>
          </a:prstGeom>
          <a:noFill/>
        </p:spPr>
        <p:txBody>
          <a:bodyPr wrap="square" rtlCol="0">
            <a:spAutoFit/>
          </a:bodyPr>
          <a:lstStyle/>
          <a:p>
            <a:r>
              <a:rPr lang="en-US" b="1" dirty="0" smtClean="0">
                <a:solidFill>
                  <a:srgbClr val="FF0000"/>
                </a:solidFill>
              </a:rPr>
              <a:t>Use the Feedback Cheat Sheet on pg. 26.</a:t>
            </a:r>
            <a:endParaRPr lang="en-US" b="1" dirty="0">
              <a:solidFill>
                <a:srgbClr val="FF0000"/>
              </a:solidFill>
            </a:endParaRPr>
          </a:p>
        </p:txBody>
      </p:sp>
    </p:spTree>
    <p:extLst>
      <p:ext uri="{BB962C8B-B14F-4D97-AF65-F5344CB8AC3E}">
        <p14:creationId xmlns:p14="http://schemas.microsoft.com/office/powerpoint/2010/main" val="395647428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3– Layering on Transferring the Skill</a:t>
            </a:r>
            <a:endParaRPr lang="en-US" dirty="0"/>
          </a:p>
        </p:txBody>
      </p:sp>
      <p:sp>
        <p:nvSpPr>
          <p:cNvPr id="3" name="Content Placeholder 2"/>
          <p:cNvSpPr>
            <a:spLocks noGrp="1"/>
          </p:cNvSpPr>
          <p:nvPr>
            <p:ph idx="1"/>
          </p:nvPr>
        </p:nvSpPr>
        <p:spPr>
          <a:xfrm>
            <a:off x="1097280" y="1845734"/>
            <a:ext cx="10058400" cy="1450919"/>
          </a:xfrm>
        </p:spPr>
        <p:txBody>
          <a:bodyPr>
            <a:normAutofit fontScale="62500" lnSpcReduction="20000"/>
          </a:bodyPr>
          <a:lstStyle/>
          <a:p>
            <a:r>
              <a:rPr lang="en-US" sz="2400" b="1" dirty="0"/>
              <a:t> Directions</a:t>
            </a:r>
            <a:r>
              <a:rPr lang="en-US" sz="2400" b="1" dirty="0" smtClean="0"/>
              <a:t>:  </a:t>
            </a:r>
            <a:r>
              <a:rPr lang="en-US" sz="2400" dirty="0"/>
              <a:t>In this round, you will listen to a scholar reading and did as you did in the previous round and now adding on a response to the scholar that reinforces, further prompts to guide, or demonstrates.  Then transfer the skill by narrating what the scholar did and what you want them to do moving forward. Scholar repeats back what they will be doing and records it</a:t>
            </a:r>
            <a:r>
              <a:rPr lang="en-US" sz="2400" dirty="0" smtClean="0"/>
              <a:t>.</a:t>
            </a:r>
          </a:p>
          <a:p>
            <a:r>
              <a:rPr lang="en-US" sz="2400" dirty="0" smtClean="0"/>
              <a:t>Student’s </a:t>
            </a:r>
            <a:r>
              <a:rPr lang="en-US" sz="2400" dirty="0"/>
              <a:t>Role:  In order to be authentic, you’ll use the script so that the teacher is blind to what you’re doing.</a:t>
            </a:r>
          </a:p>
          <a:p>
            <a:r>
              <a:rPr lang="en-US" sz="2400" dirty="0"/>
              <a:t>Coach’s Role: Provide feedback on how the teacher confers with the scholar.</a:t>
            </a:r>
          </a:p>
          <a:p>
            <a:endParaRPr lang="en-US" sz="2400" dirty="0" smtClean="0"/>
          </a:p>
          <a:p>
            <a:endParaRPr lang="en-US" sz="2400" dirty="0"/>
          </a:p>
        </p:txBody>
      </p:sp>
      <p:sp>
        <p:nvSpPr>
          <p:cNvPr id="5" name="TextBox 4"/>
          <p:cNvSpPr txBox="1"/>
          <p:nvPr/>
        </p:nvSpPr>
        <p:spPr>
          <a:xfrm>
            <a:off x="11155680" y="5883889"/>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25</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82255042"/>
              </p:ext>
            </p:extLst>
          </p:nvPr>
        </p:nvGraphicFramePr>
        <p:xfrm>
          <a:off x="1097281" y="3183181"/>
          <a:ext cx="5520087" cy="2286000"/>
        </p:xfrm>
        <a:graphic>
          <a:graphicData uri="http://schemas.openxmlformats.org/drawingml/2006/table">
            <a:tbl>
              <a:tblPr firstRow="1" bandRow="1">
                <a:tableStyleId>{9DCAF9ED-07DC-4A11-8D7F-57B35C25682E}</a:tableStyleId>
              </a:tblPr>
              <a:tblGrid>
                <a:gridCol w="1044340"/>
                <a:gridCol w="1515979"/>
                <a:gridCol w="1515979"/>
                <a:gridCol w="1443789"/>
              </a:tblGrid>
              <a:tr h="288224">
                <a:tc>
                  <a:txBody>
                    <a:bodyPr/>
                    <a:lstStyle/>
                    <a:p>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 </a:t>
                      </a:r>
                      <a:endParaRPr lang="en-US" dirty="0"/>
                    </a:p>
                  </a:txBody>
                  <a:tcPr/>
                </a:tc>
                <a:tc>
                  <a:txBody>
                    <a:bodyPr/>
                    <a:lstStyle/>
                    <a:p>
                      <a:r>
                        <a:rPr lang="en-US" dirty="0" smtClean="0"/>
                        <a:t>Person C</a:t>
                      </a:r>
                      <a:endParaRPr lang="en-US" dirty="0"/>
                    </a:p>
                  </a:txBody>
                  <a:tcPr/>
                </a:tc>
              </a:tr>
              <a:tr h="545639">
                <a:tc>
                  <a:txBody>
                    <a:bodyPr/>
                    <a:lstStyle/>
                    <a:p>
                      <a:pPr algn="ctr"/>
                      <a:r>
                        <a:rPr lang="en-US" sz="3600" dirty="0" smtClean="0"/>
                        <a:t>1 </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a:t>
                      </a:r>
                      <a:endParaRPr lang="en-US" dirty="0"/>
                    </a:p>
                  </a:txBody>
                  <a:tcPr anchor="ctr"/>
                </a:tc>
                <a:tc>
                  <a:txBody>
                    <a:bodyPr/>
                    <a:lstStyle/>
                    <a:p>
                      <a:pPr algn="ctr"/>
                      <a:r>
                        <a:rPr lang="en-US" dirty="0" smtClean="0"/>
                        <a:t>Student (29)</a:t>
                      </a:r>
                      <a:endParaRPr lang="en-US" dirty="0"/>
                    </a:p>
                  </a:txBody>
                  <a:tcPr anchor="ctr"/>
                </a:tc>
              </a:tr>
              <a:tr h="567019">
                <a:tc>
                  <a:txBody>
                    <a:bodyPr/>
                    <a:lstStyle/>
                    <a:p>
                      <a:pPr algn="ctr"/>
                      <a:r>
                        <a:rPr lang="en-US" sz="3600" dirty="0" smtClean="0"/>
                        <a:t>2</a:t>
                      </a:r>
                      <a:endParaRPr lang="en-US" sz="3600" b="1" dirty="0"/>
                    </a:p>
                  </a:txBody>
                  <a:tcPr anchor="ctr">
                    <a:solidFill>
                      <a:srgbClr val="FFFF00"/>
                    </a:solidFill>
                  </a:tcPr>
                </a:tc>
                <a:tc>
                  <a:txBody>
                    <a:bodyPr/>
                    <a:lstStyle/>
                    <a:p>
                      <a:pPr algn="ctr"/>
                      <a:r>
                        <a:rPr lang="en-US" dirty="0" smtClean="0"/>
                        <a:t>Student (27)</a:t>
                      </a:r>
                      <a:endParaRPr lang="en-US"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c>
                  <a:txBody>
                    <a:bodyPr/>
                    <a:lstStyle/>
                    <a:p>
                      <a:pPr algn="ctr"/>
                      <a:r>
                        <a:rPr lang="en-US" dirty="0" smtClean="0"/>
                        <a:t>Coach</a:t>
                      </a:r>
                      <a:endParaRPr lang="en-US" dirty="0"/>
                    </a:p>
                  </a:txBody>
                  <a:tcPr anchor="ctr">
                    <a:solidFill>
                      <a:srgbClr val="FFFF00"/>
                    </a:solidFill>
                  </a:tcPr>
                </a:tc>
              </a:tr>
              <a:tr h="567019">
                <a:tc>
                  <a:txBody>
                    <a:bodyPr/>
                    <a:lstStyle/>
                    <a:p>
                      <a:pPr algn="ctr"/>
                      <a:r>
                        <a:rPr lang="en-US" sz="3600" dirty="0" smtClean="0"/>
                        <a:t>3</a:t>
                      </a:r>
                      <a:endParaRPr lang="en-US" sz="3600" b="1" dirty="0"/>
                    </a:p>
                  </a:txBody>
                  <a:tcPr anchor="ctr"/>
                </a:tc>
                <a:tc>
                  <a:txBody>
                    <a:bodyPr/>
                    <a:lstStyle/>
                    <a:p>
                      <a:pPr algn="ctr"/>
                      <a:r>
                        <a:rPr lang="en-US" dirty="0" smtClean="0"/>
                        <a:t>Coach</a:t>
                      </a:r>
                      <a:endParaRPr lang="en-US" dirty="0"/>
                    </a:p>
                  </a:txBody>
                  <a:tcPr anchor="ctr"/>
                </a:tc>
                <a:tc>
                  <a:txBody>
                    <a:bodyPr/>
                    <a:lstStyle/>
                    <a:p>
                      <a:pPr algn="ctr"/>
                      <a:r>
                        <a:rPr lang="en-US" dirty="0" smtClean="0"/>
                        <a:t>Student (28)</a:t>
                      </a:r>
                      <a:endParaRPr lang="en-US" dirty="0"/>
                    </a:p>
                  </a:txBody>
                  <a:tcPr anchor="ctr"/>
                </a:tc>
                <a:tc>
                  <a:txBody>
                    <a:bodyPr/>
                    <a:lstStyle/>
                    <a:p>
                      <a:pPr algn="ctr"/>
                      <a:r>
                        <a:rPr lang="en-US" dirty="0" smtClean="0"/>
                        <a:t>Teacher</a:t>
                      </a:r>
                      <a:endParaRPr lang="en-US" dirty="0"/>
                    </a:p>
                  </a:txBody>
                  <a:tcPr anchor="ct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286722423"/>
              </p:ext>
            </p:extLst>
          </p:nvPr>
        </p:nvGraphicFramePr>
        <p:xfrm>
          <a:off x="7081382" y="3108757"/>
          <a:ext cx="4468934" cy="2590466"/>
        </p:xfrm>
        <a:graphic>
          <a:graphicData uri="http://schemas.openxmlformats.org/drawingml/2006/table">
            <a:tbl>
              <a:tblPr firstRow="1" firstCol="1" bandRow="1">
                <a:tableStyleId>{073A0DAA-6AF3-43AB-8588-CEC1D06C72B9}</a:tableStyleId>
              </a:tblPr>
              <a:tblGrid>
                <a:gridCol w="647518"/>
                <a:gridCol w="3821416"/>
              </a:tblGrid>
              <a:tr h="226661">
                <a:tc>
                  <a:txBody>
                    <a:bodyPr/>
                    <a:lstStyle/>
                    <a:p>
                      <a:pPr marL="0" marR="0">
                        <a:lnSpc>
                          <a:spcPct val="115000"/>
                        </a:lnSpc>
                        <a:spcBef>
                          <a:spcPts val="0"/>
                        </a:spcBef>
                        <a:spcAft>
                          <a:spcPts val="0"/>
                        </a:spcAft>
                      </a:pPr>
                      <a:r>
                        <a:rPr lang="en-US" sz="1200" dirty="0">
                          <a:effectLst/>
                        </a:rPr>
                        <a:t>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22190">
                <a:tc>
                  <a:txBody>
                    <a:bodyPr/>
                    <a:lstStyle/>
                    <a:p>
                      <a:pPr marL="0" marR="0">
                        <a:lnSpc>
                          <a:spcPct val="115000"/>
                        </a:lnSpc>
                        <a:spcBef>
                          <a:spcPts val="0"/>
                        </a:spcBef>
                        <a:spcAft>
                          <a:spcPts val="0"/>
                        </a:spcAft>
                      </a:pPr>
                      <a:r>
                        <a:rPr lang="en-US" sz="1200">
                          <a:effectLst/>
                        </a:rPr>
                        <a:t>3 min.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kern="1200" dirty="0" smtClean="0">
                          <a:solidFill>
                            <a:schemeClr val="dk1"/>
                          </a:solidFill>
                          <a:effectLst/>
                          <a:latin typeface="+mn-lt"/>
                          <a:ea typeface="+mn-ea"/>
                          <a:cs typeface="+mn-cs"/>
                        </a:rPr>
                        <a:t>Teacher listens to scholar response to “Tell me what you just read about.” The teacher says tell me more or what else.  (Scholar provides either partial or full understanding of text); Teacher responds and then transfers the skill using:</a:t>
                      </a:r>
                    </a:p>
                    <a:p>
                      <a:r>
                        <a:rPr lang="en-US" sz="1200" kern="1200" dirty="0" smtClean="0">
                          <a:solidFill>
                            <a:schemeClr val="dk1"/>
                          </a:solidFill>
                          <a:effectLst/>
                          <a:latin typeface="+mn-lt"/>
                          <a:ea typeface="+mn-ea"/>
                          <a:cs typeface="+mn-cs"/>
                        </a:rPr>
                        <a:t>- During your retell, you were able to tell me____, and we worked t_______.</a:t>
                      </a:r>
                    </a:p>
                    <a:p>
                      <a:r>
                        <a:rPr lang="en-US" sz="1200" kern="1200" dirty="0" smtClean="0">
                          <a:solidFill>
                            <a:schemeClr val="dk1"/>
                          </a:solidFill>
                          <a:effectLst/>
                          <a:latin typeface="+mn-lt"/>
                          <a:ea typeface="+mn-ea"/>
                          <a:cs typeface="+mn-cs"/>
                        </a:rPr>
                        <a:t>- As you read, you need to remember to always ______.</a:t>
                      </a:r>
                    </a:p>
                    <a:p>
                      <a:r>
                        <a:rPr lang="en-US" sz="1200" kern="1200" dirty="0" smtClean="0">
                          <a:solidFill>
                            <a:schemeClr val="dk1"/>
                          </a:solidFill>
                          <a:effectLst/>
                          <a:latin typeface="+mn-lt"/>
                          <a:ea typeface="+mn-ea"/>
                          <a:cs typeface="+mn-cs"/>
                        </a:rPr>
                        <a:t>-What will you work on as you read?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3322">
                <a:tc>
                  <a:txBody>
                    <a:bodyPr/>
                    <a:lstStyle/>
                    <a:p>
                      <a:pPr marL="0" marR="0">
                        <a:lnSpc>
                          <a:spcPct val="115000"/>
                        </a:lnSpc>
                        <a:spcBef>
                          <a:spcPts val="0"/>
                        </a:spcBef>
                        <a:spcAft>
                          <a:spcPts val="0"/>
                        </a:spcAft>
                      </a:pPr>
                      <a:r>
                        <a:rPr lang="en-US" sz="1200">
                          <a:effectLst/>
                        </a:rPr>
                        <a:t>30 Secs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Coaches gives feedback using cheat sheet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4563">
                <a:tc>
                  <a:txBody>
                    <a:bodyPr/>
                    <a:lstStyle/>
                    <a:p>
                      <a:pPr marL="0" marR="0">
                        <a:lnSpc>
                          <a:spcPct val="115000"/>
                        </a:lnSpc>
                        <a:spcBef>
                          <a:spcPts val="0"/>
                        </a:spcBef>
                        <a:spcAft>
                          <a:spcPts val="0"/>
                        </a:spcAft>
                      </a:pPr>
                      <a:r>
                        <a:rPr lang="en-US" sz="1200">
                          <a:effectLst/>
                        </a:rPr>
                        <a:t>30 Secs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Teacher and scholar replays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TextBox 6"/>
          <p:cNvSpPr txBox="1"/>
          <p:nvPr/>
        </p:nvSpPr>
        <p:spPr>
          <a:xfrm>
            <a:off x="1265722" y="5699223"/>
            <a:ext cx="4437246" cy="369332"/>
          </a:xfrm>
          <a:prstGeom prst="rect">
            <a:avLst/>
          </a:prstGeom>
          <a:noFill/>
        </p:spPr>
        <p:txBody>
          <a:bodyPr wrap="square" rtlCol="0">
            <a:spAutoFit/>
          </a:bodyPr>
          <a:lstStyle/>
          <a:p>
            <a:r>
              <a:rPr lang="en-US" b="1" dirty="0" smtClean="0">
                <a:solidFill>
                  <a:srgbClr val="FF0000"/>
                </a:solidFill>
              </a:rPr>
              <a:t>Use the Feedback Cheat Sheet on pg. 26.</a:t>
            </a:r>
            <a:endParaRPr lang="en-US" b="1" dirty="0">
              <a:solidFill>
                <a:srgbClr val="FF0000"/>
              </a:solidFill>
            </a:endParaRPr>
          </a:p>
        </p:txBody>
      </p:sp>
    </p:spTree>
    <p:extLst>
      <p:ext uri="{BB962C8B-B14F-4D97-AF65-F5344CB8AC3E}">
        <p14:creationId xmlns:p14="http://schemas.microsoft.com/office/powerpoint/2010/main" val="240270434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3– Layering on Transferring the Skill</a:t>
            </a:r>
            <a:endParaRPr lang="en-US" dirty="0"/>
          </a:p>
        </p:txBody>
      </p:sp>
      <p:sp>
        <p:nvSpPr>
          <p:cNvPr id="3" name="Content Placeholder 2"/>
          <p:cNvSpPr>
            <a:spLocks noGrp="1"/>
          </p:cNvSpPr>
          <p:nvPr>
            <p:ph idx="1"/>
          </p:nvPr>
        </p:nvSpPr>
        <p:spPr>
          <a:xfrm>
            <a:off x="1097280" y="1845734"/>
            <a:ext cx="10058400" cy="1450919"/>
          </a:xfrm>
        </p:spPr>
        <p:txBody>
          <a:bodyPr>
            <a:normAutofit fontScale="62500" lnSpcReduction="20000"/>
          </a:bodyPr>
          <a:lstStyle/>
          <a:p>
            <a:r>
              <a:rPr lang="en-US" sz="2400" b="1" dirty="0"/>
              <a:t> Directions</a:t>
            </a:r>
            <a:r>
              <a:rPr lang="en-US" sz="2400" b="1" dirty="0" smtClean="0"/>
              <a:t>:  </a:t>
            </a:r>
            <a:r>
              <a:rPr lang="en-US" sz="2400" dirty="0"/>
              <a:t>In this round, you will listen to a scholar reading and did as you did in the previous round and now adding on a response to the scholar that reinforces, further prompts to guide, or demonstrates.  Then transfer the skill by narrating what the scholar did and what you want them to do moving forward. Scholar repeats back what they will be doing and records it</a:t>
            </a:r>
            <a:r>
              <a:rPr lang="en-US" sz="2400" dirty="0" smtClean="0"/>
              <a:t>.</a:t>
            </a:r>
          </a:p>
          <a:p>
            <a:r>
              <a:rPr lang="en-US" sz="2400" dirty="0" smtClean="0"/>
              <a:t>Student’s </a:t>
            </a:r>
            <a:r>
              <a:rPr lang="en-US" sz="2400" dirty="0"/>
              <a:t>Role:  In order to be authentic, you’ll use the script so that the teacher is blind to what you’re doing.</a:t>
            </a:r>
          </a:p>
          <a:p>
            <a:r>
              <a:rPr lang="en-US" sz="2400" dirty="0"/>
              <a:t>Coach’s Role: Provide feedback on how the teacher confers with the scholar.</a:t>
            </a:r>
          </a:p>
          <a:p>
            <a:endParaRPr lang="en-US" sz="2400" dirty="0" smtClean="0"/>
          </a:p>
          <a:p>
            <a:endParaRPr lang="en-US" sz="2400" dirty="0"/>
          </a:p>
        </p:txBody>
      </p:sp>
      <p:sp>
        <p:nvSpPr>
          <p:cNvPr id="5" name="TextBox 4"/>
          <p:cNvSpPr txBox="1"/>
          <p:nvPr/>
        </p:nvSpPr>
        <p:spPr>
          <a:xfrm>
            <a:off x="11155680" y="5883889"/>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25</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43867987"/>
              </p:ext>
            </p:extLst>
          </p:nvPr>
        </p:nvGraphicFramePr>
        <p:xfrm>
          <a:off x="1097281" y="3183181"/>
          <a:ext cx="5520087" cy="2286000"/>
        </p:xfrm>
        <a:graphic>
          <a:graphicData uri="http://schemas.openxmlformats.org/drawingml/2006/table">
            <a:tbl>
              <a:tblPr firstRow="1" bandRow="1">
                <a:tableStyleId>{9DCAF9ED-07DC-4A11-8D7F-57B35C25682E}</a:tableStyleId>
              </a:tblPr>
              <a:tblGrid>
                <a:gridCol w="1044340"/>
                <a:gridCol w="1515979"/>
                <a:gridCol w="1515979"/>
                <a:gridCol w="1443789"/>
              </a:tblGrid>
              <a:tr h="288224">
                <a:tc>
                  <a:txBody>
                    <a:bodyPr/>
                    <a:lstStyle/>
                    <a:p>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 </a:t>
                      </a:r>
                      <a:endParaRPr lang="en-US" dirty="0"/>
                    </a:p>
                  </a:txBody>
                  <a:tcPr/>
                </a:tc>
                <a:tc>
                  <a:txBody>
                    <a:bodyPr/>
                    <a:lstStyle/>
                    <a:p>
                      <a:r>
                        <a:rPr lang="en-US" dirty="0" smtClean="0"/>
                        <a:t>Person C</a:t>
                      </a:r>
                      <a:endParaRPr lang="en-US" dirty="0"/>
                    </a:p>
                  </a:txBody>
                  <a:tcPr/>
                </a:tc>
              </a:tr>
              <a:tr h="545639">
                <a:tc>
                  <a:txBody>
                    <a:bodyPr/>
                    <a:lstStyle/>
                    <a:p>
                      <a:pPr algn="ctr"/>
                      <a:r>
                        <a:rPr lang="en-US" sz="3600" dirty="0" smtClean="0"/>
                        <a:t>1 </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a:t>
                      </a:r>
                      <a:endParaRPr lang="en-US" dirty="0"/>
                    </a:p>
                  </a:txBody>
                  <a:tcPr anchor="ctr"/>
                </a:tc>
                <a:tc>
                  <a:txBody>
                    <a:bodyPr/>
                    <a:lstStyle/>
                    <a:p>
                      <a:pPr algn="ctr"/>
                      <a:r>
                        <a:rPr lang="en-US" dirty="0" smtClean="0"/>
                        <a:t>Student (29)</a:t>
                      </a:r>
                      <a:endParaRPr lang="en-US" dirty="0"/>
                    </a:p>
                  </a:txBody>
                  <a:tcPr anchor="ctr"/>
                </a:tc>
              </a:tr>
              <a:tr h="567019">
                <a:tc>
                  <a:txBody>
                    <a:bodyPr/>
                    <a:lstStyle/>
                    <a:p>
                      <a:pPr algn="ctr"/>
                      <a:r>
                        <a:rPr lang="en-US" sz="3600" dirty="0" smtClean="0"/>
                        <a:t>2</a:t>
                      </a:r>
                      <a:endParaRPr lang="en-US" sz="3600" b="1" dirty="0"/>
                    </a:p>
                  </a:txBody>
                  <a:tcPr anchor="ctr"/>
                </a:tc>
                <a:tc>
                  <a:txBody>
                    <a:bodyPr/>
                    <a:lstStyle/>
                    <a:p>
                      <a:pPr algn="ctr"/>
                      <a:r>
                        <a:rPr lang="en-US" dirty="0" smtClean="0"/>
                        <a:t>Student (27)</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Coach</a:t>
                      </a:r>
                      <a:endParaRPr lang="en-US" dirty="0"/>
                    </a:p>
                  </a:txBody>
                  <a:tcPr anchor="ctr"/>
                </a:tc>
              </a:tr>
              <a:tr h="567019">
                <a:tc>
                  <a:txBody>
                    <a:bodyPr/>
                    <a:lstStyle/>
                    <a:p>
                      <a:pPr algn="ctr"/>
                      <a:r>
                        <a:rPr lang="en-US" sz="3600" dirty="0" smtClean="0"/>
                        <a:t>3</a:t>
                      </a:r>
                      <a:endParaRPr lang="en-US" sz="3600" b="1" dirty="0"/>
                    </a:p>
                  </a:txBody>
                  <a:tcPr anchor="ctr">
                    <a:solidFill>
                      <a:srgbClr val="FFFF00"/>
                    </a:solidFill>
                  </a:tcPr>
                </a:tc>
                <a:tc>
                  <a:txBody>
                    <a:bodyPr/>
                    <a:lstStyle/>
                    <a:p>
                      <a:pPr algn="ctr"/>
                      <a:r>
                        <a:rPr lang="en-US" dirty="0" smtClean="0"/>
                        <a:t>Coach</a:t>
                      </a:r>
                      <a:endParaRPr lang="en-US" dirty="0"/>
                    </a:p>
                  </a:txBody>
                  <a:tcPr anchor="ctr">
                    <a:solidFill>
                      <a:srgbClr val="FFFF00"/>
                    </a:solidFill>
                  </a:tcPr>
                </a:tc>
                <a:tc>
                  <a:txBody>
                    <a:bodyPr/>
                    <a:lstStyle/>
                    <a:p>
                      <a:pPr algn="ctr"/>
                      <a:r>
                        <a:rPr lang="en-US" dirty="0" smtClean="0"/>
                        <a:t>Student (28)</a:t>
                      </a:r>
                      <a:endParaRPr lang="en-US"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286722423"/>
              </p:ext>
            </p:extLst>
          </p:nvPr>
        </p:nvGraphicFramePr>
        <p:xfrm>
          <a:off x="7081382" y="3108757"/>
          <a:ext cx="4468934" cy="2590466"/>
        </p:xfrm>
        <a:graphic>
          <a:graphicData uri="http://schemas.openxmlformats.org/drawingml/2006/table">
            <a:tbl>
              <a:tblPr firstRow="1" firstCol="1" bandRow="1">
                <a:tableStyleId>{073A0DAA-6AF3-43AB-8588-CEC1D06C72B9}</a:tableStyleId>
              </a:tblPr>
              <a:tblGrid>
                <a:gridCol w="647518"/>
                <a:gridCol w="3821416"/>
              </a:tblGrid>
              <a:tr h="226661">
                <a:tc>
                  <a:txBody>
                    <a:bodyPr/>
                    <a:lstStyle/>
                    <a:p>
                      <a:pPr marL="0" marR="0">
                        <a:lnSpc>
                          <a:spcPct val="115000"/>
                        </a:lnSpc>
                        <a:spcBef>
                          <a:spcPts val="0"/>
                        </a:spcBef>
                        <a:spcAft>
                          <a:spcPts val="0"/>
                        </a:spcAft>
                      </a:pPr>
                      <a:r>
                        <a:rPr lang="en-US" sz="1200" dirty="0">
                          <a:effectLst/>
                        </a:rPr>
                        <a:t>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22190">
                <a:tc>
                  <a:txBody>
                    <a:bodyPr/>
                    <a:lstStyle/>
                    <a:p>
                      <a:pPr marL="0" marR="0">
                        <a:lnSpc>
                          <a:spcPct val="115000"/>
                        </a:lnSpc>
                        <a:spcBef>
                          <a:spcPts val="0"/>
                        </a:spcBef>
                        <a:spcAft>
                          <a:spcPts val="0"/>
                        </a:spcAft>
                      </a:pPr>
                      <a:r>
                        <a:rPr lang="en-US" sz="1200">
                          <a:effectLst/>
                        </a:rPr>
                        <a:t>3 min.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kern="1200" dirty="0" smtClean="0">
                          <a:solidFill>
                            <a:schemeClr val="dk1"/>
                          </a:solidFill>
                          <a:effectLst/>
                          <a:latin typeface="+mn-lt"/>
                          <a:ea typeface="+mn-ea"/>
                          <a:cs typeface="+mn-cs"/>
                        </a:rPr>
                        <a:t>Teacher listens to scholar response to “Tell me what you just read about.” The teacher says tell me more or what else.  (Scholar provides either partial or full understanding of text); Teacher responds and then transfers the skill using:</a:t>
                      </a:r>
                    </a:p>
                    <a:p>
                      <a:r>
                        <a:rPr lang="en-US" sz="1200" kern="1200" dirty="0" smtClean="0">
                          <a:solidFill>
                            <a:schemeClr val="dk1"/>
                          </a:solidFill>
                          <a:effectLst/>
                          <a:latin typeface="+mn-lt"/>
                          <a:ea typeface="+mn-ea"/>
                          <a:cs typeface="+mn-cs"/>
                        </a:rPr>
                        <a:t>- During your retell, you were able to tell me____, and we worked t_______.</a:t>
                      </a:r>
                    </a:p>
                    <a:p>
                      <a:r>
                        <a:rPr lang="en-US" sz="1200" kern="1200" dirty="0" smtClean="0">
                          <a:solidFill>
                            <a:schemeClr val="dk1"/>
                          </a:solidFill>
                          <a:effectLst/>
                          <a:latin typeface="+mn-lt"/>
                          <a:ea typeface="+mn-ea"/>
                          <a:cs typeface="+mn-cs"/>
                        </a:rPr>
                        <a:t>- As you read, you need to remember to always ______.</a:t>
                      </a:r>
                    </a:p>
                    <a:p>
                      <a:r>
                        <a:rPr lang="en-US" sz="1200" kern="1200" dirty="0" smtClean="0">
                          <a:solidFill>
                            <a:schemeClr val="dk1"/>
                          </a:solidFill>
                          <a:effectLst/>
                          <a:latin typeface="+mn-lt"/>
                          <a:ea typeface="+mn-ea"/>
                          <a:cs typeface="+mn-cs"/>
                        </a:rPr>
                        <a:t>-What will you work on as you read?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3322">
                <a:tc>
                  <a:txBody>
                    <a:bodyPr/>
                    <a:lstStyle/>
                    <a:p>
                      <a:pPr marL="0" marR="0">
                        <a:lnSpc>
                          <a:spcPct val="115000"/>
                        </a:lnSpc>
                        <a:spcBef>
                          <a:spcPts val="0"/>
                        </a:spcBef>
                        <a:spcAft>
                          <a:spcPts val="0"/>
                        </a:spcAft>
                      </a:pPr>
                      <a:r>
                        <a:rPr lang="en-US" sz="1200">
                          <a:effectLst/>
                        </a:rPr>
                        <a:t>30 Secs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Coaches gives feedback using cheat sheet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4563">
                <a:tc>
                  <a:txBody>
                    <a:bodyPr/>
                    <a:lstStyle/>
                    <a:p>
                      <a:pPr marL="0" marR="0">
                        <a:lnSpc>
                          <a:spcPct val="115000"/>
                        </a:lnSpc>
                        <a:spcBef>
                          <a:spcPts val="0"/>
                        </a:spcBef>
                        <a:spcAft>
                          <a:spcPts val="0"/>
                        </a:spcAft>
                      </a:pPr>
                      <a:r>
                        <a:rPr lang="en-US" sz="1200">
                          <a:effectLst/>
                        </a:rPr>
                        <a:t>30 Secs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Teacher and scholar replays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TextBox 6"/>
          <p:cNvSpPr txBox="1"/>
          <p:nvPr/>
        </p:nvSpPr>
        <p:spPr>
          <a:xfrm>
            <a:off x="1265722" y="5699223"/>
            <a:ext cx="4437246" cy="369332"/>
          </a:xfrm>
          <a:prstGeom prst="rect">
            <a:avLst/>
          </a:prstGeom>
          <a:noFill/>
        </p:spPr>
        <p:txBody>
          <a:bodyPr wrap="square" rtlCol="0">
            <a:spAutoFit/>
          </a:bodyPr>
          <a:lstStyle/>
          <a:p>
            <a:r>
              <a:rPr lang="en-US" b="1" dirty="0" smtClean="0">
                <a:solidFill>
                  <a:srgbClr val="FF0000"/>
                </a:solidFill>
              </a:rPr>
              <a:t>Use the Feedback Cheat Sheet on pg. 26.</a:t>
            </a:r>
            <a:endParaRPr lang="en-US" b="1" dirty="0">
              <a:solidFill>
                <a:srgbClr val="FF0000"/>
              </a:solidFill>
            </a:endParaRPr>
          </a:p>
        </p:txBody>
      </p:sp>
    </p:spTree>
    <p:extLst>
      <p:ext uri="{BB962C8B-B14F-4D97-AF65-F5344CB8AC3E}">
        <p14:creationId xmlns:p14="http://schemas.microsoft.com/office/powerpoint/2010/main" val="326598496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a:t>
            </a:r>
            <a:endParaRPr lang="en-US" dirty="0"/>
          </a:p>
        </p:txBody>
      </p:sp>
      <p:sp>
        <p:nvSpPr>
          <p:cNvPr id="3" name="Content Placeholder 2"/>
          <p:cNvSpPr>
            <a:spLocks noGrp="1"/>
          </p:cNvSpPr>
          <p:nvPr>
            <p:ph idx="1"/>
          </p:nvPr>
        </p:nvSpPr>
        <p:spPr/>
        <p:txBody>
          <a:bodyPr/>
          <a:lstStyle/>
          <a:p>
            <a:pPr algn="ctr"/>
            <a:endParaRPr lang="en-US" dirty="0" smtClean="0"/>
          </a:p>
          <a:p>
            <a:pPr algn="ctr"/>
            <a:r>
              <a:rPr lang="en-US" dirty="0" smtClean="0"/>
              <a:t>What make this practice difficult?</a:t>
            </a:r>
          </a:p>
          <a:p>
            <a:pPr algn="ctr"/>
            <a:endParaRPr lang="en-US" dirty="0" smtClean="0"/>
          </a:p>
          <a:p>
            <a:pPr algn="ctr"/>
            <a:endParaRPr lang="en-US" dirty="0"/>
          </a:p>
          <a:p>
            <a:pPr algn="ctr"/>
            <a:r>
              <a:rPr lang="en-US" dirty="0"/>
              <a:t>What would need to be true to ensure that teachers practice this well </a:t>
            </a:r>
            <a:endParaRPr lang="en-US" dirty="0" smtClean="0"/>
          </a:p>
          <a:p>
            <a:pPr algn="ctr"/>
            <a:r>
              <a:rPr lang="en-US" dirty="0" smtClean="0"/>
              <a:t>when </a:t>
            </a:r>
            <a:r>
              <a:rPr lang="en-US" dirty="0"/>
              <a:t>you turnkey this PD?</a:t>
            </a:r>
          </a:p>
          <a:p>
            <a:pPr algn="ctr"/>
            <a:endParaRPr lang="en-US" dirty="0"/>
          </a:p>
        </p:txBody>
      </p:sp>
      <p:sp>
        <p:nvSpPr>
          <p:cNvPr id="4" name="TextBox 3"/>
          <p:cNvSpPr txBox="1"/>
          <p:nvPr/>
        </p:nvSpPr>
        <p:spPr>
          <a:xfrm>
            <a:off x="11155680" y="5869094"/>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25</a:t>
            </a:r>
            <a:endParaRPr lang="en-US" dirty="0"/>
          </a:p>
        </p:txBody>
      </p:sp>
    </p:spTree>
    <p:extLst>
      <p:ext uri="{BB962C8B-B14F-4D97-AF65-F5344CB8AC3E}">
        <p14:creationId xmlns:p14="http://schemas.microsoft.com/office/powerpoint/2010/main" val="79526655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45681" y="477255"/>
            <a:ext cx="4953000" cy="6019799"/>
            <a:chOff x="128587" y="838201"/>
            <a:chExt cx="4953000" cy="6019799"/>
          </a:xfrm>
        </p:grpSpPr>
        <p:pic>
          <p:nvPicPr>
            <p:cNvPr id="22530" name="Picture 2" descr="http://1.bp.blogspot.com/_AagaDX_6Ybo/SOzrlmC4m8I/AAAAAAAAA1Y/Orhf7fGUgBI/S1600-R/i_heart_words.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81000" y="838201"/>
              <a:ext cx="4448175" cy="2616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8587" y="3087737"/>
              <a:ext cx="4953000" cy="3770263"/>
            </a:xfrm>
            <a:prstGeom prst="rect">
              <a:avLst/>
            </a:prstGeom>
            <a:noFill/>
          </p:spPr>
          <p:txBody>
            <a:bodyPr wrap="square" rtlCol="0">
              <a:spAutoFit/>
            </a:bodyPr>
            <a:lstStyle/>
            <a:p>
              <a:r>
                <a:rPr lang="en-US" sz="23900" b="1" dirty="0">
                  <a:latin typeface="Arial Rounded MT Bold" pitchFamily="34" charset="0"/>
                  <a:cs typeface="Aharoni" pitchFamily="2" charset="-79"/>
                </a:rPr>
                <a:t>GR</a:t>
              </a:r>
              <a:endParaRPr lang="en-US" b="1" dirty="0">
                <a:latin typeface="Arial Rounded MT Bold" pitchFamily="34" charset="0"/>
                <a:cs typeface="Aharoni" pitchFamily="2" charset="-79"/>
              </a:endParaRPr>
            </a:p>
          </p:txBody>
        </p:sp>
      </p:grpSp>
      <p:sp>
        <p:nvSpPr>
          <p:cNvPr id="4" name="TextBox 3"/>
          <p:cNvSpPr txBox="1"/>
          <p:nvPr/>
        </p:nvSpPr>
        <p:spPr>
          <a:xfrm>
            <a:off x="5751094" y="477255"/>
            <a:ext cx="6061154" cy="535531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buAutoNum type="arabicParenBoth"/>
            </a:pPr>
            <a:r>
              <a:rPr lang="en-US" dirty="0" smtClean="0"/>
              <a:t>Go to this link:  </a:t>
            </a:r>
            <a:r>
              <a:rPr lang="en-US" u="sng" dirty="0">
                <a:hlinkClick r:id="rId4"/>
              </a:rPr>
              <a:t>http://bit.ly/24QI75l</a:t>
            </a:r>
            <a:r>
              <a:rPr lang="en-US" dirty="0"/>
              <a:t> </a:t>
            </a:r>
            <a:r>
              <a:rPr lang="en-US" dirty="0" smtClean="0"/>
              <a:t> to enter when you will be </a:t>
            </a:r>
            <a:r>
              <a:rPr lang="en-US" dirty="0" err="1" smtClean="0"/>
              <a:t>turnkeying</a:t>
            </a:r>
            <a:r>
              <a:rPr lang="en-US" dirty="0" smtClean="0"/>
              <a:t> this PD or attending the one that I’ll run in Sept.</a:t>
            </a:r>
            <a:r>
              <a:rPr lang="en-US" u="sng" dirty="0"/>
              <a:t> </a:t>
            </a:r>
          </a:p>
          <a:p>
            <a:pPr algn="ctr"/>
            <a:r>
              <a:rPr lang="en-US" i="1" u="sng" dirty="0" smtClean="0">
                <a:solidFill>
                  <a:srgbClr val="FF0000"/>
                </a:solidFill>
              </a:rPr>
              <a:t>Time</a:t>
            </a:r>
            <a:endParaRPr lang="en-US" i="1" dirty="0">
              <a:solidFill>
                <a:srgbClr val="FF0000"/>
              </a:solidFill>
            </a:endParaRPr>
          </a:p>
          <a:p>
            <a:pPr lvl="0" algn="ctr"/>
            <a:r>
              <a:rPr lang="en-US" i="1" dirty="0">
                <a:solidFill>
                  <a:srgbClr val="FF0000"/>
                </a:solidFill>
              </a:rPr>
              <a:t>School Site Turnkey</a:t>
            </a:r>
          </a:p>
          <a:p>
            <a:pPr lvl="0" algn="ctr"/>
            <a:r>
              <a:rPr lang="en-US" i="1" dirty="0">
                <a:solidFill>
                  <a:srgbClr val="FF0000"/>
                </a:solidFill>
              </a:rPr>
              <a:t>Attend September PD run by me</a:t>
            </a:r>
          </a:p>
          <a:p>
            <a:pPr algn="ctr"/>
            <a:r>
              <a:rPr lang="en-US" i="1" dirty="0"/>
              <a:t> </a:t>
            </a:r>
          </a:p>
          <a:p>
            <a:pPr algn="ctr"/>
            <a:r>
              <a:rPr lang="en-US" i="1" u="sng" dirty="0" smtClean="0">
                <a:solidFill>
                  <a:srgbClr val="00B050"/>
                </a:solidFill>
              </a:rPr>
              <a:t>Support</a:t>
            </a:r>
            <a:endParaRPr lang="en-US" i="1" dirty="0">
              <a:solidFill>
                <a:srgbClr val="00B050"/>
              </a:solidFill>
            </a:endParaRPr>
          </a:p>
          <a:p>
            <a:pPr lvl="0" algn="ctr"/>
            <a:r>
              <a:rPr lang="en-US" i="1" dirty="0" smtClean="0">
                <a:solidFill>
                  <a:srgbClr val="00B050"/>
                </a:solidFill>
              </a:rPr>
              <a:t>No support</a:t>
            </a:r>
          </a:p>
          <a:p>
            <a:pPr lvl="0" algn="ctr"/>
            <a:r>
              <a:rPr lang="en-US" i="1" dirty="0" smtClean="0">
                <a:solidFill>
                  <a:srgbClr val="00B050"/>
                </a:solidFill>
              </a:rPr>
              <a:t>Rehearsal Support</a:t>
            </a:r>
          </a:p>
          <a:p>
            <a:pPr lvl="0" algn="ctr"/>
            <a:r>
              <a:rPr lang="en-US" i="1" dirty="0" smtClean="0">
                <a:solidFill>
                  <a:srgbClr val="00B050"/>
                </a:solidFill>
              </a:rPr>
              <a:t>Planning Support</a:t>
            </a:r>
            <a:endParaRPr lang="en-US" i="1" dirty="0">
              <a:solidFill>
                <a:srgbClr val="00B050"/>
              </a:solidFill>
            </a:endParaRPr>
          </a:p>
          <a:p>
            <a:pPr lvl="0" algn="ctr"/>
            <a:endParaRPr lang="en-US" dirty="0"/>
          </a:p>
          <a:p>
            <a:r>
              <a:rPr lang="en-US" dirty="0" smtClean="0"/>
              <a:t>(2) ATT Materials Place &amp; Walkthrough (Optional)</a:t>
            </a:r>
          </a:p>
          <a:p>
            <a:endParaRPr lang="en-US" dirty="0"/>
          </a:p>
          <a:p>
            <a:r>
              <a:rPr lang="en-US" dirty="0" smtClean="0"/>
              <a:t>(</a:t>
            </a:r>
            <a:r>
              <a:rPr lang="en-US" dirty="0"/>
              <a:t>3</a:t>
            </a:r>
            <a:r>
              <a:rPr lang="en-US" dirty="0" smtClean="0"/>
              <a:t>)  Closing:</a:t>
            </a:r>
          </a:p>
          <a:p>
            <a:pPr marL="285750" lvl="0" indent="-285750">
              <a:buFont typeface="Arial" panose="020B0604020202020204" pitchFamily="34" charset="0"/>
              <a:buChar char="•"/>
            </a:pPr>
            <a:r>
              <a:rPr lang="en-US" dirty="0"/>
              <a:t>What was most beneficial for you?  What will be most beneficial for our teachers</a:t>
            </a:r>
          </a:p>
          <a:p>
            <a:pPr marL="285750" indent="-285750">
              <a:buFont typeface="Arial" panose="020B0604020202020204" pitchFamily="34" charset="0"/>
              <a:buChar char="•"/>
            </a:pPr>
            <a:r>
              <a:rPr lang="en-US" dirty="0"/>
              <a:t>What was most difficult for you?  How can you mitigate this for when you turnkey?</a:t>
            </a:r>
          </a:p>
        </p:txBody>
      </p:sp>
    </p:spTree>
    <p:extLst>
      <p:ext uri="{BB962C8B-B14F-4D97-AF65-F5344CB8AC3E}">
        <p14:creationId xmlns:p14="http://schemas.microsoft.com/office/powerpoint/2010/main" val="130717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Many Thanks!</a:t>
            </a:r>
            <a:endParaRPr lang="en-US" dirty="0"/>
          </a:p>
        </p:txBody>
      </p:sp>
      <p:sp>
        <p:nvSpPr>
          <p:cNvPr id="3" name="Subtitle 2"/>
          <p:cNvSpPr>
            <a:spLocks noGrp="1"/>
          </p:cNvSpPr>
          <p:nvPr>
            <p:ph type="subTitle" idx="1"/>
          </p:nvPr>
        </p:nvSpPr>
        <p:spPr/>
        <p:txBody>
          <a:bodyPr/>
          <a:lstStyle/>
          <a:p>
            <a:r>
              <a:rPr lang="en-US" dirty="0" smtClean="0"/>
              <a:t>PLEASE REACH OUT DIRECTLY WITH QUESTONS OR FEEDBACK.</a:t>
            </a:r>
            <a:endParaRPr lang="en-US" dirty="0"/>
          </a:p>
        </p:txBody>
      </p:sp>
    </p:spTree>
    <p:extLst>
      <p:ext uri="{BB962C8B-B14F-4D97-AF65-F5344CB8AC3E}">
        <p14:creationId xmlns:p14="http://schemas.microsoft.com/office/powerpoint/2010/main" val="30004017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THENA.CUSTOMXMLID" val="{4C5DCBB4-D1A1-4573-8ECB-EE9520551A9C}"/>
  <p:tag name="ATHENA.CUSTOMXMLCONTENT" val="&lt;?xml version=&quot;1.0&quot;?&gt;&lt;athena xmlns=&quot;http://schemas.microsoft.com/edu/athena&quot; version=&quot;0.1.3885.0&quot;&gt;&lt;timings duration=&quot;11816&quot;&gt;&lt;event time=&quot;4237&quot; type=&quot;OnNext&quot; clickIndex=&quot;1&quot; wacClickIndex=&quot;1&quot;/&gt;&lt;event time=&quot;5647&quot; type=&quot;OnNext&quot; clickIndex=&quot;2&quot; wacClickIndex=&quot;2&quot;/&gt;&lt;event time=&quot;6113&quot; type=&quot;OnNext&quot; clickIndex=&quot;3&quot; wacClickIndex=&quot;3&quot;/&gt;&lt;/timings&gt;&lt;/athena&gt;"/>
</p:tagLst>
</file>

<file path=ppt/tags/tag2.xml><?xml version="1.0" encoding="utf-8"?>
<p:tagLst xmlns:a="http://schemas.openxmlformats.org/drawingml/2006/main" xmlns:r="http://schemas.openxmlformats.org/officeDocument/2006/relationships" xmlns:p="http://schemas.openxmlformats.org/presentationml/2006/main">
  <p:tag name="ATHENA.CUSTOMXMLID" val="{4C5DCBB4-D1A1-4573-8ECB-EE9520551A9C}"/>
  <p:tag name="ATHENA.CUSTOMXMLCONTENT" val="&lt;?xml version=&quot;1.0&quot;?&gt;&lt;athena xmlns=&quot;http://schemas.microsoft.com/edu/athena&quot; version=&quot;0.1.3885.0&quot;&gt;&lt;timings duration=&quot;11816&quot;&gt;&lt;event time=&quot;4237&quot; type=&quot;OnNext&quot; clickIndex=&quot;1&quot; wacClickIndex=&quot;1&quot;/&gt;&lt;event time=&quot;5647&quot; type=&quot;OnNext&quot; clickIndex=&quot;2&quot; wacClickIndex=&quot;2&quot;/&gt;&lt;event time=&quot;6113&quot; type=&quot;OnNext&quot; clickIndex=&quot;3&quot; wacClickIndex=&quot;3&quot;/&gt;&lt;/timings&gt;&lt;/athena&gt;"/>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athena xmlns="http://schemas.microsoft.com/edu/athena" version="0.1.3885.0">
  <timings duration="11816">
    <event time="4237" type="OnNext" clickIndex="1" wacClickIndex="1"/>
    <event time="5647" type="OnNext" clickIndex="2" wacClickIndex="2"/>
    <event time="6113" type="OnNext" clickIndex="3" wacClickIndex="3"/>
  </timings>
</athena>
</file>

<file path=customXml/item2.xml><?xml version="1.0" encoding="utf-8"?>
<ct:contentTypeSchema xmlns:ct="http://schemas.microsoft.com/office/2006/metadata/contentType" xmlns:ma="http://schemas.microsoft.com/office/2006/metadata/properties/metaAttributes" ct:_="" ma:_="" ma:contentTypeName="NS Document" ma:contentTypeID="0x010100F05A691F7F882644BE96F06D9D88F8E100799D1D68EF776544B1EC6F38F228A220" ma:contentTypeVersion="73" ma:contentTypeDescription="Default content type" ma:contentTypeScope="" ma:versionID="a1796938222630389a625cdbb494e263">
  <xsd:schema xmlns:xsd="http://www.w3.org/2001/XMLSchema" xmlns:xs="http://www.w3.org/2001/XMLSchema" xmlns:p="http://schemas.microsoft.com/office/2006/metadata/properties" xmlns:ns1="http://schemas.microsoft.com/sharepoint/v3" xmlns:ns2="0676cee9-fd60-4c1c-9e5b-5120ec0b3480" xmlns:ns4="http://schemas.microsoft.com/sharepoint.v3" targetNamespace="http://schemas.microsoft.com/office/2006/metadata/properties" ma:root="true" ma:fieldsID="bb6ed42684efdeb9cd297d76c1b84c1c" ns1:_="" ns2:_="" ns4:_="">
    <xsd:import namespace="http://schemas.microsoft.com/sharepoint/v3"/>
    <xsd:import namespace="0676cee9-fd60-4c1c-9e5b-5120ec0b3480"/>
    <xsd:import namespace="http://schemas.microsoft.com/sharepoint.v3"/>
    <xsd:element name="properties">
      <xsd:complexType>
        <xsd:sequence>
          <xsd:element name="documentManagement">
            <xsd:complexType>
              <xsd:all>
                <xsd:element ref="ns2:AF_x0020_Owner"/>
                <xsd:element ref="ns2:lf09a8a73540422dac4309c5f114ddb8" minOccurs="0"/>
                <xsd:element ref="ns2:TaxCatchAll" minOccurs="0"/>
                <xsd:element ref="ns2:TaxCatchAllLabel" minOccurs="0"/>
                <xsd:element ref="ns2:nfa767dced1144c9ba4888ceb93acca4" minOccurs="0"/>
                <xsd:element ref="ns2:gc69249d4b4e407483d3df6921806e1c" minOccurs="0"/>
                <xsd:element ref="ns2:b1d47f8b0c974735b0418508e9704e5b" minOccurs="0"/>
                <xsd:element ref="ns2:c6b051048b38471d8a88773837762ee7" minOccurs="0"/>
                <xsd:element ref="ns1:Audience" minOccurs="0"/>
                <xsd:element ref="ns2:_dlc_DocId" minOccurs="0"/>
                <xsd:element ref="ns2:_dlc_DocIdUrl" minOccurs="0"/>
                <xsd:element ref="ns2:_dlc_DocIdPersistId" minOccurs="0"/>
                <xsd:element ref="ns1:_dlc_Exempt" minOccurs="0"/>
                <xsd:element ref="ns1:_dlc_ExpireDateSaved" minOccurs="0"/>
                <xsd:element ref="ns1:_dlc_ExpireDate" minOccurs="0"/>
                <xsd:element ref="ns4:Category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udience" ma:index="21" nillable="true" ma:displayName="Target Audiences" ma:description="Enables audience targeting. Please leave blank unless trained on use." ma:internalName="Target_x0020_Audiences" ma:readOnly="false">
      <xsd:simpleType>
        <xsd:restriction base="dms:Unknown"/>
      </xsd:simpleType>
    </xsd:element>
    <xsd:element name="_dlc_Exempt" ma:index="25" nillable="true" ma:displayName="Exempt from Policy" ma:hidden="true" ma:internalName="_dlc_Exempt" ma:readOnly="true">
      <xsd:simpleType>
        <xsd:restriction base="dms:Unknown"/>
      </xsd:simpleType>
    </xsd:element>
    <xsd:element name="_dlc_ExpireDateSaved" ma:index="26" nillable="true" ma:displayName="Original Expiration Date" ma:hidden="true" ma:internalName="_dlc_ExpireDateSaved" ma:readOnly="true">
      <xsd:simpleType>
        <xsd:restriction base="dms:DateTime"/>
      </xsd:simpleType>
    </xsd:element>
    <xsd:element name="_dlc_ExpireDate" ma:index="27"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676cee9-fd60-4c1c-9e5b-5120ec0b3480" elementFormDefault="qualified">
    <xsd:import namespace="http://schemas.microsoft.com/office/2006/documentManagement/types"/>
    <xsd:import namespace="http://schemas.microsoft.com/office/infopath/2007/PartnerControls"/>
    <xsd:element name="AF_x0020_Owner" ma:index="2" ma:displayName="AF Owner" ma:description="Required. Enter an AF staff member who is responsible for this file." ma:list="UserInfo" ma:SharePointGroup="0" ma:internalName="AF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lf09a8a73540422dac4309c5f114ddb8" ma:index="8" nillable="true" ma:taxonomy="true" ma:internalName="lf09a8a73540422dac4309c5f114ddb8" ma:taxonomyFieldName="School" ma:displayName="School" ma:default="" ma:fieldId="{5f09a8a7-3540-422d-ac43-09c5f114ddb8}" ma:sspId="bd9d8fb8-c9bd-40ec-97cf-4db0a887a67e" ma:termSetId="5f620a08-af59-4d5c-af25-52e0ef804eb8"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27163e22-da7c-42d4-8dd1-a8591f2057d4}" ma:internalName="TaxCatchAll" ma:showField="CatchAllData" ma:web="0676cee9-fd60-4c1c-9e5b-5120ec0b348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7163e22-da7c-42d4-8dd1-a8591f2057d4}" ma:internalName="TaxCatchAllLabel" ma:readOnly="true" ma:showField="CatchAllDataLabel" ma:web="0676cee9-fd60-4c1c-9e5b-5120ec0b3480">
      <xsd:complexType>
        <xsd:complexContent>
          <xsd:extension base="dms:MultiChoiceLookup">
            <xsd:sequence>
              <xsd:element name="Value" type="dms:Lookup" maxOccurs="unbounded" minOccurs="0" nillable="true"/>
            </xsd:sequence>
          </xsd:extension>
        </xsd:complexContent>
      </xsd:complexType>
    </xsd:element>
    <xsd:element name="nfa767dced1144c9ba4888ceb93acca4" ma:index="12" nillable="true" ma:taxonomy="true" ma:internalName="nfa767dced1144c9ba4888ceb93acca4" ma:taxonomyFieldName="Project" ma:displayName="Project" ma:default="" ma:fieldId="{7fa767dc-ed11-44c9-ba48-88ceb93acca4}" ma:sspId="bd9d8fb8-c9bd-40ec-97cf-4db0a887a67e" ma:termSetId="52802e36-000b-47df-bc93-1a97c1aa5b4c" ma:anchorId="00000000-0000-0000-0000-000000000000" ma:open="true" ma:isKeyword="false">
      <xsd:complexType>
        <xsd:sequence>
          <xsd:element ref="pc:Terms" minOccurs="0" maxOccurs="1"/>
        </xsd:sequence>
      </xsd:complexType>
    </xsd:element>
    <xsd:element name="gc69249d4b4e407483d3df6921806e1c" ma:index="14" nillable="true" ma:taxonomy="true" ma:internalName="gc69249d4b4e407483d3df6921806e1c" ma:taxonomyFieldName="Team" ma:displayName="Team" ma:default="" ma:fieldId="{0c69249d-4b4e-4074-83d3-df6921806e1c}" ma:sspId="bd9d8fb8-c9bd-40ec-97cf-4db0a887a67e" ma:termSetId="f1c1dc8c-d107-4986-9e86-6ad1124201f6" ma:anchorId="00000000-0000-0000-0000-000000000000" ma:open="false" ma:isKeyword="false">
      <xsd:complexType>
        <xsd:sequence>
          <xsd:element ref="pc:Terms" minOccurs="0" maxOccurs="1"/>
        </xsd:sequence>
      </xsd:complexType>
    </xsd:element>
    <xsd:element name="b1d47f8b0c974735b0418508e9704e5b" ma:index="16" nillable="true" ma:taxonomy="true" ma:internalName="b1d47f8b0c974735b0418508e9704e5b" ma:taxonomyFieldName="Geography" ma:displayName="Geography" ma:readOnly="false" ma:default="" ma:fieldId="{b1d47f8b-0c97-4735-b041-8508e9704e5b}" ma:taxonomyMulti="true" ma:sspId="bd9d8fb8-c9bd-40ec-97cf-4db0a887a67e" ma:termSetId="5bbf794a-96ea-4e29-99cc-43bbe4f4604b" ma:anchorId="00000000-0000-0000-0000-000000000000" ma:open="false" ma:isKeyword="false">
      <xsd:complexType>
        <xsd:sequence>
          <xsd:element ref="pc:Terms" minOccurs="0" maxOccurs="1"/>
        </xsd:sequence>
      </xsd:complexType>
    </xsd:element>
    <xsd:element name="c6b051048b38471d8a88773837762ee7" ma:index="18" nillable="true" ma:taxonomy="true" ma:internalName="c6b051048b38471d8a88773837762ee7" ma:taxonomyFieldName="School_x0020_Year" ma:displayName="School Year" ma:default="" ma:fieldId="{c6b05104-8b38-471d-8a88-773837762ee7}" ma:sspId="bd9d8fb8-c9bd-40ec-97cf-4db0a887a67e" ma:termSetId="2778c615-7e1f-449f-a8aa-4fcf61c53075" ma:anchorId="00000000-0000-0000-0000-000000000000" ma:open="false" ma:isKeyword="false">
      <xsd:complexType>
        <xsd:sequence>
          <xsd:element ref="pc:Terms" minOccurs="0" maxOccurs="1"/>
        </xsd:sequence>
      </xsd:complex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29" nillable="true" ma:displayName="Description" ma:internalName="Category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spe:Receivers>
</file>

<file path=customXml/item4.xml><?xml version="1.0" encoding="utf-8"?>
<?mso-contentType ?>
<customXsn xmlns="http://schemas.microsoft.com/office/2006/metadata/customXsn">
  <xsnLocation>https://manyminds.achievementfirst.org/sites/NetworkSupport/_cts/AF School Document/84ffe443963d2764customXsn.xsn</xsnLocation>
  <cached>True</cached>
  <openByDefault>True</openByDefault>
  <xsnScope>https://manyminds.achievementfirst.org/sites/NetworkSupport</xsnScope>
</customXsn>
</file>

<file path=customXml/item5.xml><?xml version="1.0" encoding="utf-8"?>
<?mso-contentType ?>
<p:Policy xmlns:p="office.server.policy" id="" local="true">
  <p:Name>NS Document</p:Name>
  <p:Description>NS Documents that have not been modified in the last 12 months begin a disposition workflow. This workflow checks for out of date documents each week and logs an entry in the Expiration Tasks list. Site owners should check this list monthly to retain or delete out of date files. Files declared records will not trigger this process.</p:Description>
  <p:Statement/>
  <p:PolicyItems>
    <p:PolicyItem featureId="Microsoft.Office.RecordsManagement.PolicyFeatures.Expiration" staticId="0x010100F05A691F7F882644BE96F06D9D88F8E1|2088864059" UniqueId="84417131-af0c-4e69-9a7f-a82ab44080bb">
      <p:Name>Retention</p:Name>
      <p:Description>Automatic scheduling of content for processing, and performing a retention action on content that has reached its due date.</p:Description>
      <p:CustomData>
        <Schedules nextStageId="4" default="false">
          <Schedule type="Default">
            <stages>
              <data stageId="1">
                <formula id="Microsoft.Office.RecordsManagement.PolicyFeatures.Expiration.Formula.BuiltIn">
                  <number>12</number>
                  <property>Modified</property>
                  <propertyId>28cf69c5-fa48-462a-b5cd-27b6f9d2bd5f</propertyId>
                  <period>months</period>
                </formula>
                <action type="workflow" id="fa47fc78-4824-430a-9ede-864cb905d55c"/>
              </data>
              <data stageId="2" stageDeleted="true"/>
              <data stageId="3" recur="true" offset="12" unit="months" stageDeleted="true"/>
            </stages>
          </Schedule>
          <Schedule type="Record">
            <stages/>
          </Schedule>
        </Schedules>
      </p:CustomData>
    </p:PolicyItem>
  </p:PolicyItems>
</p:Policy>
</file>

<file path=customXml/item6.xml><?xml version="1.0" encoding="utf-8"?>
<?mso-contentType ?>
<FormTemplates xmlns="http://schemas.microsoft.com/sharepoint/v3/contenttype/forms">
  <Display>DocumentLibraryForm</Display>
  <Edit>DocumentLibraryForm</Edit>
  <New>DocumentLibraryForm</New>
</FormTemplates>
</file>

<file path=customXml/item7.xml><?xml version="1.0" encoding="utf-8"?>
<p:properties xmlns:p="http://schemas.microsoft.com/office/2006/metadata/properties" xmlns:xsi="http://www.w3.org/2001/XMLSchema-instance" xmlns:pc="http://schemas.microsoft.com/office/infopath/2007/PartnerControls">
  <documentManagement>
    <b1d47f8b0c974735b0418508e9704e5b xmlns="0676cee9-fd60-4c1c-9e5b-5120ec0b3480">
      <Terms xmlns="http://schemas.microsoft.com/office/infopath/2007/PartnerControls"/>
    </b1d47f8b0c974735b0418508e9704e5b>
    <AF_x0020_Owner xmlns="0676cee9-fd60-4c1c-9e5b-5120ec0b3480">
      <UserInfo>
        <DisplayName>Payal Seth</DisplayName>
        <AccountId>453</AccountId>
        <AccountType/>
      </UserInfo>
    </AF_x0020_Owner>
    <gc69249d4b4e407483d3df6921806e1c xmlns="0676cee9-fd60-4c1c-9e5b-5120ec0b3480">
      <Terms xmlns="http://schemas.microsoft.com/office/infopath/2007/PartnerControls"/>
    </gc69249d4b4e407483d3df6921806e1c>
    <Audience xmlns="http://schemas.microsoft.com/sharepoint/v3" xsi:nil="true"/>
    <nfa767dced1144c9ba4888ceb93acca4 xmlns="0676cee9-fd60-4c1c-9e5b-5120ec0b3480">
      <Terms xmlns="http://schemas.microsoft.com/office/infopath/2007/PartnerControls"/>
    </nfa767dced1144c9ba4888ceb93acca4>
    <c6b051048b38471d8a88773837762ee7 xmlns="0676cee9-fd60-4c1c-9e5b-5120ec0b3480">
      <Terms xmlns="http://schemas.microsoft.com/office/infopath/2007/PartnerControls"/>
    </c6b051048b38471d8a88773837762ee7>
    <CategoryDescription xmlns="http://schemas.microsoft.com/sharepoint.v3" xsi:nil="true"/>
    <lf09a8a73540422dac4309c5f114ddb8 xmlns="0676cee9-fd60-4c1c-9e5b-5120ec0b3480">
      <Terms xmlns="http://schemas.microsoft.com/office/infopath/2007/PartnerControls"/>
    </lf09a8a73540422dac4309c5f114ddb8>
    <TaxCatchAll xmlns="0676cee9-fd60-4c1c-9e5b-5120ec0b3480"/>
    <_dlc_ExpireDateSaved xmlns="http://schemas.microsoft.com/sharepoint/v3" xsi:nil="true"/>
    <_dlc_ExpireDate xmlns="http://schemas.microsoft.com/sharepoint/v3" xsi:nil="true"/>
    <_dlc_DocId xmlns="0676cee9-fd60-4c1c-9e5b-5120ec0b3480">SFDVX333FYKN-46-1599</_dlc_DocId>
    <_dlc_DocIdUrl xmlns="0676cee9-fd60-4c1c-9e5b-5120ec0b3480">
      <Url>https://manyminds.achievementfirst.org/sites/NetworkSupport/Team SS/_layouts/15/DocIdRedir.aspx?ID=SFDVX333FYKN-46-1599</Url>
      <Description>SFDVX333FYKN-46-1599</Description>
    </_dlc_DocIdUrl>
  </documentManagement>
</p:properties>
</file>

<file path=customXml/item8.xml><?xml version="1.0" encoding="utf-8"?>
<athena xmlns="http://schemas.microsoft.com/edu/athena" version="0.1.3885.0">
  <timings duration="11816">
    <event time="4237" type="OnNext" clickIndex="1" wacClickIndex="1"/>
    <event time="5647" type="OnNext" clickIndex="2" wacClickIndex="2"/>
    <event time="6113" type="OnNext" clickIndex="3" wacClickIndex="3"/>
  </timings>
</athena>
</file>

<file path=customXml/itemProps1.xml><?xml version="1.0" encoding="utf-8"?>
<ds:datastoreItem xmlns:ds="http://schemas.openxmlformats.org/officeDocument/2006/customXml" ds:itemID="{C03870B1-646F-4535-A326-99693D5D3B4D}">
  <ds:schemaRefs>
    <ds:schemaRef ds:uri="http://schemas.microsoft.com/edu/athena"/>
  </ds:schemaRefs>
</ds:datastoreItem>
</file>

<file path=customXml/itemProps2.xml><?xml version="1.0" encoding="utf-8"?>
<ds:datastoreItem xmlns:ds="http://schemas.openxmlformats.org/officeDocument/2006/customXml" ds:itemID="{0A5151EE-DFFA-4A5A-B4F5-29FAB07E38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676cee9-fd60-4c1c-9e5b-5120ec0b3480"/>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0717F3-540D-43E4-B115-A6D1534ED51C}">
  <ds:schemaRefs>
    <ds:schemaRef ds:uri="http://schemas.microsoft.com/sharepoint/events"/>
  </ds:schemaRefs>
</ds:datastoreItem>
</file>

<file path=customXml/itemProps4.xml><?xml version="1.0" encoding="utf-8"?>
<ds:datastoreItem xmlns:ds="http://schemas.openxmlformats.org/officeDocument/2006/customXml" ds:itemID="{B4345471-F167-4B58-B5AB-1FE14B97558C}">
  <ds:schemaRefs>
    <ds:schemaRef ds:uri="http://schemas.microsoft.com/office/2006/metadata/customXsn"/>
  </ds:schemaRefs>
</ds:datastoreItem>
</file>

<file path=customXml/itemProps5.xml><?xml version="1.0" encoding="utf-8"?>
<ds:datastoreItem xmlns:ds="http://schemas.openxmlformats.org/officeDocument/2006/customXml" ds:itemID="{3140CF3E-D8AF-452A-9BFD-733050D4ECFF}">
  <ds:schemaRefs>
    <ds:schemaRef ds:uri="office.server.policy"/>
  </ds:schemaRefs>
</ds:datastoreItem>
</file>

<file path=customXml/itemProps6.xml><?xml version="1.0" encoding="utf-8"?>
<ds:datastoreItem xmlns:ds="http://schemas.openxmlformats.org/officeDocument/2006/customXml" ds:itemID="{DC60C156-715D-45FA-A717-FBCF816C6FF8}">
  <ds:schemaRefs>
    <ds:schemaRef ds:uri="http://schemas.microsoft.com/sharepoint/v3/contenttype/forms"/>
  </ds:schemaRefs>
</ds:datastoreItem>
</file>

<file path=customXml/itemProps7.xml><?xml version="1.0" encoding="utf-8"?>
<ds:datastoreItem xmlns:ds="http://schemas.openxmlformats.org/officeDocument/2006/customXml" ds:itemID="{E688765A-651B-440F-B3C6-0CFF8331F39A}">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microsoft.com/sharepoint/v3"/>
    <ds:schemaRef ds:uri="http://purl.org/dc/dcmitype/"/>
    <ds:schemaRef ds:uri="http://schemas.microsoft.com/sharepoint.v3"/>
    <ds:schemaRef ds:uri="http://schemas.openxmlformats.org/package/2006/metadata/core-properties"/>
    <ds:schemaRef ds:uri="0676cee9-fd60-4c1c-9e5b-5120ec0b3480"/>
    <ds:schemaRef ds:uri="http://www.w3.org/XML/1998/namespace"/>
  </ds:schemaRefs>
</ds:datastoreItem>
</file>

<file path=customXml/itemProps8.xml><?xml version="1.0" encoding="utf-8"?>
<ds:datastoreItem xmlns:ds="http://schemas.openxmlformats.org/officeDocument/2006/customXml" ds:itemID="{03353279-A833-409B-9696-12B7FA8D06FD}">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Retrospect</Template>
  <TotalTime>10636</TotalTime>
  <Words>12434</Words>
  <Application>Microsoft Office PowerPoint</Application>
  <PresentationFormat>Widescreen</PresentationFormat>
  <Paragraphs>1996</Paragraphs>
  <Slides>97</Slides>
  <Notes>85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97</vt:i4>
      </vt:variant>
    </vt:vector>
  </HeadingPairs>
  <TitlesOfParts>
    <vt:vector size="109" baseType="lpstr">
      <vt:lpstr>ＭＳ Ｐゴシック</vt:lpstr>
      <vt:lpstr>Aharoni</vt:lpstr>
      <vt:lpstr>Arial</vt:lpstr>
      <vt:lpstr>Arial Rounded MT Bold</vt:lpstr>
      <vt:lpstr>Calibri</vt:lpstr>
      <vt:lpstr>Calibri Light</vt:lpstr>
      <vt:lpstr>Courier New</vt:lpstr>
      <vt:lpstr>Garamond</vt:lpstr>
      <vt:lpstr>Symbol</vt:lpstr>
      <vt:lpstr>Times New Roman</vt:lpstr>
      <vt:lpstr>Wingdings</vt:lpstr>
      <vt:lpstr>Retrospect</vt:lpstr>
      <vt:lpstr>MS/HS  Reading Interventions</vt:lpstr>
      <vt:lpstr>The Story. . .</vt:lpstr>
      <vt:lpstr>The Story. . .</vt:lpstr>
      <vt:lpstr>The Story. . .</vt:lpstr>
      <vt:lpstr>The Story. . .</vt:lpstr>
      <vt:lpstr>The Story. . .</vt:lpstr>
      <vt:lpstr>The Story . . .</vt:lpstr>
      <vt:lpstr>The Story. . .</vt:lpstr>
      <vt:lpstr>The Story. . .</vt:lpstr>
      <vt:lpstr>Aims</vt:lpstr>
      <vt:lpstr>Agenda</vt:lpstr>
      <vt:lpstr>Two Hats</vt:lpstr>
      <vt:lpstr>We WILL       We WON’T</vt:lpstr>
      <vt:lpstr>Data Dive</vt:lpstr>
      <vt:lpstr>PowerPoint Presentation</vt:lpstr>
      <vt:lpstr>Guided Reading Non-Negotiables</vt:lpstr>
      <vt:lpstr>What are the key components that make fluency practice strong?</vt:lpstr>
      <vt:lpstr>PowerPoint Presentation</vt:lpstr>
      <vt:lpstr>KEY POINT #1</vt:lpstr>
      <vt:lpstr>PowerPoint Presentation</vt:lpstr>
      <vt:lpstr>What are the key components that make the introduction strong?</vt:lpstr>
      <vt:lpstr>PowerPoint Presentation</vt:lpstr>
      <vt:lpstr>KEY POINT #2</vt:lpstr>
      <vt:lpstr>PowerPoint Presentation</vt:lpstr>
      <vt:lpstr>PowerPoint Presentation</vt:lpstr>
      <vt:lpstr>What are the key components that make the conferring strong?</vt:lpstr>
      <vt:lpstr>PowerPoint Presentation</vt:lpstr>
      <vt:lpstr>KEY POINT #3</vt:lpstr>
      <vt:lpstr>PowerPoint Presentation</vt:lpstr>
      <vt:lpstr>PowerPoint Presentation</vt:lpstr>
      <vt:lpstr>PowerPoint Presentation</vt:lpstr>
      <vt:lpstr>Guided Reading Structure</vt:lpstr>
      <vt:lpstr>PowerPoint Presentation</vt:lpstr>
      <vt:lpstr>PowerPoint Presentation</vt:lpstr>
      <vt:lpstr>Agenda</vt:lpstr>
      <vt:lpstr>Fluency Practice</vt:lpstr>
      <vt:lpstr>Drill 1 – Model Fluent Reading</vt:lpstr>
      <vt:lpstr>Drill 1 – Model Fluent Reading</vt:lpstr>
      <vt:lpstr>Drill 1 – Model Fluent Reading</vt:lpstr>
      <vt:lpstr>Drill 1 – Model Fluent Reading</vt:lpstr>
      <vt:lpstr>Drill 2 – Partner Reading</vt:lpstr>
      <vt:lpstr>Drill 2 – Partner Reading</vt:lpstr>
      <vt:lpstr>Drill 2 – Partner Reading</vt:lpstr>
      <vt:lpstr>Drill 2 – Partner Reading</vt:lpstr>
      <vt:lpstr>Drill 2 – Partner Reading</vt:lpstr>
      <vt:lpstr>Drill 3 – Partner Reading Feedback</vt:lpstr>
      <vt:lpstr>Drill 3 – Partner Reading Feedback</vt:lpstr>
      <vt:lpstr>Drill 3 – Partner Reading Feedback</vt:lpstr>
      <vt:lpstr>Drill 3 – Partner Reading Feedback</vt:lpstr>
      <vt:lpstr>Drill 3 – Partner Reading Feedback</vt:lpstr>
      <vt:lpstr>Drill 4 – Partner Reading, Whole Group Feedback and Recording Results</vt:lpstr>
      <vt:lpstr>Drill 4 – Partner Reading, Whole Group Feedback and Recording Results</vt:lpstr>
      <vt:lpstr>Drill 4 – Partner Reading, Whole Group Feedback and Recording Results</vt:lpstr>
      <vt:lpstr>Drill 4 – Partner Reading, Whole Group Feedback and Recording Results</vt:lpstr>
      <vt:lpstr>Drill 4 – Partner Reading, Whole Group Feedback and Recording Results</vt:lpstr>
      <vt:lpstr>Reflections</vt:lpstr>
      <vt:lpstr>Agenda</vt:lpstr>
      <vt:lpstr>Fluency Conferring Practice</vt:lpstr>
      <vt:lpstr>PowerPoint Presentation</vt:lpstr>
      <vt:lpstr>Fluency Conferring</vt:lpstr>
      <vt:lpstr>Drill 2 – Layering on Prompting</vt:lpstr>
      <vt:lpstr>Drill 2 – Layering on Prompting</vt:lpstr>
      <vt:lpstr>Drill 2 – Layering on Prompting</vt:lpstr>
      <vt:lpstr>Drill 2 – Layering on Prompting</vt:lpstr>
      <vt:lpstr>Drill 2 – Layering on Prompting</vt:lpstr>
      <vt:lpstr>Drill 3 – Layering on More At Bats</vt:lpstr>
      <vt:lpstr>Drill 3 – Layering on More At Bats</vt:lpstr>
      <vt:lpstr>Drill 3 – Layering on More At Bats</vt:lpstr>
      <vt:lpstr>Drill 3 – Layering on More At Bats</vt:lpstr>
      <vt:lpstr>Drill 3 – Layering on More At Bats</vt:lpstr>
      <vt:lpstr>Drill 4 – Layering on Transferring the Skill</vt:lpstr>
      <vt:lpstr>Drill 4 – Layering on Transferring the Skill</vt:lpstr>
      <vt:lpstr>Drill 4 – Layering on Transferring the Skill</vt:lpstr>
      <vt:lpstr>Drill 4 – Layering on Transferring the Skill</vt:lpstr>
      <vt:lpstr>Drill 4 – Layering on Transferring the Skill</vt:lpstr>
      <vt:lpstr>Reflections</vt:lpstr>
      <vt:lpstr>Agenda</vt:lpstr>
      <vt:lpstr>Comprehension Conferring Practice</vt:lpstr>
      <vt:lpstr>PowerPoint Presentation</vt:lpstr>
      <vt:lpstr>Drill 1 – Identifying the Error and Pinpoint Misunderstanding </vt:lpstr>
      <vt:lpstr>First – Drill Prep</vt:lpstr>
      <vt:lpstr>Strong Re-tells have:</vt:lpstr>
      <vt:lpstr>Exemplar Re-tell</vt:lpstr>
      <vt:lpstr>Drill 1 – Identifying the Error and Pinpoint Misunderstanding </vt:lpstr>
      <vt:lpstr>Drill 2 – Responding to Misunderstanding</vt:lpstr>
      <vt:lpstr>Drill 2 – Responding to Misunderstanding</vt:lpstr>
      <vt:lpstr>Drill 2 – Responding to Misunderstanding</vt:lpstr>
      <vt:lpstr>Drill 2 – Responding to Misunderstanding</vt:lpstr>
      <vt:lpstr>Drill 2 – Responding to Misunderstanding</vt:lpstr>
      <vt:lpstr>Drill 3– Layering on Transferring the Skill</vt:lpstr>
      <vt:lpstr>Drill 3 – Transferring the Skill</vt:lpstr>
      <vt:lpstr>Drill 3– Layering on Transferring the Skill</vt:lpstr>
      <vt:lpstr>Drill 3– Layering on Transferring the Skill</vt:lpstr>
      <vt:lpstr>Drill 3– Layering on Transferring the Skill</vt:lpstr>
      <vt:lpstr>Reflections</vt:lpstr>
      <vt:lpstr>PowerPoint Presentation</vt:lpstr>
      <vt:lpstr>Many Thanks!</vt:lpstr>
    </vt:vector>
  </TitlesOfParts>
  <Company>Achievement First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 ATT PD - Guided Reading Intervention - Embedded Fluency - PPT</dc:title>
  <dc:creator>Payal Seth</dc:creator>
  <cp:lastModifiedBy>Rene Morgan</cp:lastModifiedBy>
  <cp:revision>119</cp:revision>
  <cp:lastPrinted>2016-06-20T18:22:01Z</cp:lastPrinted>
  <dcterms:created xsi:type="dcterms:W3CDTF">2015-08-05T11:21:15Z</dcterms:created>
  <dcterms:modified xsi:type="dcterms:W3CDTF">2017-11-02T21:23:54Z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0x010100F05A691F7F882644BE96F06D9D88F8E100799D1D68EF776544B1EC6F38F228A220</vt:lpwstr>
  </property>
  <property fmtid="{D5CDD505-2E9C-101B-9397-08002B2CF9AE}" pid="3" name="_dlc_policyId">
    <vt:lpwstr>0x010100F05A691F7F882644BE96F06D9D88F8E1|2088864059</vt:lpwstr>
  </property>
  <property fmtid="{D5CDD505-2E9C-101B-9397-08002B2CF9AE}" pid="4" name="ItemRetentionFormula">
    <vt:lpwstr/>
  </property>
  <property fmtid="{D5CDD505-2E9C-101B-9397-08002B2CF9AE}" pid="5" name="_dlc_DocIdItemGuid">
    <vt:lpwstr>b202e7a9-2589-4115-9da4-65e131fe7830</vt:lpwstr>
  </property>
  <property fmtid="{D5CDD505-2E9C-101B-9397-08002B2CF9AE}" pid="6" name="Project">
    <vt:lpwstr/>
  </property>
  <property fmtid="{D5CDD505-2E9C-101B-9397-08002B2CF9AE}" pid="7" name="Geography">
    <vt:lpwstr/>
  </property>
  <property fmtid="{D5CDD505-2E9C-101B-9397-08002B2CF9AE}" pid="8" name="School">
    <vt:lpwstr/>
  </property>
  <property fmtid="{D5CDD505-2E9C-101B-9397-08002B2CF9AE}" pid="9" name="Team">
    <vt:lpwstr/>
  </property>
  <property fmtid="{D5CDD505-2E9C-101B-9397-08002B2CF9AE}" pid="10" name="School Year">
    <vt:lpwstr/>
  </property>
  <property fmtid="{D5CDD505-2E9C-101B-9397-08002B2CF9AE}" pid="11" name="_dlc_LastRun">
    <vt:lpwstr>07/15/2017 23:00:37</vt:lpwstr>
  </property>
  <property fmtid="{D5CDD505-2E9C-101B-9397-08002B2CF9AE}" pid="12" name="_dlc_ItemStageId">
    <vt:lpwstr>1</vt:lpwstr>
  </property>
</Properties>
</file>