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iagrams/data1.xml" ContentType="application/vnd.openxmlformats-officedocument.drawingml.diagramData+xml"/>
  <Override PartName="/word/document.xml" ContentType="application/vnd.openxmlformats-officedocument.wordprocessingml.document.main+xml"/>
  <Override PartName="/word/endnotes.xml" ContentType="application/vnd.openxmlformats-officedocument.wordprocessingml.endnotes+xml"/>
  <Override PartName="/word/footer1.xml" ContentType="application/vnd.openxmlformats-officedocument.wordprocessingml.footer+xml"/>
  <Override PartName="/word/footnotes.xml" ContentType="application/vnd.openxmlformats-officedocument.wordprocessingml.footnotes+xml"/>
  <Override PartName="/word/diagrams/drawing1.xml" ContentType="application/vnd.ms-office.drawingml.diagramDrawing+xml"/>
  <Override PartName="/word/diagrams/layout1.xml" ContentType="application/vnd.openxmlformats-officedocument.drawingml.diagramLayout+xml"/>
  <Override PartName="/word/diagrams/quickStyle1.xml" ContentType="application/vnd.openxmlformats-officedocument.drawingml.diagramStyle+xml"/>
  <Override PartName="/word/theme/theme1.xml" ContentType="application/vnd.openxmlformats-officedocument.theme+xml"/>
  <Override PartName="/word/diagrams/colors1.xml" ContentType="application/vnd.openxmlformats-officedocument.drawingml.diagramColors+xml"/>
  <Override PartName="/word/settings.xml" ContentType="application/vnd.openxmlformats-officedocument.wordprocessingml.settings+xml"/>
  <Override PartName="/word/styles.xml" ContentType="application/vnd.openxmlformats-officedocument.wordprocessingml.styles+xml"/>
  <Override PartName="/customXml/itemProps1.xml" ContentType="application/vnd.openxmlformats-officedocument.customXmlProperties+xml"/>
  <Override PartName="/word/numbering.xml" ContentType="application/vnd.openxmlformats-officedocument.wordprocessingml.numbering+xml"/>
  <Override PartName="/docProps/app.xml" ContentType="application/vnd.openxmlformats-officedocument.extended-properties+xml"/>
  <Override PartName="/docProps/core.xml" ContentType="application/vnd.openxmlformats-package.core-properties+xml"/>
  <Override PartName="/word/webSettings.xml" ContentType="application/vnd.openxmlformats-officedocument.wordprocessingml.webSettings+xml"/>
  <Override PartName="/word/fontTable.xml" ContentType="application/vnd.openxmlformats-officedocument.wordprocessingml.fontTable+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body>
    <w:p w:rsidR="005C71E2" w:rsidRDefault="00422AD7" w:rsidP="005C71E2">
      <w:pPr>
        <w:pStyle w:val="Title"/>
      </w:pPr>
      <w:r w:rsidRPr="001260FE">
        <w:rPr>
          <w:rFonts w:ascii="Rockwell" w:hAnsi="Rockwell"/>
          <w:noProof/>
        </w:rPr>
        <w:drawing>
          <wp:anchor distT="0" distB="0" distL="114300" distR="114300" simplePos="0" relativeHeight="251661312" behindDoc="1" locked="0" layoutInCell="1" allowOverlap="1" wp14:anchorId="2DEF6115" wp14:editId="536C2B59">
            <wp:simplePos x="0" y="0"/>
            <wp:positionH relativeFrom="column">
              <wp:posOffset>5448300</wp:posOffset>
            </wp:positionH>
            <wp:positionV relativeFrom="paragraph">
              <wp:posOffset>-142875</wp:posOffset>
            </wp:positionV>
            <wp:extent cx="1600200" cy="598170"/>
            <wp:effectExtent l="0" t="0" r="0" b="0"/>
            <wp:wrapThrough wrapText="bothSides">
              <wp:wrapPolygon edited="0">
                <wp:start x="0" y="0"/>
                <wp:lineTo x="0" y="20637"/>
                <wp:lineTo x="21343" y="20637"/>
                <wp:lineTo x="21343" y="0"/>
                <wp:lineTo x="0" y="0"/>
              </wp:wrapPolygon>
            </wp:wrapThrough>
            <wp:docPr id="19" name="Picture 19" descr="http://www.achievementfirst.org/fileadmin/af/home/Marketing_Page/AchievementFirst_Logo_SMALL_.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http://www.achievementfirst.org/fileadmin/af/home/Marketing_Page/AchievementFirst_Logo_SMALL_.jpg"/>
                    <pic:cNvPicPr>
                      <a:picLocks noChangeAspect="1" noChangeArrowheads="1"/>
                    </pic:cNvPicPr>
                  </pic:nvPicPr>
                  <pic:blipFill>
                    <a:blip r:embed="rId8" r:link="rId9" cstate="print">
                      <a:extLst>
                        <a:ext uri="{28A0092B-C50C-407E-A947-70E740481C1C}">
                          <a14:useLocalDpi xmlns:a14="http://schemas.microsoft.com/office/drawing/2010/main" val="0"/>
                        </a:ext>
                      </a:extLst>
                    </a:blip>
                    <a:srcRect/>
                    <a:stretch>
                      <a:fillRect/>
                    </a:stretch>
                  </pic:blipFill>
                  <pic:spPr bwMode="auto">
                    <a:xfrm>
                      <a:off x="0" y="0"/>
                      <a:ext cx="1600200" cy="598170"/>
                    </a:xfrm>
                    <a:prstGeom prst="rect">
                      <a:avLst/>
                    </a:prstGeom>
                    <a:noFill/>
                    <a:ln>
                      <a:noFill/>
                    </a:ln>
                  </pic:spPr>
                </pic:pic>
              </a:graphicData>
            </a:graphic>
            <wp14:sizeRelH relativeFrom="page">
              <wp14:pctWidth>0</wp14:pctWidth>
            </wp14:sizeRelH>
            <wp14:sizeRelV relativeFrom="page">
              <wp14:pctHeight>0</wp14:pctHeight>
            </wp14:sizeRelV>
          </wp:anchor>
        </w:drawing>
      </w:r>
      <w:r w:rsidR="00E91E3C">
        <w:t xml:space="preserve">Co-teaching </w:t>
      </w:r>
      <w:r w:rsidR="00755B35">
        <w:t>Core Practice</w:t>
      </w:r>
    </w:p>
    <w:p w:rsidR="00E91E3C" w:rsidRDefault="00D75CD6" w:rsidP="00E91E3C">
      <w:pPr>
        <w:pStyle w:val="Subtitle"/>
      </w:pPr>
      <w:bookmarkStart w:id="0" w:name="_Toc381776264"/>
      <w:r>
        <w:t>16-17</w:t>
      </w:r>
      <w:r w:rsidR="00E91E3C">
        <w:t>’ School Year</w:t>
      </w:r>
    </w:p>
    <w:p w:rsidR="00E91E3C" w:rsidRPr="0091266B" w:rsidRDefault="00E91E3C" w:rsidP="00F94DAF">
      <w:pPr>
        <w:pStyle w:val="Heading1"/>
        <w:spacing w:before="0"/>
      </w:pPr>
      <w:bookmarkStart w:id="1" w:name="_Toc409529268"/>
      <w:bookmarkStart w:id="2" w:name="_Toc409529466"/>
      <w:bookmarkStart w:id="3" w:name="_Toc442772089"/>
      <w:r w:rsidRPr="0091266B">
        <w:t>Overview</w:t>
      </w:r>
      <w:bookmarkEnd w:id="0"/>
      <w:bookmarkEnd w:id="1"/>
      <w:bookmarkEnd w:id="2"/>
      <w:bookmarkEnd w:id="3"/>
    </w:p>
    <w:p w:rsidR="00E91E3C" w:rsidRPr="003D2321" w:rsidRDefault="00E91E3C" w:rsidP="00E91E3C">
      <w:pPr>
        <w:rPr>
          <w:rFonts w:cstheme="minorHAnsi"/>
        </w:rPr>
      </w:pPr>
      <w:r w:rsidRPr="00A959EC">
        <w:rPr>
          <w:rFonts w:cstheme="minorHAnsi"/>
        </w:rPr>
        <w:t>Co-Teaching is a special education service delivery option</w:t>
      </w:r>
      <w:r w:rsidR="000C1873">
        <w:rPr>
          <w:rFonts w:cstheme="minorHAnsi"/>
        </w:rPr>
        <w:t xml:space="preserve"> (a formal component of the special education continuum) and</w:t>
      </w:r>
      <w:r w:rsidRPr="00A959EC">
        <w:rPr>
          <w:rFonts w:cstheme="minorHAnsi"/>
        </w:rPr>
        <w:t xml:space="preserve"> a way to provide students with disabilities the special instruction to which they are entitled while ensuring that they can access the general education curriculum in the least restrictive environment.  </w:t>
      </w:r>
      <w:r w:rsidR="000C1873">
        <w:rPr>
          <w:rFonts w:cstheme="minorHAnsi"/>
        </w:rPr>
        <w:t xml:space="preserve">Co-teaching is a relatively new practice; special education formally began in 1973 and co-teaching was formerly introduced into the special education continuum in the 2004 version of IDEA.  </w:t>
      </w:r>
      <w:r w:rsidR="00EF64E2">
        <w:rPr>
          <w:rFonts w:cstheme="minorHAnsi"/>
        </w:rPr>
        <w:t xml:space="preserve">This guidance represents our latest thinking around how to ensure strong co-teaching program across our network. </w:t>
      </w:r>
    </w:p>
    <w:p w:rsidR="00E91E3C" w:rsidRDefault="00E91E3C" w:rsidP="00F94DAF">
      <w:pPr>
        <w:pStyle w:val="Heading1"/>
        <w:spacing w:before="0"/>
      </w:pPr>
      <w:bookmarkStart w:id="4" w:name="_Toc381776265"/>
      <w:bookmarkStart w:id="5" w:name="_Toc409529269"/>
      <w:bookmarkStart w:id="6" w:name="_Toc409529467"/>
      <w:bookmarkStart w:id="7" w:name="_Toc442772090"/>
      <w:r w:rsidRPr="00526C5E">
        <w:t>Co-teaching at A</w:t>
      </w:r>
      <w:bookmarkEnd w:id="4"/>
      <w:bookmarkEnd w:id="5"/>
      <w:bookmarkEnd w:id="6"/>
      <w:r w:rsidR="00B30134">
        <w:t>chievement First</w:t>
      </w:r>
      <w:bookmarkEnd w:id="7"/>
    </w:p>
    <w:p w:rsidR="00E91E3C" w:rsidRPr="00526C5E" w:rsidRDefault="00E91E3C" w:rsidP="00E91E3C">
      <w:r>
        <w:rPr>
          <w:rFonts w:cstheme="minorHAnsi"/>
          <w:sz w:val="21"/>
          <w:szCs w:val="21"/>
        </w:rPr>
        <w:t>At Achievement First, we are building an inclusive environment to ensure all scholars are able to achieve academically and behaviorally at high levels</w:t>
      </w:r>
      <w:r w:rsidRPr="00015958">
        <w:rPr>
          <w:rFonts w:cstheme="minorHAnsi"/>
          <w:sz w:val="21"/>
          <w:szCs w:val="21"/>
        </w:rPr>
        <w:t xml:space="preserve">.  Co-teaching is one vehicle for reaching inclusiveness.  Additionally, </w:t>
      </w:r>
      <w:r>
        <w:rPr>
          <w:rFonts w:cstheme="minorHAnsi"/>
          <w:sz w:val="21"/>
          <w:szCs w:val="21"/>
        </w:rPr>
        <w:t>c</w:t>
      </w:r>
      <w:r w:rsidRPr="008C2753">
        <w:rPr>
          <w:rFonts w:cstheme="minorHAnsi"/>
          <w:sz w:val="21"/>
          <w:szCs w:val="21"/>
        </w:rPr>
        <w:t>o-teaching allows teachers to collect more data, provide more feedback, and offer more targeted support to lead students to the same rigorous academic and behavioral outcomes.  It encompasses several proactive structures to respond to student struggles before that struggle manifests on a unit test or I</w:t>
      </w:r>
      <w:r w:rsidR="00B30134">
        <w:rPr>
          <w:rFonts w:cstheme="minorHAnsi"/>
          <w:sz w:val="21"/>
          <w:szCs w:val="21"/>
        </w:rPr>
        <w:t>nterim Assessment</w:t>
      </w:r>
      <w:r w:rsidRPr="008C2753">
        <w:rPr>
          <w:rFonts w:cstheme="minorHAnsi"/>
          <w:sz w:val="21"/>
          <w:szCs w:val="21"/>
        </w:rPr>
        <w:t>.</w:t>
      </w:r>
    </w:p>
    <w:p w:rsidR="00E91E3C" w:rsidRPr="00EF64E2" w:rsidRDefault="00E91E3C" w:rsidP="00EF64E2">
      <w:pPr>
        <w:rPr>
          <w:rFonts w:cstheme="minorHAnsi"/>
          <w:sz w:val="21"/>
          <w:szCs w:val="21"/>
        </w:rPr>
      </w:pPr>
      <w:r w:rsidRPr="00526C5E">
        <w:rPr>
          <w:rFonts w:cstheme="minorHAnsi"/>
          <w:sz w:val="21"/>
          <w:szCs w:val="21"/>
        </w:rPr>
        <w:t>During instruction, educators assume different roles as they move between different co-teaching models to meet specific learning objectives and scholar needs.  Access to the general education curriculum is a legal requirement that emphasizes the importance of aligning instructional expectations with grade level content stand</w:t>
      </w:r>
      <w:r w:rsidR="00EF64E2">
        <w:rPr>
          <w:rFonts w:cstheme="minorHAnsi"/>
          <w:sz w:val="21"/>
          <w:szCs w:val="21"/>
        </w:rPr>
        <w:t xml:space="preserve">ards mandated of all scholars. </w:t>
      </w:r>
      <w:r w:rsidRPr="00526C5E">
        <w:rPr>
          <w:rFonts w:cstheme="minorHAnsi"/>
          <w:sz w:val="21"/>
          <w:szCs w:val="21"/>
        </w:rPr>
        <w:t>In some instances, scholars with disabilities require modifications and/or accommodations to demonstrate proficiency or to develop foundational skills aligned with grade level standards.</w:t>
      </w:r>
    </w:p>
    <w:sdt>
      <w:sdtPr>
        <w:rPr>
          <w:rFonts w:asciiTheme="minorHAnsi" w:eastAsiaTheme="minorHAnsi" w:hAnsiTheme="minorHAnsi" w:cstheme="minorBidi"/>
          <w:b w:val="0"/>
          <w:bCs w:val="0"/>
          <w:color w:val="auto"/>
          <w:sz w:val="22"/>
          <w:szCs w:val="22"/>
          <w:lang w:eastAsia="en-US"/>
        </w:rPr>
        <w:id w:val="247855418"/>
        <w:docPartObj>
          <w:docPartGallery w:val="Table of Contents"/>
          <w:docPartUnique/>
        </w:docPartObj>
      </w:sdtPr>
      <w:sdtEndPr>
        <w:rPr>
          <w:noProof/>
        </w:rPr>
      </w:sdtEndPr>
      <w:sdtContent>
        <w:p w:rsidR="0044423B" w:rsidRDefault="0044423B" w:rsidP="00F94DAF">
          <w:pPr>
            <w:pStyle w:val="TOCHeading"/>
            <w:spacing w:before="0"/>
            <w:rPr>
              <w:rFonts w:asciiTheme="minorHAnsi" w:eastAsiaTheme="minorHAnsi" w:hAnsiTheme="minorHAnsi" w:cstheme="minorBidi"/>
              <w:b w:val="0"/>
              <w:bCs w:val="0"/>
              <w:color w:val="auto"/>
              <w:sz w:val="22"/>
              <w:szCs w:val="22"/>
              <w:lang w:eastAsia="en-US"/>
            </w:rPr>
          </w:pPr>
        </w:p>
        <w:p w:rsidR="00475AEE" w:rsidRDefault="00475AEE" w:rsidP="00F94DAF">
          <w:pPr>
            <w:pStyle w:val="TOCHeading"/>
            <w:spacing w:before="0"/>
          </w:pPr>
          <w:r>
            <w:t>Table of Contents</w:t>
          </w:r>
        </w:p>
        <w:p w:rsidR="00A9315D" w:rsidRPr="00A9315D" w:rsidRDefault="00475AEE" w:rsidP="00386BB2">
          <w:pPr>
            <w:pStyle w:val="TOC1"/>
            <w:tabs>
              <w:tab w:val="right" w:leader="dot" w:pos="10790"/>
            </w:tabs>
            <w:rPr>
              <w:rFonts w:eastAsiaTheme="minorEastAsia"/>
              <w:b/>
              <w:noProof/>
            </w:rPr>
          </w:pPr>
          <w:r>
            <w:fldChar w:fldCharType="begin"/>
          </w:r>
          <w:r>
            <w:instrText xml:space="preserve"> TOC \o "1-3" \h \z \u </w:instrText>
          </w:r>
          <w:r>
            <w:fldChar w:fldCharType="separate"/>
          </w:r>
        </w:p>
        <w:p w:rsidR="00A9315D" w:rsidRPr="00A9315D" w:rsidRDefault="001E5A56">
          <w:pPr>
            <w:pStyle w:val="TOC1"/>
            <w:tabs>
              <w:tab w:val="right" w:leader="dot" w:pos="10790"/>
            </w:tabs>
            <w:rPr>
              <w:rFonts w:eastAsiaTheme="minorEastAsia"/>
              <w:b/>
              <w:noProof/>
            </w:rPr>
          </w:pPr>
          <w:hyperlink w:anchor="_Toc442772092" w:history="1">
            <w:r w:rsidR="00A9315D" w:rsidRPr="00A9315D">
              <w:rPr>
                <w:rStyle w:val="Hyperlink"/>
                <w:b/>
                <w:noProof/>
              </w:rPr>
              <w:t>Co-Teaching Keys Indicators of Excellence</w:t>
            </w:r>
            <w:r w:rsidR="00A9315D" w:rsidRPr="00A9315D">
              <w:rPr>
                <w:b/>
                <w:noProof/>
                <w:webHidden/>
              </w:rPr>
              <w:tab/>
            </w:r>
            <w:r w:rsidR="00A9315D" w:rsidRPr="00A9315D">
              <w:rPr>
                <w:b/>
                <w:noProof/>
                <w:webHidden/>
              </w:rPr>
              <w:fldChar w:fldCharType="begin"/>
            </w:r>
            <w:r w:rsidR="00A9315D" w:rsidRPr="00A9315D">
              <w:rPr>
                <w:b/>
                <w:noProof/>
                <w:webHidden/>
              </w:rPr>
              <w:instrText xml:space="preserve"> PAGEREF _Toc442772092 \h </w:instrText>
            </w:r>
            <w:r w:rsidR="00A9315D" w:rsidRPr="00A9315D">
              <w:rPr>
                <w:b/>
                <w:noProof/>
                <w:webHidden/>
              </w:rPr>
            </w:r>
            <w:r w:rsidR="00A9315D" w:rsidRPr="00A9315D">
              <w:rPr>
                <w:b/>
                <w:noProof/>
                <w:webHidden/>
              </w:rPr>
              <w:fldChar w:fldCharType="separate"/>
            </w:r>
            <w:r w:rsidR="00A9315D" w:rsidRPr="00A9315D">
              <w:rPr>
                <w:b/>
                <w:noProof/>
                <w:webHidden/>
              </w:rPr>
              <w:t>2</w:t>
            </w:r>
            <w:r w:rsidR="00A9315D" w:rsidRPr="00A9315D">
              <w:rPr>
                <w:b/>
                <w:noProof/>
                <w:webHidden/>
              </w:rPr>
              <w:fldChar w:fldCharType="end"/>
            </w:r>
          </w:hyperlink>
        </w:p>
        <w:p w:rsidR="00A9315D" w:rsidRPr="00A9315D" w:rsidRDefault="001E5A56">
          <w:pPr>
            <w:pStyle w:val="TOC1"/>
            <w:tabs>
              <w:tab w:val="right" w:leader="dot" w:pos="10790"/>
            </w:tabs>
            <w:rPr>
              <w:rFonts w:eastAsiaTheme="minorEastAsia"/>
              <w:b/>
              <w:noProof/>
            </w:rPr>
          </w:pPr>
          <w:hyperlink w:anchor="_Toc442772093" w:history="1">
            <w:r w:rsidR="00A9315D" w:rsidRPr="00A9315D">
              <w:rPr>
                <w:rStyle w:val="Hyperlink"/>
                <w:b/>
                <w:noProof/>
              </w:rPr>
              <w:t>Co-teaching over the Year</w:t>
            </w:r>
            <w:r w:rsidR="00A9315D" w:rsidRPr="00A9315D">
              <w:rPr>
                <w:b/>
                <w:noProof/>
                <w:webHidden/>
              </w:rPr>
              <w:tab/>
            </w:r>
            <w:r w:rsidR="00A9315D" w:rsidRPr="00A9315D">
              <w:rPr>
                <w:b/>
                <w:noProof/>
                <w:webHidden/>
              </w:rPr>
              <w:fldChar w:fldCharType="begin"/>
            </w:r>
            <w:r w:rsidR="00A9315D" w:rsidRPr="00A9315D">
              <w:rPr>
                <w:b/>
                <w:noProof/>
                <w:webHidden/>
              </w:rPr>
              <w:instrText xml:space="preserve"> PAGEREF _Toc442772093 \h </w:instrText>
            </w:r>
            <w:r w:rsidR="00A9315D" w:rsidRPr="00A9315D">
              <w:rPr>
                <w:b/>
                <w:noProof/>
                <w:webHidden/>
              </w:rPr>
            </w:r>
            <w:r w:rsidR="00A9315D" w:rsidRPr="00A9315D">
              <w:rPr>
                <w:b/>
                <w:noProof/>
                <w:webHidden/>
              </w:rPr>
              <w:fldChar w:fldCharType="separate"/>
            </w:r>
            <w:r w:rsidR="00A9315D" w:rsidRPr="00A9315D">
              <w:rPr>
                <w:b/>
                <w:noProof/>
                <w:webHidden/>
              </w:rPr>
              <w:t>4</w:t>
            </w:r>
            <w:r w:rsidR="00A9315D" w:rsidRPr="00A9315D">
              <w:rPr>
                <w:b/>
                <w:noProof/>
                <w:webHidden/>
              </w:rPr>
              <w:fldChar w:fldCharType="end"/>
            </w:r>
          </w:hyperlink>
        </w:p>
        <w:p w:rsidR="00A9315D" w:rsidRDefault="001E5A56">
          <w:pPr>
            <w:pStyle w:val="TOC1"/>
            <w:tabs>
              <w:tab w:val="right" w:leader="dot" w:pos="10790"/>
            </w:tabs>
            <w:rPr>
              <w:rFonts w:eastAsiaTheme="minorEastAsia"/>
              <w:noProof/>
            </w:rPr>
          </w:pPr>
          <w:hyperlink w:anchor="_Toc442772094" w:history="1">
            <w:r w:rsidR="00A9315D" w:rsidRPr="00A9315D">
              <w:rPr>
                <w:rStyle w:val="Hyperlink"/>
                <w:b/>
                <w:noProof/>
              </w:rPr>
              <w:t>Data and Measures</w:t>
            </w:r>
            <w:r w:rsidR="00A9315D" w:rsidRPr="00A9315D">
              <w:rPr>
                <w:b/>
                <w:noProof/>
                <w:webHidden/>
              </w:rPr>
              <w:tab/>
            </w:r>
            <w:r w:rsidR="00A9315D" w:rsidRPr="00A9315D">
              <w:rPr>
                <w:b/>
                <w:noProof/>
                <w:webHidden/>
              </w:rPr>
              <w:fldChar w:fldCharType="begin"/>
            </w:r>
            <w:r w:rsidR="00A9315D" w:rsidRPr="00A9315D">
              <w:rPr>
                <w:b/>
                <w:noProof/>
                <w:webHidden/>
              </w:rPr>
              <w:instrText xml:space="preserve"> PAGEREF _Toc442772094 \h </w:instrText>
            </w:r>
            <w:r w:rsidR="00A9315D" w:rsidRPr="00A9315D">
              <w:rPr>
                <w:b/>
                <w:noProof/>
                <w:webHidden/>
              </w:rPr>
            </w:r>
            <w:r w:rsidR="00A9315D" w:rsidRPr="00A9315D">
              <w:rPr>
                <w:b/>
                <w:noProof/>
                <w:webHidden/>
              </w:rPr>
              <w:fldChar w:fldCharType="separate"/>
            </w:r>
            <w:r w:rsidR="00A9315D" w:rsidRPr="00A9315D">
              <w:rPr>
                <w:b/>
                <w:noProof/>
                <w:webHidden/>
              </w:rPr>
              <w:t>6</w:t>
            </w:r>
            <w:r w:rsidR="00A9315D" w:rsidRPr="00A9315D">
              <w:rPr>
                <w:b/>
                <w:noProof/>
                <w:webHidden/>
              </w:rPr>
              <w:fldChar w:fldCharType="end"/>
            </w:r>
          </w:hyperlink>
        </w:p>
        <w:p w:rsidR="00475AEE" w:rsidRPr="00A9315D" w:rsidRDefault="00475AEE" w:rsidP="00A9315D">
          <w:pPr>
            <w:pStyle w:val="TOC2"/>
            <w:tabs>
              <w:tab w:val="right" w:leader="dot" w:pos="10790"/>
            </w:tabs>
            <w:ind w:left="0"/>
            <w:rPr>
              <w:rFonts w:eastAsiaTheme="minorEastAsia"/>
              <w:noProof/>
            </w:rPr>
          </w:pPr>
          <w:r>
            <w:rPr>
              <w:b/>
              <w:bCs/>
              <w:noProof/>
            </w:rPr>
            <w:fldChar w:fldCharType="end"/>
          </w:r>
        </w:p>
      </w:sdtContent>
    </w:sdt>
    <w:p w:rsidR="00A9315D" w:rsidRDefault="00A9315D" w:rsidP="00B30134">
      <w:pPr>
        <w:pStyle w:val="Heading1"/>
        <w:spacing w:before="0"/>
      </w:pPr>
    </w:p>
    <w:p w:rsidR="00F94DAF" w:rsidRDefault="00B30134" w:rsidP="00B30134">
      <w:pPr>
        <w:pStyle w:val="Heading1"/>
        <w:spacing w:before="0"/>
      </w:pPr>
      <w:bookmarkStart w:id="8" w:name="_Toc442772091"/>
      <w:r>
        <w:t>How to use this Core Practice</w:t>
      </w:r>
      <w:bookmarkEnd w:id="8"/>
    </w:p>
    <w:p w:rsidR="00D2336A" w:rsidRDefault="00F94DAF" w:rsidP="00EF64E2">
      <w:r>
        <w:t>This provides and overview of our current thinking and tools.  Reading this</w:t>
      </w:r>
      <w:r w:rsidR="00B30134">
        <w:t xml:space="preserve"> document,</w:t>
      </w:r>
      <w:r>
        <w:t xml:space="preserve"> will position you to know </w:t>
      </w:r>
      <w:r w:rsidR="00B30134">
        <w:t>the</w:t>
      </w:r>
      <w:r>
        <w:t xml:space="preserve"> co-teaching expectations.  For more in-depth pieces of guidance, refer to the </w:t>
      </w:r>
      <w:hyperlink r:id="rId10" w:history="1">
        <w:r w:rsidRPr="00F94DAF">
          <w:rPr>
            <w:rStyle w:val="Hyperlink"/>
          </w:rPr>
          <w:t>Co-teaching Hub</w:t>
        </w:r>
      </w:hyperlink>
      <w:r>
        <w:t xml:space="preserve"> on Many Minds.</w:t>
      </w:r>
      <w:r w:rsidR="00D2336A">
        <w:br w:type="page"/>
      </w:r>
    </w:p>
    <w:p w:rsidR="00D2336A" w:rsidRPr="00141997" w:rsidRDefault="00D2336A" w:rsidP="00D2336A">
      <w:pPr>
        <w:pStyle w:val="Heading1"/>
      </w:pPr>
      <w:bookmarkStart w:id="9" w:name="_Toc381776266"/>
      <w:bookmarkStart w:id="10" w:name="_Toc442772092"/>
      <w:r w:rsidRPr="00141997">
        <w:rPr>
          <w:rFonts w:cstheme="minorHAnsi"/>
          <w:noProof/>
          <w:sz w:val="22"/>
          <w:szCs w:val="21"/>
        </w:rPr>
        <w:lastRenderedPageBreak/>
        <w:drawing>
          <wp:anchor distT="0" distB="0" distL="114300" distR="114300" simplePos="0" relativeHeight="251657728" behindDoc="0" locked="0" layoutInCell="1" allowOverlap="1" wp14:anchorId="77C7C6D0" wp14:editId="46231B0A">
            <wp:simplePos x="0" y="0"/>
            <wp:positionH relativeFrom="margin">
              <wp:posOffset>4181475</wp:posOffset>
            </wp:positionH>
            <wp:positionV relativeFrom="margin">
              <wp:posOffset>-133350</wp:posOffset>
            </wp:positionV>
            <wp:extent cx="2657475" cy="1438275"/>
            <wp:effectExtent l="0" t="0" r="0" b="66675"/>
            <wp:wrapSquare wrapText="bothSides"/>
            <wp:docPr id="1" name="Diagram 1"/>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1" r:lo="rId12" r:qs="rId13" r:cs="rId14"/>
              </a:graphicData>
            </a:graphic>
            <wp14:sizeRelH relativeFrom="margin">
              <wp14:pctWidth>0</wp14:pctWidth>
            </wp14:sizeRelH>
            <wp14:sizeRelV relativeFrom="margin">
              <wp14:pctHeight>0</wp14:pctHeight>
            </wp14:sizeRelV>
          </wp:anchor>
        </w:drawing>
      </w:r>
      <w:r w:rsidRPr="00141997">
        <w:t>Co-Teaching Keys Indicators of Excellence</w:t>
      </w:r>
      <w:bookmarkEnd w:id="9"/>
      <w:bookmarkEnd w:id="10"/>
    </w:p>
    <w:p w:rsidR="00D2336A" w:rsidRPr="00141997" w:rsidRDefault="00D2336A" w:rsidP="00D2336A">
      <w:pPr>
        <w:textAlignment w:val="center"/>
        <w:rPr>
          <w:rFonts w:ascii="Calibri" w:hAnsi="Calibri" w:cs="Calibri"/>
          <w:sz w:val="21"/>
          <w:szCs w:val="21"/>
        </w:rPr>
      </w:pPr>
      <w:r>
        <w:rPr>
          <w:rFonts w:cstheme="minorHAnsi"/>
          <w:sz w:val="21"/>
          <w:szCs w:val="21"/>
        </w:rPr>
        <w:t xml:space="preserve">Co-teaching when implemented </w:t>
      </w:r>
      <w:r w:rsidRPr="00DA0088">
        <w:rPr>
          <w:rFonts w:cstheme="minorHAnsi"/>
          <w:sz w:val="21"/>
          <w:szCs w:val="21"/>
        </w:rPr>
        <w:t xml:space="preserve">with fidelity and adherence to our Key Indicators of Excellence and Fundamentals of Instruction have a proven track record of success. </w:t>
      </w:r>
      <w:r>
        <w:rPr>
          <w:rFonts w:cstheme="minorHAnsi"/>
          <w:sz w:val="21"/>
          <w:szCs w:val="21"/>
        </w:rPr>
        <w:t xml:space="preserve">Co-teaching provides all our scholars with access to a rigorous core curricula as well as targets the specific needs of scholars in order to move them forward both academically and behaviorally.  </w:t>
      </w:r>
    </w:p>
    <w:tbl>
      <w:tblPr>
        <w:tblStyle w:val="TableGrid"/>
        <w:tblW w:w="5000" w:type="pct"/>
        <w:tblLook w:val="04A0" w:firstRow="1" w:lastRow="0" w:firstColumn="1" w:lastColumn="0" w:noHBand="0" w:noVBand="1"/>
      </w:tblPr>
      <w:tblGrid>
        <w:gridCol w:w="2065"/>
        <w:gridCol w:w="8725"/>
      </w:tblGrid>
      <w:tr w:rsidR="00D2336A" w:rsidTr="00386BB2">
        <w:tc>
          <w:tcPr>
            <w:tcW w:w="957" w:type="pct"/>
          </w:tcPr>
          <w:p w:rsidR="00D2336A" w:rsidRPr="002E0A00" w:rsidRDefault="00D2336A" w:rsidP="00767EC4">
            <w:pPr>
              <w:rPr>
                <w:rFonts w:cstheme="minorHAnsi"/>
                <w:b/>
                <w:szCs w:val="32"/>
              </w:rPr>
            </w:pPr>
            <w:r w:rsidRPr="002E0A00">
              <w:rPr>
                <w:rFonts w:cstheme="minorHAnsi"/>
                <w:b/>
                <w:szCs w:val="32"/>
              </w:rPr>
              <w:t>Key Indicator of Excellence</w:t>
            </w:r>
          </w:p>
        </w:tc>
        <w:tc>
          <w:tcPr>
            <w:tcW w:w="4043" w:type="pct"/>
          </w:tcPr>
          <w:p w:rsidR="00D2336A" w:rsidRPr="002E0A00" w:rsidRDefault="00D2336A" w:rsidP="00767EC4">
            <w:pPr>
              <w:jc w:val="center"/>
              <w:rPr>
                <w:rFonts w:cstheme="minorHAnsi"/>
                <w:b/>
                <w:szCs w:val="32"/>
              </w:rPr>
            </w:pPr>
            <w:r>
              <w:rPr>
                <w:rFonts w:cstheme="minorHAnsi"/>
                <w:b/>
                <w:szCs w:val="32"/>
              </w:rPr>
              <w:t>Co-Teaching (CTT/ICT)</w:t>
            </w:r>
          </w:p>
        </w:tc>
      </w:tr>
      <w:tr w:rsidR="00D2336A" w:rsidTr="00386BB2">
        <w:tc>
          <w:tcPr>
            <w:tcW w:w="957" w:type="pct"/>
          </w:tcPr>
          <w:p w:rsidR="00D2336A" w:rsidRDefault="00C7649C" w:rsidP="0044423B">
            <w:pPr>
              <w:rPr>
                <w:rFonts w:cstheme="minorHAnsi"/>
                <w:b/>
              </w:rPr>
            </w:pPr>
            <w:r>
              <w:rPr>
                <w:rFonts w:cstheme="minorHAnsi"/>
                <w:b/>
              </w:rPr>
              <w:t>BOY</w:t>
            </w:r>
            <w:r w:rsidR="00D2336A">
              <w:rPr>
                <w:rFonts w:cstheme="minorHAnsi"/>
                <w:b/>
              </w:rPr>
              <w:t xml:space="preserve"> </w:t>
            </w:r>
            <w:r w:rsidR="00386BB2">
              <w:rPr>
                <w:rFonts w:cstheme="minorHAnsi"/>
                <w:b/>
              </w:rPr>
              <w:t xml:space="preserve">Meetings Part </w:t>
            </w:r>
            <w:r w:rsidR="00D2336A">
              <w:rPr>
                <w:rFonts w:cstheme="minorHAnsi"/>
                <w:b/>
              </w:rPr>
              <w:t>1</w:t>
            </w:r>
            <w:r w:rsidR="00B30134">
              <w:rPr>
                <w:rFonts w:cstheme="minorHAnsi"/>
                <w:b/>
              </w:rPr>
              <w:t xml:space="preserve"> (Coaches)</w:t>
            </w:r>
          </w:p>
          <w:p w:rsidR="00D2336A" w:rsidRPr="00546A16" w:rsidRDefault="00D2336A" w:rsidP="00767EC4">
            <w:pPr>
              <w:rPr>
                <w:rFonts w:cstheme="minorHAnsi"/>
                <w:i/>
              </w:rPr>
            </w:pPr>
            <w:r w:rsidRPr="00087049">
              <w:rPr>
                <w:rFonts w:cstheme="minorHAnsi"/>
                <w:i/>
                <w:sz w:val="20"/>
              </w:rPr>
              <w:t>Establishing Partnerships</w:t>
            </w:r>
          </w:p>
        </w:tc>
        <w:tc>
          <w:tcPr>
            <w:tcW w:w="4043" w:type="pct"/>
          </w:tcPr>
          <w:p w:rsidR="00D2336A" w:rsidRPr="00087049" w:rsidRDefault="00D2336A" w:rsidP="00767EC4">
            <w:pPr>
              <w:rPr>
                <w:rFonts w:cstheme="minorHAnsi"/>
                <w:sz w:val="20"/>
              </w:rPr>
            </w:pPr>
            <w:r w:rsidRPr="00087049">
              <w:rPr>
                <w:rFonts w:cstheme="minorHAnsi"/>
                <w:sz w:val="20"/>
              </w:rPr>
              <w:t>Before School Year Begins:</w:t>
            </w:r>
          </w:p>
          <w:p w:rsidR="00D2336A" w:rsidRPr="00785899" w:rsidRDefault="00C7649C" w:rsidP="00D2336A">
            <w:pPr>
              <w:numPr>
                <w:ilvl w:val="0"/>
                <w:numId w:val="17"/>
              </w:numPr>
              <w:ind w:left="417"/>
              <w:rPr>
                <w:rFonts w:cstheme="minorHAnsi"/>
                <w:b/>
                <w:sz w:val="20"/>
              </w:rPr>
            </w:pPr>
            <w:r w:rsidRPr="00785899">
              <w:rPr>
                <w:rFonts w:cstheme="minorHAnsi"/>
                <w:b/>
                <w:sz w:val="20"/>
              </w:rPr>
              <w:t>Coach</w:t>
            </w:r>
            <w:r w:rsidR="00D2336A" w:rsidRPr="00785899">
              <w:rPr>
                <w:rFonts w:cstheme="minorHAnsi"/>
                <w:b/>
                <w:sz w:val="20"/>
              </w:rPr>
              <w:t xml:space="preserve"> establishes expectations for communication, planning and initial implementation.</w:t>
            </w:r>
          </w:p>
          <w:p w:rsidR="00D2336A" w:rsidRPr="00087049" w:rsidRDefault="00C7649C" w:rsidP="00D2336A">
            <w:pPr>
              <w:numPr>
                <w:ilvl w:val="0"/>
                <w:numId w:val="17"/>
              </w:numPr>
              <w:ind w:left="417"/>
              <w:rPr>
                <w:rFonts w:cstheme="minorHAnsi"/>
                <w:sz w:val="20"/>
              </w:rPr>
            </w:pPr>
            <w:r w:rsidRPr="00087049">
              <w:rPr>
                <w:rFonts w:cstheme="minorHAnsi"/>
                <w:sz w:val="20"/>
              </w:rPr>
              <w:t>Coach(es)</w:t>
            </w:r>
            <w:r w:rsidR="00D2336A" w:rsidRPr="00087049">
              <w:rPr>
                <w:rFonts w:cstheme="minorHAnsi"/>
                <w:sz w:val="20"/>
              </w:rPr>
              <w:t xml:space="preserve"> collectively establish a long-term plan for maximizing instruction using two teachers that considers both range and cluster of students’ needs as well as teachers’ current performance.</w:t>
            </w:r>
          </w:p>
          <w:p w:rsidR="00D2336A" w:rsidRPr="00087049" w:rsidRDefault="00C7649C" w:rsidP="00D2336A">
            <w:pPr>
              <w:numPr>
                <w:ilvl w:val="0"/>
                <w:numId w:val="17"/>
              </w:numPr>
              <w:ind w:left="417"/>
              <w:rPr>
                <w:rFonts w:cstheme="minorHAnsi"/>
                <w:sz w:val="20"/>
              </w:rPr>
            </w:pPr>
            <w:r w:rsidRPr="00087049">
              <w:rPr>
                <w:rFonts w:cstheme="minorHAnsi"/>
                <w:sz w:val="20"/>
              </w:rPr>
              <w:t xml:space="preserve">Coach &amp; </w:t>
            </w:r>
            <w:r w:rsidR="00D2336A" w:rsidRPr="00087049">
              <w:rPr>
                <w:rFonts w:cstheme="minorHAnsi"/>
                <w:sz w:val="20"/>
              </w:rPr>
              <w:t>Principal schedule initial co-observation (at least 1-2x/month).</w:t>
            </w:r>
          </w:p>
          <w:p w:rsidR="00D2336A" w:rsidRPr="00087049" w:rsidRDefault="00D2336A" w:rsidP="00D2336A">
            <w:pPr>
              <w:numPr>
                <w:ilvl w:val="0"/>
                <w:numId w:val="17"/>
              </w:numPr>
              <w:ind w:left="417"/>
              <w:rPr>
                <w:rFonts w:cstheme="minorHAnsi"/>
                <w:sz w:val="20"/>
              </w:rPr>
            </w:pPr>
            <w:r w:rsidRPr="00087049">
              <w:rPr>
                <w:rFonts w:cstheme="minorHAnsi"/>
                <w:sz w:val="20"/>
              </w:rPr>
              <w:t>Coach</w:t>
            </w:r>
            <w:r w:rsidR="00C7649C" w:rsidRPr="00087049">
              <w:rPr>
                <w:rFonts w:cstheme="minorHAnsi"/>
                <w:sz w:val="20"/>
              </w:rPr>
              <w:t>(es) execute</w:t>
            </w:r>
            <w:r w:rsidRPr="00087049">
              <w:rPr>
                <w:rFonts w:cstheme="minorHAnsi"/>
                <w:sz w:val="20"/>
              </w:rPr>
              <w:t xml:space="preserve"> effective initial expectations meeting with co-teachers.</w:t>
            </w:r>
          </w:p>
        </w:tc>
      </w:tr>
      <w:tr w:rsidR="00D2336A" w:rsidTr="00386BB2">
        <w:trPr>
          <w:trHeight w:val="1349"/>
        </w:trPr>
        <w:tc>
          <w:tcPr>
            <w:tcW w:w="957" w:type="pct"/>
          </w:tcPr>
          <w:p w:rsidR="00D2336A" w:rsidRDefault="00C7649C" w:rsidP="00767EC4">
            <w:pPr>
              <w:rPr>
                <w:rFonts w:cstheme="minorHAnsi"/>
                <w:b/>
              </w:rPr>
            </w:pPr>
            <w:r>
              <w:rPr>
                <w:rFonts w:cstheme="minorHAnsi"/>
                <w:b/>
              </w:rPr>
              <w:t>BOY</w:t>
            </w:r>
            <w:r w:rsidR="00D2336A">
              <w:rPr>
                <w:rFonts w:cstheme="minorHAnsi"/>
                <w:b/>
              </w:rPr>
              <w:t xml:space="preserve"> Meeting Part 2</w:t>
            </w:r>
            <w:r w:rsidR="0044423B">
              <w:rPr>
                <w:rFonts w:cstheme="minorHAnsi"/>
                <w:b/>
              </w:rPr>
              <w:t xml:space="preserve"> </w:t>
            </w:r>
            <w:r w:rsidR="00B30134">
              <w:rPr>
                <w:rFonts w:cstheme="minorHAnsi"/>
                <w:b/>
              </w:rPr>
              <w:t>(Co-teachers)</w:t>
            </w:r>
          </w:p>
          <w:p w:rsidR="00D2336A" w:rsidRPr="00C7649C" w:rsidRDefault="00D2336A" w:rsidP="00767EC4">
            <w:pPr>
              <w:rPr>
                <w:rFonts w:cstheme="minorHAnsi"/>
                <w:i/>
              </w:rPr>
            </w:pPr>
            <w:r w:rsidRPr="00087049">
              <w:rPr>
                <w:rFonts w:cstheme="minorHAnsi"/>
                <w:i/>
                <w:sz w:val="20"/>
              </w:rPr>
              <w:t>Communicating establishing partnerships</w:t>
            </w:r>
          </w:p>
        </w:tc>
        <w:tc>
          <w:tcPr>
            <w:tcW w:w="4043" w:type="pct"/>
          </w:tcPr>
          <w:p w:rsidR="00D2336A" w:rsidRPr="00087049" w:rsidRDefault="00D2336A" w:rsidP="00767EC4">
            <w:pPr>
              <w:rPr>
                <w:rFonts w:cstheme="minorHAnsi"/>
                <w:sz w:val="20"/>
              </w:rPr>
            </w:pPr>
            <w:r w:rsidRPr="00087049">
              <w:rPr>
                <w:rFonts w:cstheme="minorHAnsi"/>
                <w:sz w:val="20"/>
              </w:rPr>
              <w:t>Before School Year Begins:</w:t>
            </w:r>
          </w:p>
          <w:p w:rsidR="00D2336A" w:rsidRPr="00785899" w:rsidRDefault="00C7649C" w:rsidP="00D2336A">
            <w:pPr>
              <w:numPr>
                <w:ilvl w:val="0"/>
                <w:numId w:val="18"/>
              </w:numPr>
              <w:ind w:left="417"/>
              <w:rPr>
                <w:rFonts w:cstheme="minorHAnsi"/>
                <w:b/>
                <w:sz w:val="20"/>
              </w:rPr>
            </w:pPr>
            <w:r w:rsidRPr="00785899">
              <w:rPr>
                <w:rFonts w:cstheme="minorHAnsi"/>
                <w:b/>
                <w:sz w:val="20"/>
              </w:rPr>
              <w:t>Coach(es) communicate(s)</w:t>
            </w:r>
            <w:r w:rsidR="00D2336A" w:rsidRPr="00785899">
              <w:rPr>
                <w:rFonts w:cstheme="minorHAnsi"/>
                <w:b/>
                <w:sz w:val="20"/>
              </w:rPr>
              <w:t xml:space="preserve"> co-teacher expectations around communication, planning, and initial implementation after communicating teachers’ strengths and areas of growth.</w:t>
            </w:r>
          </w:p>
          <w:p w:rsidR="00D2336A" w:rsidRPr="00087049" w:rsidRDefault="00C7649C" w:rsidP="00D2336A">
            <w:pPr>
              <w:numPr>
                <w:ilvl w:val="0"/>
                <w:numId w:val="18"/>
              </w:numPr>
              <w:ind w:left="417"/>
              <w:rPr>
                <w:rFonts w:cstheme="minorHAnsi"/>
                <w:sz w:val="20"/>
              </w:rPr>
            </w:pPr>
            <w:r w:rsidRPr="00087049">
              <w:rPr>
                <w:rFonts w:cstheme="minorHAnsi"/>
                <w:sz w:val="20"/>
              </w:rPr>
              <w:t>Coach(es)</w:t>
            </w:r>
            <w:r w:rsidR="00D2336A" w:rsidRPr="00087049">
              <w:rPr>
                <w:rFonts w:cstheme="minorHAnsi"/>
                <w:sz w:val="20"/>
              </w:rPr>
              <w:t xml:space="preserve"> communicate</w:t>
            </w:r>
            <w:r w:rsidRPr="00087049">
              <w:rPr>
                <w:rFonts w:cstheme="minorHAnsi"/>
                <w:sz w:val="20"/>
              </w:rPr>
              <w:t>(</w:t>
            </w:r>
            <w:r w:rsidR="00D2336A" w:rsidRPr="00087049">
              <w:rPr>
                <w:rFonts w:cstheme="minorHAnsi"/>
                <w:sz w:val="20"/>
              </w:rPr>
              <w:t>s</w:t>
            </w:r>
            <w:r w:rsidRPr="00087049">
              <w:rPr>
                <w:rFonts w:cstheme="minorHAnsi"/>
                <w:sz w:val="20"/>
              </w:rPr>
              <w:t>)</w:t>
            </w:r>
            <w:r w:rsidR="00D2336A" w:rsidRPr="00087049">
              <w:rPr>
                <w:rFonts w:cstheme="minorHAnsi"/>
                <w:sz w:val="20"/>
              </w:rPr>
              <w:t xml:space="preserve"> co-teacher LTP for maximizing instruction using two teachers.</w:t>
            </w:r>
          </w:p>
          <w:p w:rsidR="00B30134" w:rsidRPr="00B30134" w:rsidRDefault="00C7649C" w:rsidP="00B30134">
            <w:pPr>
              <w:numPr>
                <w:ilvl w:val="0"/>
                <w:numId w:val="18"/>
              </w:numPr>
              <w:ind w:left="417"/>
              <w:rPr>
                <w:rFonts w:cstheme="minorHAnsi"/>
                <w:sz w:val="20"/>
              </w:rPr>
            </w:pPr>
            <w:r w:rsidRPr="00087049">
              <w:rPr>
                <w:rFonts w:cstheme="minorHAnsi"/>
                <w:sz w:val="20"/>
              </w:rPr>
              <w:t>Coach(es)</w:t>
            </w:r>
            <w:r w:rsidR="00D2336A" w:rsidRPr="00087049">
              <w:rPr>
                <w:rFonts w:cstheme="minorHAnsi"/>
                <w:sz w:val="20"/>
              </w:rPr>
              <w:t xml:space="preserve"> ensure</w:t>
            </w:r>
            <w:r w:rsidRPr="00087049">
              <w:rPr>
                <w:rFonts w:cstheme="minorHAnsi"/>
                <w:sz w:val="20"/>
              </w:rPr>
              <w:t>(</w:t>
            </w:r>
            <w:r w:rsidR="00D2336A" w:rsidRPr="00087049">
              <w:rPr>
                <w:rFonts w:cstheme="minorHAnsi"/>
                <w:sz w:val="20"/>
              </w:rPr>
              <w:t>s</w:t>
            </w:r>
            <w:r w:rsidRPr="00087049">
              <w:rPr>
                <w:rFonts w:cstheme="minorHAnsi"/>
                <w:sz w:val="20"/>
              </w:rPr>
              <w:t>)</w:t>
            </w:r>
            <w:r w:rsidR="00D2336A" w:rsidRPr="00087049">
              <w:rPr>
                <w:rFonts w:cstheme="minorHAnsi"/>
                <w:sz w:val="20"/>
              </w:rPr>
              <w:t xml:space="preserve"> clarity and alignment for </w:t>
            </w:r>
            <w:r w:rsidR="00D2336A" w:rsidRPr="00087049">
              <w:rPr>
                <w:rFonts w:cstheme="minorHAnsi"/>
                <w:b/>
                <w:i/>
                <w:sz w:val="20"/>
              </w:rPr>
              <w:t>initial</w:t>
            </w:r>
            <w:r w:rsidR="00D2336A" w:rsidRPr="00087049">
              <w:rPr>
                <w:rFonts w:cstheme="minorHAnsi"/>
                <w:sz w:val="20"/>
              </w:rPr>
              <w:t xml:space="preserve"> “flow of the block”.</w:t>
            </w:r>
          </w:p>
        </w:tc>
      </w:tr>
      <w:tr w:rsidR="00D2336A" w:rsidTr="00386BB2">
        <w:trPr>
          <w:trHeight w:val="1358"/>
        </w:trPr>
        <w:tc>
          <w:tcPr>
            <w:tcW w:w="957" w:type="pct"/>
          </w:tcPr>
          <w:p w:rsidR="00D2336A" w:rsidRDefault="00D2336A" w:rsidP="00767EC4">
            <w:pPr>
              <w:rPr>
                <w:rFonts w:cstheme="minorHAnsi"/>
                <w:b/>
              </w:rPr>
            </w:pPr>
            <w:r>
              <w:rPr>
                <w:rFonts w:cstheme="minorHAnsi"/>
                <w:b/>
              </w:rPr>
              <w:t>Weekly Meeting</w:t>
            </w:r>
          </w:p>
          <w:p w:rsidR="00D2336A" w:rsidRDefault="00D2336A" w:rsidP="00767EC4">
            <w:pPr>
              <w:rPr>
                <w:rFonts w:cstheme="minorHAnsi"/>
                <w:b/>
              </w:rPr>
            </w:pPr>
          </w:p>
          <w:p w:rsidR="00D2336A" w:rsidRPr="00CB7D48" w:rsidRDefault="002E4BC1" w:rsidP="00767EC4">
            <w:pPr>
              <w:rPr>
                <w:rFonts w:cstheme="minorHAnsi"/>
                <w:i/>
              </w:rPr>
            </w:pPr>
            <w:r>
              <w:rPr>
                <w:rFonts w:cstheme="minorHAnsi"/>
                <w:i/>
                <w:sz w:val="20"/>
              </w:rPr>
              <w:t>Developing</w:t>
            </w:r>
            <w:r w:rsidR="00D2336A" w:rsidRPr="00087049">
              <w:rPr>
                <w:rFonts w:cstheme="minorHAnsi"/>
                <w:i/>
                <w:sz w:val="20"/>
              </w:rPr>
              <w:t xml:space="preserve"> the partnership &amp; instruction</w:t>
            </w:r>
          </w:p>
        </w:tc>
        <w:tc>
          <w:tcPr>
            <w:tcW w:w="4043" w:type="pct"/>
          </w:tcPr>
          <w:p w:rsidR="00D2336A" w:rsidRPr="00087049" w:rsidRDefault="00D2336A" w:rsidP="00767EC4">
            <w:pPr>
              <w:contextualSpacing/>
              <w:rPr>
                <w:color w:val="000000" w:themeColor="text1"/>
                <w:sz w:val="20"/>
              </w:rPr>
            </w:pPr>
            <w:r w:rsidRPr="00087049">
              <w:rPr>
                <w:rFonts w:cstheme="minorHAnsi"/>
                <w:sz w:val="20"/>
              </w:rPr>
              <w:t>Weekly:</w:t>
            </w:r>
          </w:p>
          <w:p w:rsidR="00D2336A" w:rsidRPr="00D75CD6" w:rsidRDefault="00D2336A" w:rsidP="00D2336A">
            <w:pPr>
              <w:numPr>
                <w:ilvl w:val="0"/>
                <w:numId w:val="19"/>
              </w:numPr>
              <w:ind w:left="417"/>
              <w:rPr>
                <w:b/>
                <w:color w:val="000000" w:themeColor="text1"/>
                <w:sz w:val="20"/>
              </w:rPr>
            </w:pPr>
            <w:r w:rsidRPr="00D75CD6">
              <w:rPr>
                <w:rFonts w:cstheme="minorHAnsi"/>
                <w:b/>
                <w:sz w:val="20"/>
              </w:rPr>
              <w:t xml:space="preserve">Co-teachers give each other feedback and review </w:t>
            </w:r>
            <w:r w:rsidR="00B30134" w:rsidRPr="00D75CD6">
              <w:rPr>
                <w:rFonts w:cstheme="minorHAnsi"/>
                <w:b/>
                <w:sz w:val="20"/>
              </w:rPr>
              <w:t xml:space="preserve">the past </w:t>
            </w:r>
            <w:r w:rsidRPr="00D75CD6">
              <w:rPr>
                <w:rFonts w:cstheme="minorHAnsi"/>
                <w:b/>
                <w:sz w:val="20"/>
              </w:rPr>
              <w:t>week’s data and plan ways to respond.</w:t>
            </w:r>
          </w:p>
          <w:p w:rsidR="00D2336A" w:rsidRPr="00087049" w:rsidRDefault="00CB7D48" w:rsidP="00D2336A">
            <w:pPr>
              <w:numPr>
                <w:ilvl w:val="0"/>
                <w:numId w:val="19"/>
              </w:numPr>
              <w:ind w:left="417"/>
              <w:rPr>
                <w:color w:val="000000" w:themeColor="text1"/>
                <w:sz w:val="20"/>
              </w:rPr>
            </w:pPr>
            <w:r w:rsidRPr="00087049">
              <w:rPr>
                <w:rFonts w:cstheme="minorHAnsi"/>
                <w:sz w:val="20"/>
              </w:rPr>
              <w:t>Co-t</w:t>
            </w:r>
            <w:r w:rsidR="00D2336A" w:rsidRPr="00087049">
              <w:rPr>
                <w:rFonts w:cstheme="minorHAnsi"/>
                <w:sz w:val="20"/>
              </w:rPr>
              <w:t>eachers review upcoming week’s plans and establish tweaks to the flow of block based on the demands of the lesson/text and student needs both academically and behaviorally.</w:t>
            </w:r>
          </w:p>
          <w:p w:rsidR="00D2336A" w:rsidRPr="00087049" w:rsidRDefault="00D2336A" w:rsidP="00D2336A">
            <w:pPr>
              <w:numPr>
                <w:ilvl w:val="0"/>
                <w:numId w:val="19"/>
              </w:numPr>
              <w:ind w:left="417"/>
              <w:rPr>
                <w:rFonts w:cstheme="minorHAnsi"/>
                <w:sz w:val="20"/>
              </w:rPr>
            </w:pPr>
            <w:r w:rsidRPr="00087049">
              <w:rPr>
                <w:rFonts w:cstheme="minorHAnsi"/>
                <w:sz w:val="20"/>
              </w:rPr>
              <w:t>Co-teachers ensure both teachers know what they are doing each day.</w:t>
            </w:r>
          </w:p>
        </w:tc>
      </w:tr>
      <w:tr w:rsidR="00D2336A" w:rsidTr="00386BB2">
        <w:trPr>
          <w:trHeight w:val="962"/>
        </w:trPr>
        <w:tc>
          <w:tcPr>
            <w:tcW w:w="957" w:type="pct"/>
          </w:tcPr>
          <w:p w:rsidR="00D2336A" w:rsidRDefault="00D2336A" w:rsidP="00767EC4">
            <w:pPr>
              <w:rPr>
                <w:rFonts w:cstheme="minorHAnsi"/>
                <w:b/>
              </w:rPr>
            </w:pPr>
            <w:r w:rsidRPr="0007072D">
              <w:rPr>
                <w:rFonts w:cstheme="minorHAnsi"/>
                <w:b/>
              </w:rPr>
              <w:t>Unit Planning Meeting</w:t>
            </w:r>
          </w:p>
          <w:p w:rsidR="00D2336A" w:rsidRPr="00CB7D48" w:rsidRDefault="002E4BC1" w:rsidP="00767EC4">
            <w:pPr>
              <w:rPr>
                <w:rFonts w:cstheme="minorHAnsi"/>
                <w:i/>
              </w:rPr>
            </w:pPr>
            <w:r>
              <w:rPr>
                <w:rFonts w:cstheme="minorHAnsi"/>
                <w:i/>
                <w:sz w:val="20"/>
              </w:rPr>
              <w:t>D</w:t>
            </w:r>
            <w:r w:rsidR="00D2336A" w:rsidRPr="00087049">
              <w:rPr>
                <w:rFonts w:cstheme="minorHAnsi"/>
                <w:i/>
                <w:sz w:val="20"/>
              </w:rPr>
              <w:t>eveloping the partnership &amp; instruction</w:t>
            </w:r>
          </w:p>
        </w:tc>
        <w:tc>
          <w:tcPr>
            <w:tcW w:w="4043" w:type="pct"/>
          </w:tcPr>
          <w:p w:rsidR="00D2336A" w:rsidRPr="00087049" w:rsidRDefault="00D2336A" w:rsidP="00767EC4">
            <w:pPr>
              <w:rPr>
                <w:rFonts w:cstheme="minorHAnsi"/>
                <w:sz w:val="20"/>
              </w:rPr>
            </w:pPr>
            <w:r w:rsidRPr="00087049">
              <w:rPr>
                <w:rFonts w:cstheme="minorHAnsi"/>
                <w:sz w:val="20"/>
              </w:rPr>
              <w:t>2 Weeks Prior to Starting a New Unit:</w:t>
            </w:r>
          </w:p>
          <w:p w:rsidR="00D2336A" w:rsidRPr="00087049" w:rsidRDefault="00D2336A" w:rsidP="00D2336A">
            <w:pPr>
              <w:numPr>
                <w:ilvl w:val="0"/>
                <w:numId w:val="20"/>
              </w:numPr>
              <w:ind w:left="417"/>
              <w:rPr>
                <w:rFonts w:cstheme="minorHAnsi"/>
                <w:sz w:val="20"/>
              </w:rPr>
            </w:pPr>
            <w:r w:rsidRPr="00087049">
              <w:rPr>
                <w:rFonts w:cstheme="minorHAnsi"/>
                <w:sz w:val="20"/>
              </w:rPr>
              <w:t>Co-teachers and Coaches unpack the unit together using the unpacking for co-teachers.  (Overtime, this step can be done w/o coaches.)</w:t>
            </w:r>
          </w:p>
          <w:p w:rsidR="00D2336A" w:rsidRPr="00087049" w:rsidRDefault="00D2336A" w:rsidP="00D2336A">
            <w:pPr>
              <w:numPr>
                <w:ilvl w:val="0"/>
                <w:numId w:val="20"/>
              </w:numPr>
              <w:ind w:left="417"/>
              <w:rPr>
                <w:rFonts w:cstheme="minorHAnsi"/>
                <w:sz w:val="20"/>
              </w:rPr>
            </w:pPr>
            <w:r w:rsidRPr="00087049">
              <w:rPr>
                <w:rFonts w:cstheme="minorHAnsi"/>
                <w:sz w:val="20"/>
              </w:rPr>
              <w:t>Co-teachers and Coaches determine which flows to use on which days of the unit.</w:t>
            </w:r>
          </w:p>
        </w:tc>
      </w:tr>
      <w:tr w:rsidR="00D2336A" w:rsidTr="00386BB2">
        <w:trPr>
          <w:trHeight w:val="1025"/>
        </w:trPr>
        <w:tc>
          <w:tcPr>
            <w:tcW w:w="957" w:type="pct"/>
          </w:tcPr>
          <w:p w:rsidR="00D2336A" w:rsidRDefault="00D2336A" w:rsidP="00767EC4">
            <w:pPr>
              <w:rPr>
                <w:rFonts w:cstheme="minorHAnsi"/>
                <w:b/>
              </w:rPr>
            </w:pPr>
            <w:r>
              <w:rPr>
                <w:rFonts w:cstheme="minorHAnsi"/>
                <w:b/>
              </w:rPr>
              <w:t>Feedback</w:t>
            </w:r>
          </w:p>
          <w:p w:rsidR="00D2336A" w:rsidRPr="00526C5E" w:rsidRDefault="002E4BC1" w:rsidP="0044423B">
            <w:pPr>
              <w:rPr>
                <w:rFonts w:cstheme="minorHAnsi"/>
                <w:i/>
              </w:rPr>
            </w:pPr>
            <w:r>
              <w:rPr>
                <w:rFonts w:cstheme="minorHAnsi"/>
                <w:i/>
                <w:sz w:val="20"/>
              </w:rPr>
              <w:t>D</w:t>
            </w:r>
            <w:r w:rsidR="00D2336A" w:rsidRPr="00087049">
              <w:rPr>
                <w:rFonts w:cstheme="minorHAnsi"/>
                <w:i/>
                <w:sz w:val="20"/>
              </w:rPr>
              <w:t>eveloping partnership &amp; instruction</w:t>
            </w:r>
          </w:p>
        </w:tc>
        <w:tc>
          <w:tcPr>
            <w:tcW w:w="4043" w:type="pct"/>
          </w:tcPr>
          <w:p w:rsidR="00D2336A" w:rsidRPr="00087049" w:rsidRDefault="00D2336A" w:rsidP="00D2336A">
            <w:pPr>
              <w:numPr>
                <w:ilvl w:val="0"/>
                <w:numId w:val="20"/>
              </w:numPr>
              <w:ind w:left="417"/>
              <w:rPr>
                <w:rFonts w:cstheme="minorHAnsi"/>
                <w:sz w:val="20"/>
              </w:rPr>
            </w:pPr>
            <w:r w:rsidRPr="00DE4EE4">
              <w:rPr>
                <w:rFonts w:cstheme="minorHAnsi"/>
                <w:b/>
                <w:sz w:val="20"/>
              </w:rPr>
              <w:t>Co-teachers use a range of feedback structures</w:t>
            </w:r>
            <w:r w:rsidRPr="00087049">
              <w:rPr>
                <w:rFonts w:cstheme="minorHAnsi"/>
                <w:sz w:val="20"/>
              </w:rPr>
              <w:t xml:space="preserve"> (during teaching, after teaching, and during weekly meetings) to ensure continual feedback that is consistently given and implemented.</w:t>
            </w:r>
          </w:p>
          <w:p w:rsidR="00D2336A" w:rsidRPr="00087049" w:rsidRDefault="00D2336A" w:rsidP="00D2336A">
            <w:pPr>
              <w:numPr>
                <w:ilvl w:val="0"/>
                <w:numId w:val="20"/>
              </w:numPr>
              <w:ind w:left="417"/>
              <w:rPr>
                <w:rFonts w:cstheme="minorHAnsi"/>
                <w:b/>
                <w:sz w:val="20"/>
              </w:rPr>
            </w:pPr>
            <w:r w:rsidRPr="00087049">
              <w:rPr>
                <w:rFonts w:cstheme="minorHAnsi"/>
                <w:sz w:val="20"/>
              </w:rPr>
              <w:t>When giving feedback, co-teachers are specific, name the action &amp; impact, and touch on both interpersonal working relationship and instructional/management feedback.</w:t>
            </w:r>
          </w:p>
        </w:tc>
      </w:tr>
      <w:tr w:rsidR="00D2336A" w:rsidTr="00386BB2">
        <w:tc>
          <w:tcPr>
            <w:tcW w:w="957" w:type="pct"/>
          </w:tcPr>
          <w:p w:rsidR="00D2336A" w:rsidRDefault="00D2336A" w:rsidP="00767EC4">
            <w:pPr>
              <w:rPr>
                <w:rFonts w:cstheme="minorHAnsi"/>
                <w:b/>
              </w:rPr>
            </w:pPr>
            <w:r>
              <w:rPr>
                <w:rFonts w:cstheme="minorHAnsi"/>
                <w:b/>
              </w:rPr>
              <w:t>Co-Planning/Co-Reviewing Plans</w:t>
            </w:r>
          </w:p>
          <w:p w:rsidR="00D2336A" w:rsidRDefault="00D2336A" w:rsidP="00767EC4">
            <w:pPr>
              <w:rPr>
                <w:rFonts w:cstheme="minorHAnsi"/>
                <w:b/>
              </w:rPr>
            </w:pPr>
          </w:p>
          <w:p w:rsidR="00D2336A" w:rsidRPr="00087049" w:rsidRDefault="00D2336A" w:rsidP="00767EC4">
            <w:pPr>
              <w:rPr>
                <w:rFonts w:cstheme="minorHAnsi"/>
                <w:i/>
                <w:sz w:val="20"/>
              </w:rPr>
            </w:pPr>
            <w:r w:rsidRPr="00087049">
              <w:rPr>
                <w:rFonts w:cstheme="minorHAnsi"/>
                <w:i/>
                <w:sz w:val="20"/>
              </w:rPr>
              <w:t>Planning for targeted instruction</w:t>
            </w:r>
          </w:p>
          <w:p w:rsidR="00D2336A" w:rsidRDefault="00D2336A" w:rsidP="00767EC4">
            <w:pPr>
              <w:rPr>
                <w:rFonts w:cstheme="minorHAnsi"/>
                <w:b/>
              </w:rPr>
            </w:pPr>
          </w:p>
        </w:tc>
        <w:tc>
          <w:tcPr>
            <w:tcW w:w="4043" w:type="pct"/>
          </w:tcPr>
          <w:p w:rsidR="00D2336A" w:rsidRPr="00087049" w:rsidRDefault="00D2336A" w:rsidP="00767EC4">
            <w:pPr>
              <w:contextualSpacing/>
              <w:rPr>
                <w:rFonts w:cstheme="minorHAnsi"/>
                <w:sz w:val="20"/>
              </w:rPr>
            </w:pPr>
            <w:r w:rsidRPr="00087049">
              <w:rPr>
                <w:rFonts w:cstheme="minorHAnsi"/>
                <w:b/>
                <w:sz w:val="20"/>
              </w:rPr>
              <w:t xml:space="preserve">All scholars should receive targeted support that meets their individual needs academically and behaviorally.  </w:t>
            </w:r>
            <w:r w:rsidRPr="00087049">
              <w:rPr>
                <w:rFonts w:cstheme="minorHAnsi"/>
                <w:sz w:val="20"/>
              </w:rPr>
              <w:t>Co-teachers work in collaboration to build the targeted support by considering the following pieces of information:</w:t>
            </w:r>
          </w:p>
          <w:p w:rsidR="00D2336A" w:rsidRPr="00087049" w:rsidRDefault="00D2336A" w:rsidP="00D2336A">
            <w:pPr>
              <w:numPr>
                <w:ilvl w:val="0"/>
                <w:numId w:val="21"/>
              </w:numPr>
              <w:ind w:left="417"/>
              <w:rPr>
                <w:rFonts w:cstheme="minorHAnsi"/>
                <w:sz w:val="20"/>
              </w:rPr>
            </w:pPr>
            <w:r w:rsidRPr="00087049">
              <w:rPr>
                <w:rFonts w:cstheme="minorHAnsi"/>
                <w:sz w:val="20"/>
              </w:rPr>
              <w:t>Demands of the lessons &amp; Key Understandings</w:t>
            </w:r>
          </w:p>
          <w:p w:rsidR="00D2336A" w:rsidRPr="00087049" w:rsidRDefault="00D2336A" w:rsidP="00D2336A">
            <w:pPr>
              <w:numPr>
                <w:ilvl w:val="0"/>
                <w:numId w:val="21"/>
              </w:numPr>
              <w:ind w:left="417"/>
              <w:rPr>
                <w:rFonts w:cstheme="minorHAnsi"/>
                <w:sz w:val="20"/>
              </w:rPr>
            </w:pPr>
            <w:r w:rsidRPr="00087049">
              <w:rPr>
                <w:rFonts w:cstheme="minorHAnsi"/>
                <w:sz w:val="20"/>
              </w:rPr>
              <w:t>Common pitfalls</w:t>
            </w:r>
          </w:p>
          <w:p w:rsidR="00D2336A" w:rsidRPr="00087049" w:rsidRDefault="00D2336A" w:rsidP="00D2336A">
            <w:pPr>
              <w:numPr>
                <w:ilvl w:val="0"/>
                <w:numId w:val="21"/>
              </w:numPr>
              <w:ind w:left="417"/>
              <w:rPr>
                <w:rFonts w:cstheme="minorHAnsi"/>
                <w:sz w:val="20"/>
              </w:rPr>
            </w:pPr>
            <w:r w:rsidRPr="00087049">
              <w:rPr>
                <w:rFonts w:cstheme="minorHAnsi"/>
                <w:sz w:val="20"/>
              </w:rPr>
              <w:t>Accommodations (academic and behavioral)</w:t>
            </w:r>
          </w:p>
          <w:p w:rsidR="00D2336A" w:rsidRPr="00087049" w:rsidRDefault="00D2336A" w:rsidP="00D2336A">
            <w:pPr>
              <w:numPr>
                <w:ilvl w:val="0"/>
                <w:numId w:val="21"/>
              </w:numPr>
              <w:ind w:left="417"/>
              <w:rPr>
                <w:rFonts w:cstheme="minorHAnsi"/>
                <w:sz w:val="20"/>
              </w:rPr>
            </w:pPr>
            <w:r w:rsidRPr="00087049">
              <w:rPr>
                <w:rFonts w:cstheme="minorHAnsi"/>
                <w:sz w:val="20"/>
              </w:rPr>
              <w:t>Modifications (academic and behavioral)</w:t>
            </w:r>
          </w:p>
          <w:p w:rsidR="00D2336A" w:rsidRPr="00087049" w:rsidRDefault="00D2336A" w:rsidP="00D2336A">
            <w:pPr>
              <w:numPr>
                <w:ilvl w:val="0"/>
                <w:numId w:val="21"/>
              </w:numPr>
              <w:ind w:left="417"/>
              <w:rPr>
                <w:rFonts w:cstheme="minorHAnsi"/>
                <w:sz w:val="20"/>
              </w:rPr>
            </w:pPr>
            <w:r w:rsidRPr="00087049">
              <w:rPr>
                <w:rFonts w:cstheme="minorHAnsi"/>
                <w:sz w:val="20"/>
              </w:rPr>
              <w:t>Scholar data/levels overall</w:t>
            </w:r>
          </w:p>
          <w:p w:rsidR="00D2336A" w:rsidRPr="00087049" w:rsidRDefault="00D2336A" w:rsidP="00D2336A">
            <w:pPr>
              <w:numPr>
                <w:ilvl w:val="0"/>
                <w:numId w:val="21"/>
              </w:numPr>
              <w:ind w:left="417"/>
              <w:rPr>
                <w:rFonts w:cstheme="minorHAnsi"/>
                <w:sz w:val="20"/>
              </w:rPr>
            </w:pPr>
            <w:r w:rsidRPr="00087049">
              <w:rPr>
                <w:rFonts w:cstheme="minorHAnsi"/>
                <w:sz w:val="20"/>
              </w:rPr>
              <w:t>Scholar data on prerequisite skills</w:t>
            </w:r>
          </w:p>
          <w:p w:rsidR="00D2336A" w:rsidRPr="00087049" w:rsidRDefault="00D2336A" w:rsidP="00767EC4">
            <w:pPr>
              <w:contextualSpacing/>
              <w:rPr>
                <w:rFonts w:cstheme="minorHAnsi"/>
                <w:sz w:val="20"/>
              </w:rPr>
            </w:pPr>
          </w:p>
          <w:p w:rsidR="00D2336A" w:rsidRPr="00087049" w:rsidRDefault="00D2336A" w:rsidP="00767EC4">
            <w:pPr>
              <w:contextualSpacing/>
              <w:rPr>
                <w:rFonts w:cstheme="minorHAnsi"/>
                <w:sz w:val="20"/>
              </w:rPr>
            </w:pPr>
            <w:r w:rsidRPr="00087049">
              <w:rPr>
                <w:rFonts w:cstheme="minorHAnsi"/>
                <w:sz w:val="20"/>
              </w:rPr>
              <w:t>With their  co-teachers establish:</w:t>
            </w:r>
          </w:p>
          <w:p w:rsidR="00D2336A" w:rsidRPr="00087049" w:rsidRDefault="00D2336A" w:rsidP="00D2336A">
            <w:pPr>
              <w:numPr>
                <w:ilvl w:val="0"/>
                <w:numId w:val="22"/>
              </w:numPr>
              <w:ind w:left="417"/>
              <w:rPr>
                <w:rFonts w:cstheme="minorHAnsi"/>
                <w:sz w:val="20"/>
              </w:rPr>
            </w:pPr>
            <w:r w:rsidRPr="00087049">
              <w:rPr>
                <w:rFonts w:cstheme="minorHAnsi"/>
                <w:sz w:val="20"/>
              </w:rPr>
              <w:t>Appropriate supports (academic and behavioral)</w:t>
            </w:r>
          </w:p>
          <w:p w:rsidR="00D2336A" w:rsidRPr="00087049" w:rsidRDefault="00D2336A" w:rsidP="00D2336A">
            <w:pPr>
              <w:numPr>
                <w:ilvl w:val="0"/>
                <w:numId w:val="22"/>
              </w:numPr>
              <w:ind w:left="417"/>
              <w:rPr>
                <w:rFonts w:cstheme="minorHAnsi"/>
                <w:sz w:val="20"/>
              </w:rPr>
            </w:pPr>
            <w:r w:rsidRPr="00087049">
              <w:rPr>
                <w:rFonts w:cstheme="minorHAnsi"/>
                <w:sz w:val="20"/>
              </w:rPr>
              <w:t>Each teachers roles in the lesson to maximize the two teachers</w:t>
            </w:r>
          </w:p>
          <w:p w:rsidR="00D2336A" w:rsidRPr="00087049" w:rsidRDefault="00D2336A" w:rsidP="00D2336A">
            <w:pPr>
              <w:numPr>
                <w:ilvl w:val="0"/>
                <w:numId w:val="22"/>
              </w:numPr>
              <w:ind w:left="417"/>
              <w:rPr>
                <w:rFonts w:cstheme="minorHAnsi"/>
                <w:sz w:val="20"/>
              </w:rPr>
            </w:pPr>
            <w:r w:rsidRPr="00087049">
              <w:rPr>
                <w:rFonts w:cstheme="minorHAnsi"/>
                <w:sz w:val="20"/>
              </w:rPr>
              <w:t>Response to confusion during the lesson (Individual and whole group) as well as reactive and proactive</w:t>
            </w:r>
          </w:p>
          <w:p w:rsidR="00D2336A" w:rsidRPr="00087049" w:rsidRDefault="00D2336A" w:rsidP="00D2336A">
            <w:pPr>
              <w:numPr>
                <w:ilvl w:val="0"/>
                <w:numId w:val="22"/>
              </w:numPr>
              <w:ind w:left="417"/>
              <w:rPr>
                <w:rFonts w:cstheme="minorHAnsi"/>
                <w:sz w:val="20"/>
              </w:rPr>
            </w:pPr>
            <w:r w:rsidRPr="00087049">
              <w:rPr>
                <w:rFonts w:cstheme="minorHAnsi"/>
                <w:sz w:val="20"/>
              </w:rPr>
              <w:t>Methods for collecting d</w:t>
            </w:r>
            <w:r w:rsidR="00386BB2">
              <w:rPr>
                <w:rFonts w:cstheme="minorHAnsi"/>
                <w:sz w:val="20"/>
              </w:rPr>
              <w:t>ata during and after the lesson</w:t>
            </w:r>
          </w:p>
        </w:tc>
      </w:tr>
      <w:tr w:rsidR="00D2336A" w:rsidTr="00386BB2">
        <w:tc>
          <w:tcPr>
            <w:tcW w:w="957" w:type="pct"/>
          </w:tcPr>
          <w:p w:rsidR="00D2336A" w:rsidRDefault="00D2336A" w:rsidP="00767EC4">
            <w:pPr>
              <w:rPr>
                <w:rFonts w:cstheme="minorHAnsi"/>
                <w:b/>
              </w:rPr>
            </w:pPr>
            <w:r>
              <w:rPr>
                <w:rFonts w:cstheme="minorHAnsi"/>
                <w:b/>
              </w:rPr>
              <w:lastRenderedPageBreak/>
              <w:t>Classroom Culture around  Inclusiveness</w:t>
            </w:r>
          </w:p>
          <w:p w:rsidR="00D2336A" w:rsidRDefault="00D2336A" w:rsidP="00767EC4">
            <w:pPr>
              <w:rPr>
                <w:rFonts w:cstheme="minorHAnsi"/>
                <w:b/>
              </w:rPr>
            </w:pPr>
          </w:p>
          <w:p w:rsidR="00D2336A" w:rsidRDefault="00D2336A" w:rsidP="00767EC4">
            <w:pPr>
              <w:rPr>
                <w:rFonts w:cstheme="minorHAnsi"/>
                <w:b/>
              </w:rPr>
            </w:pPr>
          </w:p>
        </w:tc>
        <w:tc>
          <w:tcPr>
            <w:tcW w:w="4043" w:type="pct"/>
            <w:tcBorders>
              <w:bottom w:val="single" w:sz="4" w:space="0" w:color="auto"/>
            </w:tcBorders>
          </w:tcPr>
          <w:p w:rsidR="00D2336A" w:rsidRPr="00087049" w:rsidRDefault="00D2336A" w:rsidP="00767EC4">
            <w:pPr>
              <w:contextualSpacing/>
              <w:rPr>
                <w:rFonts w:cstheme="minorHAnsi"/>
                <w:b/>
                <w:sz w:val="20"/>
              </w:rPr>
            </w:pPr>
            <w:r w:rsidRPr="00087049">
              <w:rPr>
                <w:rFonts w:cstheme="minorHAnsi"/>
                <w:b/>
                <w:sz w:val="20"/>
              </w:rPr>
              <w:t>Co-teachers will work closely with each other and students to en</w:t>
            </w:r>
            <w:r w:rsidR="00CB7D48" w:rsidRPr="00087049">
              <w:rPr>
                <w:rFonts w:cstheme="minorHAnsi"/>
                <w:b/>
                <w:sz w:val="20"/>
              </w:rPr>
              <w:t>sure a culture of inclusiveness</w:t>
            </w:r>
            <w:r w:rsidRPr="00087049">
              <w:rPr>
                <w:rFonts w:cstheme="minorHAnsi"/>
                <w:b/>
                <w:sz w:val="20"/>
              </w:rPr>
              <w:t>.</w:t>
            </w:r>
          </w:p>
          <w:p w:rsidR="00D2336A" w:rsidRPr="00087049" w:rsidRDefault="00D2336A" w:rsidP="00767EC4">
            <w:pPr>
              <w:contextualSpacing/>
              <w:rPr>
                <w:rFonts w:cstheme="minorHAnsi"/>
                <w:b/>
                <w:sz w:val="20"/>
              </w:rPr>
            </w:pPr>
            <w:r w:rsidRPr="00087049">
              <w:rPr>
                <w:rFonts w:cstheme="minorHAnsi"/>
                <w:b/>
                <w:sz w:val="20"/>
              </w:rPr>
              <w:t>Criteria for strong classroom culture in a co-taught classroom:</w:t>
            </w:r>
          </w:p>
          <w:p w:rsidR="00D2336A" w:rsidRPr="00087049" w:rsidRDefault="00D2336A" w:rsidP="00D2336A">
            <w:pPr>
              <w:numPr>
                <w:ilvl w:val="0"/>
                <w:numId w:val="23"/>
              </w:numPr>
              <w:ind w:left="417"/>
              <w:rPr>
                <w:rFonts w:cstheme="minorHAnsi"/>
                <w:b/>
                <w:sz w:val="20"/>
              </w:rPr>
            </w:pPr>
            <w:r w:rsidRPr="00087049">
              <w:rPr>
                <w:rFonts w:cstheme="minorHAnsi"/>
                <w:sz w:val="20"/>
              </w:rPr>
              <w:t>Scholars with special needs cannot be pinpointed by outsiders or scholars within the class</w:t>
            </w:r>
          </w:p>
          <w:p w:rsidR="00D2336A" w:rsidRPr="00087049" w:rsidRDefault="00D2336A" w:rsidP="00D2336A">
            <w:pPr>
              <w:numPr>
                <w:ilvl w:val="0"/>
                <w:numId w:val="23"/>
              </w:numPr>
              <w:ind w:left="417"/>
              <w:rPr>
                <w:rFonts w:cstheme="minorHAnsi"/>
                <w:b/>
                <w:sz w:val="20"/>
              </w:rPr>
            </w:pPr>
            <w:r w:rsidRPr="00087049">
              <w:rPr>
                <w:rFonts w:cstheme="minorHAnsi"/>
                <w:sz w:val="20"/>
              </w:rPr>
              <w:t>Groupings and support are continually changing based on the needs of scholars NOT based on whether they are receiving special services.</w:t>
            </w:r>
          </w:p>
          <w:p w:rsidR="00D2336A" w:rsidRPr="00087049" w:rsidRDefault="00D2336A" w:rsidP="00D2336A">
            <w:pPr>
              <w:numPr>
                <w:ilvl w:val="0"/>
                <w:numId w:val="23"/>
              </w:numPr>
              <w:ind w:left="417"/>
              <w:rPr>
                <w:rFonts w:cstheme="minorHAnsi"/>
                <w:b/>
                <w:sz w:val="20"/>
              </w:rPr>
            </w:pPr>
            <w:r w:rsidRPr="00087049">
              <w:rPr>
                <w:rFonts w:cstheme="minorHAnsi"/>
                <w:sz w:val="20"/>
              </w:rPr>
              <w:t>Inclusive language is employed to ensure that all scholars feel like a part of the classroom environment.</w:t>
            </w:r>
          </w:p>
          <w:p w:rsidR="00D2336A" w:rsidRPr="00087049" w:rsidRDefault="00D2336A" w:rsidP="00D2336A">
            <w:pPr>
              <w:numPr>
                <w:ilvl w:val="0"/>
                <w:numId w:val="23"/>
              </w:numPr>
              <w:ind w:left="417"/>
              <w:rPr>
                <w:rFonts w:cstheme="minorHAnsi"/>
                <w:b/>
                <w:sz w:val="20"/>
              </w:rPr>
            </w:pPr>
            <w:r w:rsidRPr="00087049">
              <w:rPr>
                <w:rFonts w:cstheme="minorHAnsi"/>
                <w:sz w:val="20"/>
              </w:rPr>
              <w:t>Students feel comfortable to reaching out to both teachers and view both teachers as authority figures.</w:t>
            </w:r>
          </w:p>
          <w:p w:rsidR="00D2336A" w:rsidRPr="00087049" w:rsidRDefault="00D2336A" w:rsidP="00D2336A">
            <w:pPr>
              <w:numPr>
                <w:ilvl w:val="0"/>
                <w:numId w:val="23"/>
              </w:numPr>
              <w:ind w:left="417"/>
              <w:rPr>
                <w:rFonts w:cstheme="minorHAnsi"/>
                <w:b/>
                <w:sz w:val="20"/>
              </w:rPr>
            </w:pPr>
            <w:r w:rsidRPr="00087049">
              <w:rPr>
                <w:rFonts w:cstheme="minorHAnsi"/>
                <w:sz w:val="20"/>
              </w:rPr>
              <w:t>Students are equally supported by both teachers.</w:t>
            </w:r>
          </w:p>
        </w:tc>
      </w:tr>
      <w:tr w:rsidR="00D2336A" w:rsidTr="00386BB2">
        <w:trPr>
          <w:trHeight w:val="1448"/>
        </w:trPr>
        <w:tc>
          <w:tcPr>
            <w:tcW w:w="957" w:type="pct"/>
            <w:tcBorders>
              <w:right w:val="single" w:sz="4" w:space="0" w:color="auto"/>
            </w:tcBorders>
          </w:tcPr>
          <w:p w:rsidR="00D2336A" w:rsidRDefault="00D2336A" w:rsidP="00767EC4">
            <w:pPr>
              <w:rPr>
                <w:rFonts w:cstheme="minorHAnsi"/>
                <w:b/>
              </w:rPr>
            </w:pPr>
            <w:r>
              <w:rPr>
                <w:rFonts w:cstheme="minorHAnsi"/>
                <w:b/>
              </w:rPr>
              <w:t>Teacher Skill &amp; Teaching Model Match</w:t>
            </w:r>
          </w:p>
          <w:p w:rsidR="00D2336A" w:rsidRDefault="00D2336A" w:rsidP="00767EC4">
            <w:pPr>
              <w:rPr>
                <w:rFonts w:cstheme="minorHAnsi"/>
                <w:b/>
              </w:rPr>
            </w:pPr>
          </w:p>
          <w:p w:rsidR="00D2336A" w:rsidRPr="00386BB2" w:rsidRDefault="00D2336A" w:rsidP="00767EC4">
            <w:pPr>
              <w:rPr>
                <w:rFonts w:cstheme="minorHAnsi"/>
                <w:i/>
                <w:sz w:val="20"/>
              </w:rPr>
            </w:pPr>
            <w:r w:rsidRPr="00087049">
              <w:rPr>
                <w:rFonts w:cstheme="minorHAnsi"/>
                <w:i/>
                <w:sz w:val="20"/>
              </w:rPr>
              <w:t>Maximizing both Teachers</w:t>
            </w:r>
          </w:p>
        </w:tc>
        <w:tc>
          <w:tcPr>
            <w:tcW w:w="4043" w:type="pct"/>
            <w:tcBorders>
              <w:top w:val="single" w:sz="4" w:space="0" w:color="auto"/>
              <w:left w:val="single" w:sz="4" w:space="0" w:color="auto"/>
              <w:bottom w:val="single" w:sz="4" w:space="0" w:color="auto"/>
              <w:right w:val="single" w:sz="4" w:space="0" w:color="auto"/>
            </w:tcBorders>
          </w:tcPr>
          <w:p w:rsidR="00D2336A" w:rsidRPr="00087049" w:rsidRDefault="00D2336A" w:rsidP="00767EC4">
            <w:pPr>
              <w:rPr>
                <w:rFonts w:cstheme="minorHAnsi"/>
                <w:b/>
                <w:sz w:val="20"/>
              </w:rPr>
            </w:pPr>
            <w:r w:rsidRPr="00087049">
              <w:rPr>
                <w:rFonts w:cstheme="minorHAnsi"/>
                <w:b/>
                <w:sz w:val="20"/>
              </w:rPr>
              <w:t xml:space="preserve">Coaches determine the teaching model to be used after considering content knowledge, management skills, pedagogical skills, and past results with scholars.  </w:t>
            </w:r>
          </w:p>
          <w:p w:rsidR="00D2336A" w:rsidRPr="00087049" w:rsidRDefault="00D2336A" w:rsidP="00D2336A">
            <w:pPr>
              <w:numPr>
                <w:ilvl w:val="0"/>
                <w:numId w:val="24"/>
              </w:numPr>
              <w:ind w:left="417"/>
              <w:rPr>
                <w:rFonts w:cstheme="minorHAnsi"/>
                <w:sz w:val="20"/>
              </w:rPr>
            </w:pPr>
            <w:r w:rsidRPr="00087049">
              <w:rPr>
                <w:rFonts w:cstheme="minorHAnsi"/>
                <w:sz w:val="20"/>
              </w:rPr>
              <w:t>The strongest teachers should work with the scholars with the most needs.</w:t>
            </w:r>
          </w:p>
          <w:p w:rsidR="00D2336A" w:rsidRPr="00087049" w:rsidRDefault="00D2336A" w:rsidP="00D2336A">
            <w:pPr>
              <w:numPr>
                <w:ilvl w:val="0"/>
                <w:numId w:val="24"/>
              </w:numPr>
              <w:ind w:left="417"/>
              <w:rPr>
                <w:rFonts w:cstheme="minorHAnsi"/>
                <w:sz w:val="20"/>
              </w:rPr>
            </w:pPr>
            <w:r w:rsidRPr="00087049">
              <w:rPr>
                <w:rFonts w:cstheme="minorHAnsi"/>
                <w:sz w:val="20"/>
              </w:rPr>
              <w:t>Both teachers are developed in their craft but establish themselves by maximizing on their strengths to reach ambitious results with students.</w:t>
            </w:r>
          </w:p>
          <w:p w:rsidR="00D2336A" w:rsidRPr="00087049" w:rsidRDefault="00D2336A" w:rsidP="00D2336A">
            <w:pPr>
              <w:numPr>
                <w:ilvl w:val="0"/>
                <w:numId w:val="24"/>
              </w:numPr>
              <w:ind w:left="417"/>
              <w:rPr>
                <w:rFonts w:cstheme="minorHAnsi"/>
                <w:sz w:val="20"/>
              </w:rPr>
            </w:pPr>
            <w:r w:rsidRPr="00087049">
              <w:rPr>
                <w:rFonts w:cstheme="minorHAnsi"/>
                <w:sz w:val="20"/>
              </w:rPr>
              <w:t>Certification shouldn’t determine what role a teacher plays in the lesson.</w:t>
            </w:r>
          </w:p>
        </w:tc>
      </w:tr>
      <w:tr w:rsidR="00D2336A" w:rsidTr="00386BB2">
        <w:tc>
          <w:tcPr>
            <w:tcW w:w="957" w:type="pct"/>
            <w:tcBorders>
              <w:right w:val="single" w:sz="4" w:space="0" w:color="auto"/>
            </w:tcBorders>
          </w:tcPr>
          <w:p w:rsidR="00D2336A" w:rsidRDefault="00D2336A" w:rsidP="00767EC4">
            <w:pPr>
              <w:rPr>
                <w:rFonts w:cstheme="minorHAnsi"/>
                <w:b/>
              </w:rPr>
            </w:pPr>
            <w:r>
              <w:rPr>
                <w:rFonts w:cstheme="minorHAnsi"/>
                <w:b/>
              </w:rPr>
              <w:t>Data Collection</w:t>
            </w:r>
          </w:p>
          <w:p w:rsidR="00D2336A" w:rsidRPr="00087049" w:rsidRDefault="00D2336A" w:rsidP="00767EC4">
            <w:pPr>
              <w:rPr>
                <w:rFonts w:cstheme="minorHAnsi"/>
                <w:i/>
                <w:sz w:val="20"/>
              </w:rPr>
            </w:pPr>
          </w:p>
          <w:p w:rsidR="00D2336A" w:rsidRPr="00087049" w:rsidRDefault="00D2336A" w:rsidP="00767EC4">
            <w:pPr>
              <w:rPr>
                <w:rFonts w:cstheme="minorHAnsi"/>
                <w:i/>
                <w:sz w:val="20"/>
              </w:rPr>
            </w:pPr>
            <w:r w:rsidRPr="00087049">
              <w:rPr>
                <w:rFonts w:cstheme="minorHAnsi"/>
                <w:i/>
                <w:sz w:val="20"/>
              </w:rPr>
              <w:t>Maximizing both Teachers</w:t>
            </w:r>
          </w:p>
          <w:p w:rsidR="00D2336A" w:rsidRPr="00375FCD" w:rsidRDefault="00D2336A" w:rsidP="00767EC4">
            <w:pPr>
              <w:rPr>
                <w:rFonts w:cstheme="minorHAnsi"/>
              </w:rPr>
            </w:pPr>
            <w:r w:rsidRPr="00FD4ECC">
              <w:rPr>
                <w:rFonts w:cstheme="minorHAnsi"/>
              </w:rPr>
              <w:t xml:space="preserve"> </w:t>
            </w:r>
          </w:p>
        </w:tc>
        <w:tc>
          <w:tcPr>
            <w:tcW w:w="4043" w:type="pct"/>
            <w:tcBorders>
              <w:top w:val="single" w:sz="4" w:space="0" w:color="auto"/>
              <w:left w:val="single" w:sz="4" w:space="0" w:color="auto"/>
              <w:bottom w:val="single" w:sz="4" w:space="0" w:color="auto"/>
              <w:right w:val="single" w:sz="4" w:space="0" w:color="auto"/>
            </w:tcBorders>
          </w:tcPr>
          <w:p w:rsidR="00D2336A" w:rsidRPr="00087049" w:rsidRDefault="00D2336A" w:rsidP="00767EC4">
            <w:pPr>
              <w:rPr>
                <w:rFonts w:cstheme="minorHAnsi"/>
                <w:b/>
                <w:sz w:val="20"/>
              </w:rPr>
            </w:pPr>
            <w:r w:rsidRPr="00087049">
              <w:rPr>
                <w:rFonts w:cstheme="minorHAnsi"/>
                <w:b/>
                <w:sz w:val="20"/>
              </w:rPr>
              <w:t>Co-teachers have planned how they will collect and capture data, use data to react to student learning, and proactively anticipate what they will do with the data collected in the moment.</w:t>
            </w:r>
          </w:p>
          <w:p w:rsidR="00D2336A" w:rsidRPr="00087049" w:rsidRDefault="00D2336A" w:rsidP="00D2336A">
            <w:pPr>
              <w:numPr>
                <w:ilvl w:val="0"/>
                <w:numId w:val="16"/>
              </w:numPr>
              <w:rPr>
                <w:rFonts w:cstheme="minorHAnsi"/>
                <w:sz w:val="20"/>
              </w:rPr>
            </w:pPr>
            <w:r w:rsidRPr="00087049">
              <w:rPr>
                <w:rFonts w:cstheme="minorHAnsi"/>
                <w:sz w:val="20"/>
              </w:rPr>
              <w:t xml:space="preserve">React to the data received on previous day’s lesson by planning a review or re-teach. </w:t>
            </w:r>
          </w:p>
          <w:p w:rsidR="00D2336A" w:rsidRPr="00087049" w:rsidRDefault="00D2336A" w:rsidP="00D2336A">
            <w:pPr>
              <w:numPr>
                <w:ilvl w:val="0"/>
                <w:numId w:val="16"/>
              </w:numPr>
              <w:rPr>
                <w:rFonts w:cstheme="minorHAnsi"/>
                <w:sz w:val="20"/>
              </w:rPr>
            </w:pPr>
            <w:r w:rsidRPr="00087049">
              <w:rPr>
                <w:rFonts w:cstheme="minorHAnsi"/>
                <w:sz w:val="20"/>
              </w:rPr>
              <w:t>Collect data daily on the lesson taught as well as</w:t>
            </w:r>
            <w:r w:rsidR="00CB7D48" w:rsidRPr="00087049">
              <w:rPr>
                <w:rFonts w:cstheme="minorHAnsi"/>
                <w:sz w:val="20"/>
              </w:rPr>
              <w:t xml:space="preserve"> capture the data to be used immediately, </w:t>
            </w:r>
            <w:r w:rsidRPr="00087049">
              <w:rPr>
                <w:rFonts w:cstheme="minorHAnsi"/>
                <w:sz w:val="20"/>
              </w:rPr>
              <w:t xml:space="preserve"> the next day</w:t>
            </w:r>
            <w:r w:rsidR="00CB7D48" w:rsidRPr="00087049">
              <w:rPr>
                <w:rFonts w:cstheme="minorHAnsi"/>
                <w:sz w:val="20"/>
              </w:rPr>
              <w:t>,</w:t>
            </w:r>
            <w:r w:rsidRPr="00087049">
              <w:rPr>
                <w:rFonts w:cstheme="minorHAnsi"/>
                <w:sz w:val="20"/>
              </w:rPr>
              <w:t xml:space="preserve"> and</w:t>
            </w:r>
            <w:r w:rsidR="00CB7D48" w:rsidRPr="00087049">
              <w:rPr>
                <w:rFonts w:cstheme="minorHAnsi"/>
                <w:sz w:val="20"/>
              </w:rPr>
              <w:t>/or</w:t>
            </w:r>
            <w:r w:rsidRPr="00087049">
              <w:rPr>
                <w:rFonts w:cstheme="minorHAnsi"/>
                <w:sz w:val="20"/>
              </w:rPr>
              <w:t xml:space="preserve"> for the weekly meeting.</w:t>
            </w:r>
          </w:p>
          <w:p w:rsidR="00D2336A" w:rsidRPr="00087049" w:rsidRDefault="00D2336A" w:rsidP="00D2336A">
            <w:pPr>
              <w:numPr>
                <w:ilvl w:val="0"/>
                <w:numId w:val="16"/>
              </w:numPr>
              <w:rPr>
                <w:rFonts w:cstheme="minorHAnsi"/>
                <w:sz w:val="20"/>
              </w:rPr>
            </w:pPr>
            <w:r w:rsidRPr="00087049">
              <w:rPr>
                <w:rFonts w:cstheme="minorHAnsi"/>
                <w:sz w:val="20"/>
              </w:rPr>
              <w:t>Collect data informally that can be reviewed at the end of the lesson quickly.</w:t>
            </w:r>
          </w:p>
          <w:p w:rsidR="00D2336A" w:rsidRPr="00087049" w:rsidRDefault="00D2336A" w:rsidP="00D2336A">
            <w:pPr>
              <w:numPr>
                <w:ilvl w:val="0"/>
                <w:numId w:val="16"/>
              </w:numPr>
              <w:rPr>
                <w:rFonts w:cstheme="minorHAnsi"/>
                <w:sz w:val="20"/>
              </w:rPr>
            </w:pPr>
            <w:r w:rsidRPr="00087049">
              <w:rPr>
                <w:rFonts w:cstheme="minorHAnsi"/>
                <w:sz w:val="20"/>
              </w:rPr>
              <w:t xml:space="preserve">Use a common data capture and share system that allows </w:t>
            </w:r>
            <w:r w:rsidR="005613DC">
              <w:rPr>
                <w:rFonts w:cstheme="minorHAnsi"/>
                <w:sz w:val="20"/>
              </w:rPr>
              <w:t xml:space="preserve">teachers to easily </w:t>
            </w:r>
            <w:r w:rsidRPr="00087049">
              <w:rPr>
                <w:rFonts w:cstheme="minorHAnsi"/>
                <w:sz w:val="20"/>
              </w:rPr>
              <w:t>see trends.</w:t>
            </w:r>
          </w:p>
        </w:tc>
      </w:tr>
    </w:tbl>
    <w:p w:rsidR="00D2336A" w:rsidRDefault="00D2336A" w:rsidP="00D2336A"/>
    <w:p w:rsidR="00D2336A" w:rsidRPr="00EF64E2" w:rsidRDefault="00D2336A" w:rsidP="00EF64E2">
      <w:pPr>
        <w:sectPr w:rsidR="00D2336A" w:rsidRPr="00EF64E2" w:rsidSect="00E91E3C">
          <w:footerReference w:type="default" r:id="rId16"/>
          <w:pgSz w:w="12240" w:h="15840"/>
          <w:pgMar w:top="720" w:right="720" w:bottom="720" w:left="720" w:header="720" w:footer="720" w:gutter="0"/>
          <w:cols w:space="720"/>
          <w:docGrid w:linePitch="360"/>
        </w:sectPr>
      </w:pPr>
      <w:bookmarkStart w:id="11" w:name="_Criteria_for_Success"/>
      <w:bookmarkEnd w:id="11"/>
    </w:p>
    <w:p w:rsidR="00E91E3C" w:rsidRPr="0021033A" w:rsidRDefault="00E91E3C" w:rsidP="0021033A">
      <w:pPr>
        <w:pStyle w:val="Title"/>
        <w:spacing w:after="0"/>
        <w:rPr>
          <w:sz w:val="16"/>
          <w:szCs w:val="16"/>
        </w:rPr>
        <w:sectPr w:rsidR="00E91E3C" w:rsidRPr="0021033A" w:rsidSect="00E91E3C">
          <w:pgSz w:w="15840" w:h="12240" w:orient="landscape"/>
          <w:pgMar w:top="720" w:right="720" w:bottom="720" w:left="720" w:header="720" w:footer="720" w:gutter="0"/>
          <w:cols w:space="720"/>
          <w:docGrid w:linePitch="360"/>
        </w:sectPr>
      </w:pPr>
    </w:p>
    <w:p w:rsidR="00CA40E2" w:rsidRDefault="00491C6C" w:rsidP="00422AD7">
      <w:pPr>
        <w:pStyle w:val="Heading1"/>
        <w:spacing w:before="0"/>
      </w:pPr>
      <w:bookmarkStart w:id="12" w:name="_Toc442772093"/>
      <w:r>
        <w:lastRenderedPageBreak/>
        <w:t xml:space="preserve">Co-teaching </w:t>
      </w:r>
      <w:r w:rsidR="006B264C">
        <w:t>over</w:t>
      </w:r>
      <w:r>
        <w:t xml:space="preserve"> the Year</w:t>
      </w:r>
      <w:bookmarkEnd w:id="12"/>
    </w:p>
    <w:tbl>
      <w:tblPr>
        <w:tblStyle w:val="TableGrid"/>
        <w:tblW w:w="14688" w:type="dxa"/>
        <w:tblLayout w:type="fixed"/>
        <w:tblLook w:val="04A0" w:firstRow="1" w:lastRow="0" w:firstColumn="1" w:lastColumn="0" w:noHBand="0" w:noVBand="1"/>
      </w:tblPr>
      <w:tblGrid>
        <w:gridCol w:w="1368"/>
        <w:gridCol w:w="990"/>
        <w:gridCol w:w="2340"/>
        <w:gridCol w:w="4117"/>
        <w:gridCol w:w="5873"/>
      </w:tblGrid>
      <w:tr w:rsidR="0044423B" w:rsidRPr="00491C6C" w:rsidTr="00386BB2">
        <w:trPr>
          <w:trHeight w:val="538"/>
        </w:trPr>
        <w:tc>
          <w:tcPr>
            <w:tcW w:w="1368" w:type="dxa"/>
          </w:tcPr>
          <w:p w:rsidR="0044423B" w:rsidRPr="00491C6C" w:rsidRDefault="0044423B" w:rsidP="00D000DE">
            <w:pPr>
              <w:jc w:val="center"/>
              <w:rPr>
                <w:b/>
                <w:bCs/>
              </w:rPr>
            </w:pPr>
            <w:r>
              <w:rPr>
                <w:b/>
                <w:bCs/>
              </w:rPr>
              <w:t>Phases of the Year</w:t>
            </w:r>
          </w:p>
        </w:tc>
        <w:tc>
          <w:tcPr>
            <w:tcW w:w="990" w:type="dxa"/>
            <w:vAlign w:val="center"/>
          </w:tcPr>
          <w:p w:rsidR="0044423B" w:rsidRPr="00491C6C" w:rsidRDefault="0044423B" w:rsidP="006B7D4F">
            <w:pPr>
              <w:jc w:val="center"/>
              <w:rPr>
                <w:b/>
                <w:bCs/>
              </w:rPr>
            </w:pPr>
            <w:r w:rsidRPr="00491C6C">
              <w:rPr>
                <w:b/>
                <w:bCs/>
              </w:rPr>
              <w:t>Week</w:t>
            </w:r>
          </w:p>
        </w:tc>
        <w:tc>
          <w:tcPr>
            <w:tcW w:w="2340" w:type="dxa"/>
            <w:vAlign w:val="center"/>
          </w:tcPr>
          <w:p w:rsidR="0044423B" w:rsidRPr="00491C6C" w:rsidRDefault="0044423B" w:rsidP="006B7D4F">
            <w:pPr>
              <w:jc w:val="center"/>
              <w:rPr>
                <w:b/>
                <w:bCs/>
              </w:rPr>
            </w:pPr>
            <w:r w:rsidRPr="00491C6C">
              <w:rPr>
                <w:b/>
                <w:bCs/>
              </w:rPr>
              <w:t>Focus of School</w:t>
            </w:r>
          </w:p>
        </w:tc>
        <w:tc>
          <w:tcPr>
            <w:tcW w:w="4117" w:type="dxa"/>
          </w:tcPr>
          <w:p w:rsidR="0044423B" w:rsidRPr="00491C6C" w:rsidRDefault="0044423B" w:rsidP="00D000DE">
            <w:pPr>
              <w:jc w:val="center"/>
              <w:rPr>
                <w:b/>
                <w:bCs/>
              </w:rPr>
            </w:pPr>
            <w:r w:rsidRPr="00491C6C">
              <w:rPr>
                <w:b/>
                <w:bCs/>
              </w:rPr>
              <w:t>Aligned Co-teaching Focus</w:t>
            </w:r>
          </w:p>
        </w:tc>
        <w:tc>
          <w:tcPr>
            <w:tcW w:w="5873" w:type="dxa"/>
          </w:tcPr>
          <w:p w:rsidR="0044423B" w:rsidRDefault="0044423B" w:rsidP="00D000DE">
            <w:pPr>
              <w:jc w:val="center"/>
              <w:rPr>
                <w:b/>
                <w:bCs/>
              </w:rPr>
            </w:pPr>
            <w:r w:rsidRPr="00491C6C">
              <w:rPr>
                <w:b/>
                <w:bCs/>
              </w:rPr>
              <w:t>Resources</w:t>
            </w:r>
          </w:p>
          <w:p w:rsidR="0044423B" w:rsidRPr="00D000DE" w:rsidRDefault="0044423B" w:rsidP="00D000DE">
            <w:pPr>
              <w:jc w:val="center"/>
              <w:rPr>
                <w:b/>
                <w:bCs/>
                <w:i/>
              </w:rPr>
            </w:pPr>
            <w:r w:rsidRPr="00D000DE">
              <w:rPr>
                <w:b/>
                <w:bCs/>
                <w:i/>
              </w:rPr>
              <w:t>From the Co-teaching Hub</w:t>
            </w:r>
          </w:p>
        </w:tc>
      </w:tr>
      <w:tr w:rsidR="0044423B" w:rsidTr="00386BB2">
        <w:trPr>
          <w:trHeight w:val="277"/>
        </w:trPr>
        <w:tc>
          <w:tcPr>
            <w:tcW w:w="1368" w:type="dxa"/>
            <w:vAlign w:val="center"/>
          </w:tcPr>
          <w:p w:rsidR="0044423B" w:rsidRPr="00491C6C" w:rsidRDefault="0044423B" w:rsidP="00491C6C">
            <w:pPr>
              <w:jc w:val="center"/>
              <w:rPr>
                <w:b/>
                <w:bCs/>
              </w:rPr>
            </w:pPr>
            <w:r>
              <w:rPr>
                <w:b/>
                <w:bCs/>
              </w:rPr>
              <w:t>Preparation</w:t>
            </w:r>
          </w:p>
        </w:tc>
        <w:tc>
          <w:tcPr>
            <w:tcW w:w="990" w:type="dxa"/>
            <w:vAlign w:val="center"/>
          </w:tcPr>
          <w:p w:rsidR="0044423B" w:rsidRDefault="0044423B" w:rsidP="006B7D4F">
            <w:pPr>
              <w:jc w:val="center"/>
              <w:rPr>
                <w:bCs/>
              </w:rPr>
            </w:pPr>
            <w:r>
              <w:rPr>
                <w:bCs/>
              </w:rPr>
              <w:t>Summer</w:t>
            </w:r>
          </w:p>
        </w:tc>
        <w:tc>
          <w:tcPr>
            <w:tcW w:w="2340" w:type="dxa"/>
            <w:vAlign w:val="center"/>
          </w:tcPr>
          <w:p w:rsidR="0044423B" w:rsidRDefault="0044423B" w:rsidP="006B7D4F">
            <w:pPr>
              <w:jc w:val="center"/>
              <w:rPr>
                <w:bCs/>
              </w:rPr>
            </w:pPr>
            <w:r>
              <w:rPr>
                <w:bCs/>
              </w:rPr>
              <w:t>Prepare for the Start of School</w:t>
            </w:r>
          </w:p>
        </w:tc>
        <w:tc>
          <w:tcPr>
            <w:tcW w:w="4117" w:type="dxa"/>
          </w:tcPr>
          <w:p w:rsidR="0044423B" w:rsidRPr="00A30F7C" w:rsidRDefault="0044423B" w:rsidP="00A30F7C">
            <w:pPr>
              <w:pStyle w:val="ListParagraph"/>
              <w:numPr>
                <w:ilvl w:val="0"/>
                <w:numId w:val="4"/>
              </w:numPr>
              <w:ind w:left="337"/>
              <w:rPr>
                <w:bCs/>
              </w:rPr>
            </w:pPr>
            <w:r w:rsidRPr="00A30F7C">
              <w:rPr>
                <w:bCs/>
              </w:rPr>
              <w:t>Co-teacher BOY Expectations Meeting</w:t>
            </w:r>
          </w:p>
          <w:p w:rsidR="0044423B" w:rsidRDefault="0044423B" w:rsidP="00A30F7C">
            <w:pPr>
              <w:pStyle w:val="ListParagraph"/>
              <w:numPr>
                <w:ilvl w:val="0"/>
                <w:numId w:val="4"/>
              </w:numPr>
              <w:ind w:left="337"/>
              <w:rPr>
                <w:bCs/>
              </w:rPr>
            </w:pPr>
            <w:r w:rsidRPr="00A30F7C">
              <w:rPr>
                <w:bCs/>
              </w:rPr>
              <w:t>Co</w:t>
            </w:r>
            <w:r>
              <w:rPr>
                <w:bCs/>
              </w:rPr>
              <w:t>-teacher working relationship</w:t>
            </w:r>
          </w:p>
          <w:p w:rsidR="0044423B" w:rsidRPr="00A30F7C" w:rsidRDefault="0044423B" w:rsidP="00A30F7C">
            <w:pPr>
              <w:pStyle w:val="ListParagraph"/>
              <w:numPr>
                <w:ilvl w:val="0"/>
                <w:numId w:val="4"/>
              </w:numPr>
              <w:ind w:left="337"/>
              <w:rPr>
                <w:bCs/>
              </w:rPr>
            </w:pPr>
            <w:r>
              <w:rPr>
                <w:bCs/>
              </w:rPr>
              <w:t>Systems and s</w:t>
            </w:r>
            <w:r w:rsidRPr="00A30F7C">
              <w:rPr>
                <w:bCs/>
              </w:rPr>
              <w:t>tructures</w:t>
            </w:r>
          </w:p>
        </w:tc>
        <w:tc>
          <w:tcPr>
            <w:tcW w:w="5873" w:type="dxa"/>
          </w:tcPr>
          <w:p w:rsidR="0044423B" w:rsidRDefault="001E5A56" w:rsidP="00C822C2">
            <w:pPr>
              <w:pStyle w:val="ListParagraph"/>
              <w:numPr>
                <w:ilvl w:val="0"/>
                <w:numId w:val="3"/>
              </w:numPr>
              <w:ind w:left="383"/>
              <w:rPr>
                <w:bCs/>
              </w:rPr>
            </w:pPr>
            <w:hyperlink r:id="rId17" w:history="1">
              <w:r w:rsidR="0044423B" w:rsidRPr="00246575">
                <w:rPr>
                  <w:rStyle w:val="Hyperlink"/>
                  <w:bCs/>
                </w:rPr>
                <w:t>BOY Meeting Agenda (Coaches)</w:t>
              </w:r>
            </w:hyperlink>
          </w:p>
          <w:p w:rsidR="0044423B" w:rsidRPr="000C35A3" w:rsidRDefault="001E5A56" w:rsidP="00C822C2">
            <w:pPr>
              <w:pStyle w:val="ListParagraph"/>
              <w:numPr>
                <w:ilvl w:val="0"/>
                <w:numId w:val="3"/>
              </w:numPr>
              <w:ind w:left="383"/>
              <w:rPr>
                <w:bCs/>
              </w:rPr>
            </w:pPr>
            <w:hyperlink r:id="rId18" w:history="1">
              <w:r w:rsidR="0044423B" w:rsidRPr="00246575">
                <w:rPr>
                  <w:rStyle w:val="Hyperlink"/>
                  <w:bCs/>
                </w:rPr>
                <w:t>BOY Meeting Agenda (Teachers)</w:t>
              </w:r>
            </w:hyperlink>
          </w:p>
          <w:p w:rsidR="0044423B" w:rsidRPr="000C35A3" w:rsidRDefault="001E5A56" w:rsidP="00C822C2">
            <w:pPr>
              <w:pStyle w:val="ListParagraph"/>
              <w:numPr>
                <w:ilvl w:val="0"/>
                <w:numId w:val="3"/>
              </w:numPr>
              <w:ind w:left="383"/>
              <w:rPr>
                <w:bCs/>
              </w:rPr>
            </w:pPr>
            <w:hyperlink r:id="rId19" w:history="1">
              <w:r w:rsidR="0044423B" w:rsidRPr="00246575">
                <w:rPr>
                  <w:rStyle w:val="Hyperlink"/>
                  <w:bCs/>
                </w:rPr>
                <w:t>BOY Co-teaching PD Session Plan</w:t>
              </w:r>
            </w:hyperlink>
            <w:r w:rsidR="0044423B" w:rsidRPr="000C35A3">
              <w:rPr>
                <w:bCs/>
              </w:rPr>
              <w:t xml:space="preserve">, </w:t>
            </w:r>
            <w:hyperlink r:id="rId20" w:history="1">
              <w:r w:rsidR="0044423B" w:rsidRPr="00246575">
                <w:rPr>
                  <w:rStyle w:val="Hyperlink"/>
                  <w:bCs/>
                </w:rPr>
                <w:t>PPT</w:t>
              </w:r>
            </w:hyperlink>
            <w:r w:rsidR="0044423B" w:rsidRPr="000C35A3">
              <w:rPr>
                <w:bCs/>
              </w:rPr>
              <w:t xml:space="preserve">, and </w:t>
            </w:r>
            <w:hyperlink r:id="rId21" w:history="1">
              <w:r w:rsidR="0044423B" w:rsidRPr="00246575">
                <w:rPr>
                  <w:rStyle w:val="Hyperlink"/>
                  <w:bCs/>
                </w:rPr>
                <w:t>Guided Notes</w:t>
              </w:r>
            </w:hyperlink>
          </w:p>
          <w:p w:rsidR="0044423B" w:rsidRPr="00C822C2" w:rsidRDefault="001E5A56" w:rsidP="00BD094B">
            <w:pPr>
              <w:pStyle w:val="ListParagraph"/>
              <w:numPr>
                <w:ilvl w:val="0"/>
                <w:numId w:val="3"/>
              </w:numPr>
              <w:ind w:left="383"/>
              <w:rPr>
                <w:bCs/>
              </w:rPr>
            </w:pPr>
            <w:hyperlink r:id="rId22" w:history="1">
              <w:r w:rsidR="0044423B" w:rsidRPr="00BD094B">
                <w:rPr>
                  <w:rStyle w:val="Hyperlink"/>
                  <w:bCs/>
                </w:rPr>
                <w:t>BOY Co-Teaching Rubric and Priorities PD</w:t>
              </w:r>
            </w:hyperlink>
          </w:p>
        </w:tc>
      </w:tr>
      <w:tr w:rsidR="0044423B" w:rsidTr="00386BB2">
        <w:trPr>
          <w:trHeight w:val="277"/>
        </w:trPr>
        <w:tc>
          <w:tcPr>
            <w:tcW w:w="1368" w:type="dxa"/>
            <w:vMerge w:val="restart"/>
            <w:vAlign w:val="center"/>
          </w:tcPr>
          <w:p w:rsidR="0044423B" w:rsidRPr="00491C6C" w:rsidRDefault="0044423B" w:rsidP="00491C6C">
            <w:pPr>
              <w:jc w:val="center"/>
              <w:rPr>
                <w:b/>
                <w:bCs/>
              </w:rPr>
            </w:pPr>
            <w:r w:rsidRPr="00491C6C">
              <w:rPr>
                <w:b/>
                <w:bCs/>
              </w:rPr>
              <w:t>Student Thinking and Engagement</w:t>
            </w:r>
          </w:p>
        </w:tc>
        <w:tc>
          <w:tcPr>
            <w:tcW w:w="990" w:type="dxa"/>
            <w:vAlign w:val="center"/>
          </w:tcPr>
          <w:p w:rsidR="0044423B" w:rsidRDefault="0044423B" w:rsidP="006B7D4F">
            <w:pPr>
              <w:jc w:val="center"/>
              <w:rPr>
                <w:bCs/>
              </w:rPr>
            </w:pPr>
            <w:r>
              <w:rPr>
                <w:bCs/>
              </w:rPr>
              <w:t>1-6</w:t>
            </w:r>
          </w:p>
        </w:tc>
        <w:tc>
          <w:tcPr>
            <w:tcW w:w="2340" w:type="dxa"/>
            <w:vAlign w:val="center"/>
          </w:tcPr>
          <w:p w:rsidR="0044423B" w:rsidRDefault="0044423B" w:rsidP="006B7D4F">
            <w:pPr>
              <w:jc w:val="center"/>
              <w:rPr>
                <w:bCs/>
              </w:rPr>
            </w:pPr>
            <w:r>
              <w:rPr>
                <w:bCs/>
              </w:rPr>
              <w:t>Core Culture</w:t>
            </w:r>
            <w:r w:rsidR="00386BB2">
              <w:rPr>
                <w:bCs/>
              </w:rPr>
              <w:t xml:space="preserve"> &amp; Academic</w:t>
            </w:r>
            <w:r>
              <w:rPr>
                <w:bCs/>
              </w:rPr>
              <w:t xml:space="preserve"> Foundation</w:t>
            </w:r>
          </w:p>
        </w:tc>
        <w:tc>
          <w:tcPr>
            <w:tcW w:w="4117" w:type="dxa"/>
          </w:tcPr>
          <w:p w:rsidR="0044423B" w:rsidRDefault="0044423B" w:rsidP="00A30F7C">
            <w:pPr>
              <w:pStyle w:val="ListParagraph"/>
              <w:numPr>
                <w:ilvl w:val="0"/>
                <w:numId w:val="5"/>
              </w:numPr>
              <w:ind w:left="337"/>
              <w:rPr>
                <w:bCs/>
              </w:rPr>
            </w:pPr>
            <w:r>
              <w:rPr>
                <w:bCs/>
              </w:rPr>
              <w:t>Both teachers have a presence in the class</w:t>
            </w:r>
          </w:p>
          <w:p w:rsidR="0044423B" w:rsidRPr="00B33BB2" w:rsidRDefault="0044423B" w:rsidP="00B33BB2">
            <w:pPr>
              <w:pStyle w:val="ListParagraph"/>
              <w:numPr>
                <w:ilvl w:val="0"/>
                <w:numId w:val="5"/>
              </w:numPr>
              <w:ind w:left="337"/>
              <w:rPr>
                <w:bCs/>
              </w:rPr>
            </w:pPr>
            <w:r>
              <w:rPr>
                <w:bCs/>
              </w:rPr>
              <w:t>Normalizing movement into groups</w:t>
            </w:r>
          </w:p>
        </w:tc>
        <w:tc>
          <w:tcPr>
            <w:tcW w:w="5873" w:type="dxa"/>
          </w:tcPr>
          <w:p w:rsidR="0044423B" w:rsidRPr="00F54302" w:rsidRDefault="001E5A56" w:rsidP="00DF245C">
            <w:pPr>
              <w:pStyle w:val="ListParagraph"/>
              <w:numPr>
                <w:ilvl w:val="0"/>
                <w:numId w:val="5"/>
              </w:numPr>
              <w:ind w:left="342" w:hanging="342"/>
              <w:rPr>
                <w:bCs/>
              </w:rPr>
            </w:pPr>
            <w:hyperlink r:id="rId23" w:history="1">
              <w:r w:rsidR="0044423B" w:rsidRPr="00246575">
                <w:rPr>
                  <w:rStyle w:val="Hyperlink"/>
                  <w:bCs/>
                </w:rPr>
                <w:t>Sample Routines and Procedures to move to Alternative and Parallel Models</w:t>
              </w:r>
            </w:hyperlink>
          </w:p>
          <w:p w:rsidR="0044423B" w:rsidRPr="00DF245C" w:rsidRDefault="001E5A56" w:rsidP="00DF245C">
            <w:pPr>
              <w:pStyle w:val="ListParagraph"/>
              <w:numPr>
                <w:ilvl w:val="0"/>
                <w:numId w:val="5"/>
              </w:numPr>
              <w:ind w:left="342" w:hanging="342"/>
              <w:rPr>
                <w:rStyle w:val="Hyperlink"/>
                <w:bCs/>
                <w:color w:val="auto"/>
                <w:u w:val="none"/>
              </w:rPr>
            </w:pPr>
            <w:hyperlink r:id="rId24" w:history="1">
              <w:r w:rsidR="0044423B" w:rsidRPr="00246575">
                <w:rPr>
                  <w:rStyle w:val="Hyperlink"/>
                  <w:bCs/>
                </w:rPr>
                <w:t>Co-teaching through Week 6</w:t>
              </w:r>
            </w:hyperlink>
          </w:p>
          <w:p w:rsidR="0044423B" w:rsidRPr="00DF245C" w:rsidRDefault="001E5A56" w:rsidP="00DF245C">
            <w:pPr>
              <w:pStyle w:val="ListParagraph"/>
              <w:numPr>
                <w:ilvl w:val="0"/>
                <w:numId w:val="5"/>
              </w:numPr>
              <w:ind w:left="342" w:hanging="342"/>
              <w:rPr>
                <w:bCs/>
              </w:rPr>
            </w:pPr>
            <w:hyperlink r:id="rId25" w:history="1">
              <w:r w:rsidR="0044423B" w:rsidRPr="00F041D5">
                <w:rPr>
                  <w:rStyle w:val="Hyperlink"/>
                  <w:bCs/>
                </w:rPr>
                <w:t>Annotating LP PD Session Plan, PPT, and Guided Notes</w:t>
              </w:r>
            </w:hyperlink>
          </w:p>
        </w:tc>
      </w:tr>
      <w:tr w:rsidR="0044423B" w:rsidTr="00386BB2">
        <w:trPr>
          <w:trHeight w:val="147"/>
        </w:trPr>
        <w:tc>
          <w:tcPr>
            <w:tcW w:w="1368" w:type="dxa"/>
            <w:vMerge/>
            <w:vAlign w:val="center"/>
          </w:tcPr>
          <w:p w:rsidR="0044423B" w:rsidRPr="00491C6C" w:rsidRDefault="0044423B" w:rsidP="00491C6C">
            <w:pPr>
              <w:jc w:val="center"/>
              <w:rPr>
                <w:b/>
                <w:bCs/>
              </w:rPr>
            </w:pPr>
          </w:p>
        </w:tc>
        <w:tc>
          <w:tcPr>
            <w:tcW w:w="990" w:type="dxa"/>
            <w:vAlign w:val="center"/>
          </w:tcPr>
          <w:p w:rsidR="0044423B" w:rsidRDefault="0044423B" w:rsidP="006B7D4F">
            <w:pPr>
              <w:jc w:val="center"/>
              <w:rPr>
                <w:bCs/>
              </w:rPr>
            </w:pPr>
            <w:r>
              <w:rPr>
                <w:bCs/>
              </w:rPr>
              <w:t>7-11</w:t>
            </w:r>
          </w:p>
        </w:tc>
        <w:tc>
          <w:tcPr>
            <w:tcW w:w="2340" w:type="dxa"/>
            <w:vAlign w:val="center"/>
          </w:tcPr>
          <w:p w:rsidR="0044423B" w:rsidRDefault="00386BB2" w:rsidP="00386BB2">
            <w:pPr>
              <w:jc w:val="center"/>
              <w:rPr>
                <w:bCs/>
              </w:rPr>
            </w:pPr>
            <w:r>
              <w:rPr>
                <w:bCs/>
              </w:rPr>
              <w:t>Ratio</w:t>
            </w:r>
          </w:p>
        </w:tc>
        <w:tc>
          <w:tcPr>
            <w:tcW w:w="4117" w:type="dxa"/>
          </w:tcPr>
          <w:p w:rsidR="0044423B" w:rsidRDefault="0044423B" w:rsidP="00B33BB2">
            <w:pPr>
              <w:pStyle w:val="ListParagraph"/>
              <w:numPr>
                <w:ilvl w:val="0"/>
                <w:numId w:val="7"/>
              </w:numPr>
              <w:ind w:left="326"/>
              <w:rPr>
                <w:bCs/>
              </w:rPr>
            </w:pPr>
            <w:r>
              <w:rPr>
                <w:bCs/>
              </w:rPr>
              <w:t xml:space="preserve">Using Co-teaching predominantly for academic support </w:t>
            </w:r>
          </w:p>
          <w:p w:rsidR="0044423B" w:rsidRPr="00B33BB2" w:rsidRDefault="0044423B" w:rsidP="00B33BB2">
            <w:pPr>
              <w:pStyle w:val="ListParagraph"/>
              <w:numPr>
                <w:ilvl w:val="0"/>
                <w:numId w:val="7"/>
              </w:numPr>
              <w:ind w:left="326"/>
              <w:rPr>
                <w:bCs/>
              </w:rPr>
            </w:pPr>
            <w:r>
              <w:rPr>
                <w:bCs/>
              </w:rPr>
              <w:t>Using various models of co-teaching to target support</w:t>
            </w:r>
          </w:p>
        </w:tc>
        <w:tc>
          <w:tcPr>
            <w:tcW w:w="5873" w:type="dxa"/>
          </w:tcPr>
          <w:p w:rsidR="0044423B" w:rsidRPr="00DF245C" w:rsidRDefault="001E5A56" w:rsidP="004B7F33">
            <w:pPr>
              <w:pStyle w:val="ListParagraph"/>
              <w:numPr>
                <w:ilvl w:val="0"/>
                <w:numId w:val="7"/>
              </w:numPr>
              <w:ind w:left="370"/>
              <w:rPr>
                <w:bCs/>
              </w:rPr>
            </w:pPr>
            <w:hyperlink r:id="rId26" w:history="1">
              <w:r w:rsidR="0044423B" w:rsidRPr="00DF245C">
                <w:rPr>
                  <w:rStyle w:val="Hyperlink"/>
                  <w:bCs/>
                </w:rPr>
                <w:t>Co-teaching Models by Lesson Type</w:t>
              </w:r>
            </w:hyperlink>
          </w:p>
          <w:p w:rsidR="0044423B" w:rsidRPr="000C35A3" w:rsidRDefault="001E5A56" w:rsidP="004B7F33">
            <w:pPr>
              <w:pStyle w:val="ListParagraph"/>
              <w:numPr>
                <w:ilvl w:val="0"/>
                <w:numId w:val="7"/>
              </w:numPr>
              <w:ind w:left="370"/>
              <w:rPr>
                <w:bCs/>
              </w:rPr>
            </w:pPr>
            <w:hyperlink r:id="rId27" w:history="1">
              <w:r w:rsidR="0044423B" w:rsidRPr="00F041D5">
                <w:rPr>
                  <w:rStyle w:val="Hyperlink"/>
                  <w:bCs/>
                </w:rPr>
                <w:t>Co-implementation Checklist</w:t>
              </w:r>
            </w:hyperlink>
          </w:p>
          <w:p w:rsidR="0044423B" w:rsidRPr="000C35A3" w:rsidRDefault="001E5A56" w:rsidP="004B7F33">
            <w:pPr>
              <w:pStyle w:val="ListParagraph"/>
              <w:numPr>
                <w:ilvl w:val="0"/>
                <w:numId w:val="7"/>
              </w:numPr>
              <w:ind w:left="370"/>
              <w:rPr>
                <w:bCs/>
              </w:rPr>
            </w:pPr>
            <w:hyperlink r:id="rId28" w:history="1">
              <w:r w:rsidR="0044423B" w:rsidRPr="00F041D5">
                <w:rPr>
                  <w:rStyle w:val="Hyperlink"/>
                  <w:bCs/>
                </w:rPr>
                <w:t>Sample Co-teaching Plans</w:t>
              </w:r>
            </w:hyperlink>
          </w:p>
          <w:p w:rsidR="0044423B" w:rsidRPr="004B7F33" w:rsidRDefault="001E5A56" w:rsidP="004B7F33">
            <w:pPr>
              <w:pStyle w:val="ListParagraph"/>
              <w:numPr>
                <w:ilvl w:val="0"/>
                <w:numId w:val="7"/>
              </w:numPr>
              <w:ind w:left="370"/>
              <w:rPr>
                <w:bCs/>
              </w:rPr>
            </w:pPr>
            <w:hyperlink r:id="rId29" w:history="1">
              <w:r w:rsidR="0044423B" w:rsidRPr="007A2C6C">
                <w:rPr>
                  <w:rStyle w:val="Hyperlink"/>
                  <w:bCs/>
                </w:rPr>
                <w:t>Co-teacher Survey #1</w:t>
              </w:r>
            </w:hyperlink>
          </w:p>
        </w:tc>
      </w:tr>
      <w:tr w:rsidR="0044423B" w:rsidTr="00386BB2">
        <w:trPr>
          <w:trHeight w:val="1052"/>
        </w:trPr>
        <w:tc>
          <w:tcPr>
            <w:tcW w:w="1368" w:type="dxa"/>
            <w:vMerge/>
            <w:vAlign w:val="center"/>
          </w:tcPr>
          <w:p w:rsidR="0044423B" w:rsidRPr="00491C6C" w:rsidRDefault="0044423B" w:rsidP="00491C6C">
            <w:pPr>
              <w:jc w:val="center"/>
              <w:rPr>
                <w:b/>
                <w:bCs/>
              </w:rPr>
            </w:pPr>
          </w:p>
        </w:tc>
        <w:tc>
          <w:tcPr>
            <w:tcW w:w="990" w:type="dxa"/>
            <w:vAlign w:val="center"/>
          </w:tcPr>
          <w:p w:rsidR="0044423B" w:rsidRDefault="0044423B" w:rsidP="006B7D4F">
            <w:pPr>
              <w:jc w:val="center"/>
              <w:rPr>
                <w:bCs/>
              </w:rPr>
            </w:pPr>
            <w:r>
              <w:rPr>
                <w:bCs/>
              </w:rPr>
              <w:t>12-17</w:t>
            </w:r>
          </w:p>
        </w:tc>
        <w:tc>
          <w:tcPr>
            <w:tcW w:w="2340" w:type="dxa"/>
            <w:vAlign w:val="center"/>
          </w:tcPr>
          <w:p w:rsidR="0044423B" w:rsidRDefault="0044423B" w:rsidP="006B7D4F">
            <w:pPr>
              <w:jc w:val="center"/>
              <w:rPr>
                <w:bCs/>
              </w:rPr>
            </w:pPr>
            <w:r>
              <w:rPr>
                <w:bCs/>
              </w:rPr>
              <w:t>Thinking Made Visible, Active Listening</w:t>
            </w:r>
          </w:p>
        </w:tc>
        <w:tc>
          <w:tcPr>
            <w:tcW w:w="4117" w:type="dxa"/>
          </w:tcPr>
          <w:p w:rsidR="0044423B" w:rsidRPr="004B7F33" w:rsidRDefault="0044423B" w:rsidP="004B7F33">
            <w:pPr>
              <w:pStyle w:val="ListParagraph"/>
              <w:numPr>
                <w:ilvl w:val="0"/>
                <w:numId w:val="8"/>
              </w:numPr>
              <w:ind w:left="326"/>
              <w:rPr>
                <w:bCs/>
              </w:rPr>
            </w:pPr>
            <w:r>
              <w:rPr>
                <w:bCs/>
              </w:rPr>
              <w:t>Data-driven co-teaching to create targeted supports</w:t>
            </w:r>
          </w:p>
        </w:tc>
        <w:tc>
          <w:tcPr>
            <w:tcW w:w="5873" w:type="dxa"/>
          </w:tcPr>
          <w:p w:rsidR="0044423B" w:rsidRPr="00573A2D" w:rsidRDefault="001E5A56" w:rsidP="006B264C">
            <w:pPr>
              <w:pStyle w:val="ListParagraph"/>
              <w:numPr>
                <w:ilvl w:val="0"/>
                <w:numId w:val="8"/>
              </w:numPr>
              <w:ind w:left="370"/>
              <w:rPr>
                <w:bCs/>
              </w:rPr>
            </w:pPr>
            <w:hyperlink r:id="rId30" w:history="1">
              <w:r w:rsidR="0044423B" w:rsidRPr="00F041D5">
                <w:rPr>
                  <w:rStyle w:val="Hyperlink"/>
                  <w:bCs/>
                </w:rPr>
                <w:t>Data-Driven Co-teaching PD Session Plan</w:t>
              </w:r>
            </w:hyperlink>
            <w:r w:rsidR="0044423B" w:rsidRPr="00573A2D">
              <w:rPr>
                <w:bCs/>
              </w:rPr>
              <w:t xml:space="preserve">, </w:t>
            </w:r>
            <w:hyperlink r:id="rId31" w:history="1">
              <w:r w:rsidR="0044423B" w:rsidRPr="00F041D5">
                <w:rPr>
                  <w:rStyle w:val="Hyperlink"/>
                  <w:bCs/>
                </w:rPr>
                <w:t>PPT</w:t>
              </w:r>
            </w:hyperlink>
            <w:r w:rsidR="0044423B" w:rsidRPr="00573A2D">
              <w:rPr>
                <w:bCs/>
              </w:rPr>
              <w:t xml:space="preserve">, and </w:t>
            </w:r>
            <w:hyperlink r:id="rId32" w:history="1">
              <w:r w:rsidR="0044423B" w:rsidRPr="00F041D5">
                <w:rPr>
                  <w:rStyle w:val="Hyperlink"/>
                  <w:bCs/>
                </w:rPr>
                <w:t>Guided Notes</w:t>
              </w:r>
            </w:hyperlink>
          </w:p>
          <w:p w:rsidR="0044423B" w:rsidRPr="000C35A3" w:rsidRDefault="001E5A56" w:rsidP="006B264C">
            <w:pPr>
              <w:pStyle w:val="ListParagraph"/>
              <w:numPr>
                <w:ilvl w:val="0"/>
                <w:numId w:val="8"/>
              </w:numPr>
              <w:ind w:left="370"/>
              <w:rPr>
                <w:bCs/>
              </w:rPr>
            </w:pPr>
            <w:hyperlink r:id="rId33" w:history="1">
              <w:r w:rsidR="0044423B" w:rsidRPr="00246575">
                <w:rPr>
                  <w:rStyle w:val="Hyperlink"/>
                  <w:bCs/>
                </w:rPr>
                <w:t>Data Driven Co-teaching Cheat Sheet</w:t>
              </w:r>
            </w:hyperlink>
          </w:p>
          <w:p w:rsidR="0044423B" w:rsidRPr="000C35A3" w:rsidRDefault="001E5A56" w:rsidP="006B264C">
            <w:pPr>
              <w:pStyle w:val="ListParagraph"/>
              <w:numPr>
                <w:ilvl w:val="0"/>
                <w:numId w:val="8"/>
              </w:numPr>
              <w:ind w:left="370"/>
              <w:rPr>
                <w:bCs/>
              </w:rPr>
            </w:pPr>
            <w:hyperlink r:id="rId34" w:history="1">
              <w:r w:rsidR="0044423B" w:rsidRPr="00F041D5">
                <w:rPr>
                  <w:rStyle w:val="Hyperlink"/>
                  <w:bCs/>
                </w:rPr>
                <w:t>Co-teaching Observation and Feedback Cheat Sheet</w:t>
              </w:r>
            </w:hyperlink>
          </w:p>
        </w:tc>
      </w:tr>
      <w:tr w:rsidR="0044423B" w:rsidTr="00386BB2">
        <w:trPr>
          <w:trHeight w:val="261"/>
        </w:trPr>
        <w:tc>
          <w:tcPr>
            <w:tcW w:w="1368" w:type="dxa"/>
            <w:vMerge w:val="restart"/>
            <w:vAlign w:val="center"/>
          </w:tcPr>
          <w:p w:rsidR="0044423B" w:rsidRPr="00491C6C" w:rsidRDefault="0044423B" w:rsidP="00491C6C">
            <w:pPr>
              <w:jc w:val="center"/>
              <w:rPr>
                <w:b/>
                <w:bCs/>
              </w:rPr>
            </w:pPr>
            <w:r w:rsidRPr="00491C6C">
              <w:rPr>
                <w:b/>
                <w:bCs/>
              </w:rPr>
              <w:t>Aggressive Response to Data</w:t>
            </w:r>
          </w:p>
        </w:tc>
        <w:tc>
          <w:tcPr>
            <w:tcW w:w="990" w:type="dxa"/>
            <w:vAlign w:val="center"/>
          </w:tcPr>
          <w:p w:rsidR="0044423B" w:rsidRDefault="0044423B" w:rsidP="006B7D4F">
            <w:pPr>
              <w:jc w:val="center"/>
              <w:rPr>
                <w:bCs/>
              </w:rPr>
            </w:pPr>
            <w:r>
              <w:rPr>
                <w:bCs/>
              </w:rPr>
              <w:t>18-25</w:t>
            </w:r>
          </w:p>
        </w:tc>
        <w:tc>
          <w:tcPr>
            <w:tcW w:w="2340" w:type="dxa"/>
            <w:vAlign w:val="center"/>
          </w:tcPr>
          <w:p w:rsidR="0044423B" w:rsidRDefault="0044423B" w:rsidP="006B7D4F">
            <w:pPr>
              <w:jc w:val="center"/>
              <w:rPr>
                <w:bCs/>
              </w:rPr>
            </w:pPr>
            <w:r>
              <w:rPr>
                <w:bCs/>
              </w:rPr>
              <w:t>Rapid Feedback, Weekly Quizzes, Strong Interventions</w:t>
            </w:r>
          </w:p>
        </w:tc>
        <w:tc>
          <w:tcPr>
            <w:tcW w:w="4117" w:type="dxa"/>
          </w:tcPr>
          <w:p w:rsidR="0044423B" w:rsidRPr="000A1960" w:rsidRDefault="0044423B" w:rsidP="000A1960">
            <w:pPr>
              <w:pStyle w:val="ListParagraph"/>
              <w:numPr>
                <w:ilvl w:val="0"/>
                <w:numId w:val="8"/>
              </w:numPr>
              <w:ind w:left="326"/>
              <w:rPr>
                <w:bCs/>
              </w:rPr>
            </w:pPr>
            <w:r>
              <w:rPr>
                <w:bCs/>
              </w:rPr>
              <w:t>Data-Driven Co-teaching to create targeted supports and provide feedback</w:t>
            </w:r>
          </w:p>
        </w:tc>
        <w:tc>
          <w:tcPr>
            <w:tcW w:w="5873" w:type="dxa"/>
          </w:tcPr>
          <w:p w:rsidR="0044423B" w:rsidRPr="000C35A3" w:rsidRDefault="001E5A56" w:rsidP="006B264C">
            <w:pPr>
              <w:pStyle w:val="ListParagraph"/>
              <w:numPr>
                <w:ilvl w:val="0"/>
                <w:numId w:val="8"/>
              </w:numPr>
              <w:ind w:left="370"/>
              <w:rPr>
                <w:bCs/>
              </w:rPr>
            </w:pPr>
            <w:hyperlink r:id="rId35" w:history="1">
              <w:r w:rsidR="0044423B" w:rsidRPr="007A2C6C">
                <w:rPr>
                  <w:rStyle w:val="Hyperlink"/>
                  <w:bCs/>
                </w:rPr>
                <w:t>Co-teacher Survey #2</w:t>
              </w:r>
            </w:hyperlink>
          </w:p>
          <w:p w:rsidR="0044423B" w:rsidRPr="000C35A3" w:rsidRDefault="001E5A56" w:rsidP="00D000DE">
            <w:pPr>
              <w:pStyle w:val="ListParagraph"/>
              <w:numPr>
                <w:ilvl w:val="0"/>
                <w:numId w:val="8"/>
              </w:numPr>
              <w:ind w:left="370"/>
              <w:rPr>
                <w:bCs/>
              </w:rPr>
            </w:pPr>
            <w:hyperlink r:id="rId36" w:history="1">
              <w:r w:rsidR="0044423B" w:rsidRPr="00F52D82">
                <w:rPr>
                  <w:rStyle w:val="Hyperlink"/>
                  <w:bCs/>
                </w:rPr>
                <w:t>Sample Data Day Planning for Co-teaching</w:t>
              </w:r>
            </w:hyperlink>
            <w:r w:rsidR="0044423B" w:rsidRPr="000C35A3">
              <w:rPr>
                <w:bCs/>
              </w:rPr>
              <w:t xml:space="preserve"> </w:t>
            </w:r>
          </w:p>
        </w:tc>
      </w:tr>
      <w:tr w:rsidR="0044423B" w:rsidTr="00386BB2">
        <w:trPr>
          <w:trHeight w:val="147"/>
        </w:trPr>
        <w:tc>
          <w:tcPr>
            <w:tcW w:w="1368" w:type="dxa"/>
            <w:vMerge/>
          </w:tcPr>
          <w:p w:rsidR="0044423B" w:rsidRDefault="0044423B" w:rsidP="00491C6C">
            <w:pPr>
              <w:rPr>
                <w:bCs/>
              </w:rPr>
            </w:pPr>
          </w:p>
        </w:tc>
        <w:tc>
          <w:tcPr>
            <w:tcW w:w="990" w:type="dxa"/>
            <w:vAlign w:val="center"/>
          </w:tcPr>
          <w:p w:rsidR="0044423B" w:rsidRDefault="0044423B" w:rsidP="006B7D4F">
            <w:pPr>
              <w:jc w:val="center"/>
              <w:rPr>
                <w:bCs/>
              </w:rPr>
            </w:pPr>
            <w:r>
              <w:rPr>
                <w:bCs/>
              </w:rPr>
              <w:t>26-31</w:t>
            </w:r>
          </w:p>
        </w:tc>
        <w:tc>
          <w:tcPr>
            <w:tcW w:w="2340" w:type="dxa"/>
            <w:vAlign w:val="center"/>
          </w:tcPr>
          <w:p w:rsidR="0044423B" w:rsidRDefault="0044423B" w:rsidP="006B7D4F">
            <w:pPr>
              <w:jc w:val="center"/>
              <w:rPr>
                <w:bCs/>
              </w:rPr>
            </w:pPr>
            <w:r>
              <w:rPr>
                <w:bCs/>
              </w:rPr>
              <w:t>Rapid Feedback, Weekly Quizzes, Strong Interventions, Redo Cycle</w:t>
            </w:r>
          </w:p>
        </w:tc>
        <w:tc>
          <w:tcPr>
            <w:tcW w:w="4117" w:type="dxa"/>
          </w:tcPr>
          <w:p w:rsidR="0044423B" w:rsidRDefault="0044423B" w:rsidP="004B7F33">
            <w:pPr>
              <w:pStyle w:val="ListParagraph"/>
              <w:numPr>
                <w:ilvl w:val="0"/>
                <w:numId w:val="8"/>
              </w:numPr>
              <w:ind w:left="326"/>
              <w:rPr>
                <w:bCs/>
              </w:rPr>
            </w:pPr>
            <w:r>
              <w:rPr>
                <w:bCs/>
              </w:rPr>
              <w:t>Data-driven co-teaching</w:t>
            </w:r>
          </w:p>
          <w:p w:rsidR="0044423B" w:rsidRPr="00777CFC" w:rsidRDefault="0044423B" w:rsidP="00777CFC">
            <w:pPr>
              <w:pStyle w:val="ListParagraph"/>
              <w:numPr>
                <w:ilvl w:val="0"/>
                <w:numId w:val="8"/>
              </w:numPr>
              <w:ind w:left="326"/>
              <w:rPr>
                <w:bCs/>
              </w:rPr>
            </w:pPr>
            <w:r>
              <w:rPr>
                <w:bCs/>
              </w:rPr>
              <w:t>High-impact small groups within co-teaching</w:t>
            </w:r>
          </w:p>
        </w:tc>
        <w:tc>
          <w:tcPr>
            <w:tcW w:w="5873" w:type="dxa"/>
          </w:tcPr>
          <w:p w:rsidR="0044423B" w:rsidRPr="000C35A3" w:rsidRDefault="0044423B" w:rsidP="00777CFC">
            <w:pPr>
              <w:pStyle w:val="ListParagraph"/>
              <w:numPr>
                <w:ilvl w:val="0"/>
                <w:numId w:val="8"/>
              </w:numPr>
              <w:ind w:left="370"/>
              <w:rPr>
                <w:bCs/>
              </w:rPr>
            </w:pPr>
            <w:r w:rsidRPr="000C35A3">
              <w:rPr>
                <w:bCs/>
              </w:rPr>
              <w:t>No additional resources</w:t>
            </w:r>
          </w:p>
          <w:p w:rsidR="0044423B" w:rsidRPr="000C35A3" w:rsidRDefault="0044423B" w:rsidP="00491C6C">
            <w:pPr>
              <w:rPr>
                <w:bCs/>
              </w:rPr>
            </w:pPr>
          </w:p>
        </w:tc>
      </w:tr>
      <w:tr w:rsidR="0044423B" w:rsidTr="00386BB2">
        <w:trPr>
          <w:trHeight w:val="147"/>
        </w:trPr>
        <w:tc>
          <w:tcPr>
            <w:tcW w:w="1368" w:type="dxa"/>
            <w:vMerge/>
          </w:tcPr>
          <w:p w:rsidR="0044423B" w:rsidRDefault="0044423B" w:rsidP="00491C6C">
            <w:pPr>
              <w:rPr>
                <w:bCs/>
              </w:rPr>
            </w:pPr>
          </w:p>
        </w:tc>
        <w:tc>
          <w:tcPr>
            <w:tcW w:w="990" w:type="dxa"/>
            <w:vAlign w:val="center"/>
          </w:tcPr>
          <w:p w:rsidR="0044423B" w:rsidRDefault="0044423B" w:rsidP="006B7D4F">
            <w:pPr>
              <w:jc w:val="center"/>
              <w:rPr>
                <w:bCs/>
              </w:rPr>
            </w:pPr>
            <w:r>
              <w:rPr>
                <w:bCs/>
              </w:rPr>
              <w:t>31-End</w:t>
            </w:r>
          </w:p>
        </w:tc>
        <w:tc>
          <w:tcPr>
            <w:tcW w:w="2340" w:type="dxa"/>
            <w:vAlign w:val="center"/>
          </w:tcPr>
          <w:p w:rsidR="0044423B" w:rsidRDefault="0044423B" w:rsidP="006B7D4F">
            <w:pPr>
              <w:jc w:val="center"/>
              <w:rPr>
                <w:bCs/>
              </w:rPr>
            </w:pPr>
            <w:r>
              <w:rPr>
                <w:bCs/>
              </w:rPr>
              <w:t>Meeting Achievement Goals</w:t>
            </w:r>
          </w:p>
          <w:p w:rsidR="0044423B" w:rsidRDefault="0044423B" w:rsidP="006B7D4F">
            <w:pPr>
              <w:jc w:val="center"/>
              <w:rPr>
                <w:bCs/>
              </w:rPr>
            </w:pPr>
            <w:r>
              <w:rPr>
                <w:bCs/>
              </w:rPr>
              <w:t>Readiness for 17-18’</w:t>
            </w:r>
          </w:p>
        </w:tc>
        <w:tc>
          <w:tcPr>
            <w:tcW w:w="4117" w:type="dxa"/>
          </w:tcPr>
          <w:p w:rsidR="0044423B" w:rsidRDefault="0044423B" w:rsidP="004B7F33">
            <w:pPr>
              <w:pStyle w:val="ListParagraph"/>
              <w:numPr>
                <w:ilvl w:val="0"/>
                <w:numId w:val="9"/>
              </w:numPr>
              <w:ind w:left="330"/>
              <w:rPr>
                <w:bCs/>
              </w:rPr>
            </w:pPr>
            <w:r>
              <w:rPr>
                <w:bCs/>
              </w:rPr>
              <w:t>High-impact small g</w:t>
            </w:r>
            <w:r w:rsidRPr="004B7F33">
              <w:rPr>
                <w:bCs/>
              </w:rPr>
              <w:t>roups within Co-teaching</w:t>
            </w:r>
          </w:p>
          <w:p w:rsidR="0044423B" w:rsidRPr="004B7F33" w:rsidRDefault="0044423B" w:rsidP="004B7F33">
            <w:pPr>
              <w:pStyle w:val="ListParagraph"/>
              <w:numPr>
                <w:ilvl w:val="0"/>
                <w:numId w:val="9"/>
              </w:numPr>
              <w:ind w:left="330"/>
              <w:rPr>
                <w:bCs/>
              </w:rPr>
            </w:pPr>
            <w:r>
              <w:rPr>
                <w:bCs/>
              </w:rPr>
              <w:t>Planning for co-teaching in 17-18’</w:t>
            </w:r>
          </w:p>
        </w:tc>
        <w:tc>
          <w:tcPr>
            <w:tcW w:w="5873" w:type="dxa"/>
          </w:tcPr>
          <w:p w:rsidR="0044423B" w:rsidRDefault="001E5A56" w:rsidP="006B264C">
            <w:pPr>
              <w:pStyle w:val="ListParagraph"/>
              <w:numPr>
                <w:ilvl w:val="0"/>
                <w:numId w:val="9"/>
              </w:numPr>
              <w:ind w:left="370"/>
              <w:rPr>
                <w:bCs/>
              </w:rPr>
            </w:pPr>
            <w:hyperlink r:id="rId37" w:history="1">
              <w:r w:rsidR="0044423B" w:rsidRPr="007A2C6C">
                <w:rPr>
                  <w:rStyle w:val="Hyperlink"/>
                  <w:bCs/>
                </w:rPr>
                <w:t>Co-teacher Survey #3</w:t>
              </w:r>
            </w:hyperlink>
          </w:p>
          <w:p w:rsidR="0044423B" w:rsidRPr="00D75CD6" w:rsidRDefault="0044423B" w:rsidP="00D75CD6"/>
          <w:p w:rsidR="0044423B" w:rsidRDefault="0044423B" w:rsidP="00D75CD6"/>
          <w:p w:rsidR="0044423B" w:rsidRPr="00D75CD6" w:rsidRDefault="0044423B" w:rsidP="00D75CD6">
            <w:pPr>
              <w:tabs>
                <w:tab w:val="left" w:pos="3349"/>
              </w:tabs>
            </w:pPr>
            <w:r>
              <w:tab/>
            </w:r>
          </w:p>
        </w:tc>
      </w:tr>
    </w:tbl>
    <w:p w:rsidR="0021033A" w:rsidRPr="00D75CD6" w:rsidRDefault="0021033A" w:rsidP="00D75CD6">
      <w:pPr>
        <w:sectPr w:rsidR="0021033A" w:rsidRPr="00D75CD6" w:rsidSect="00E91E3C">
          <w:type w:val="continuous"/>
          <w:pgSz w:w="15840" w:h="12240" w:orient="landscape"/>
          <w:pgMar w:top="720" w:right="720" w:bottom="720" w:left="720" w:header="720" w:footer="720" w:gutter="0"/>
          <w:cols w:space="720"/>
          <w:docGrid w:linePitch="360"/>
        </w:sectPr>
      </w:pPr>
    </w:p>
    <w:p w:rsidR="003868AD" w:rsidRDefault="00767EC4" w:rsidP="00A9315D">
      <w:pPr>
        <w:pStyle w:val="Heading1"/>
      </w:pPr>
      <w:bookmarkStart w:id="13" w:name="_Toc442772094"/>
      <w:bookmarkStart w:id="14" w:name="_Toc381776267"/>
      <w:r>
        <w:lastRenderedPageBreak/>
        <w:t>Data and Measures</w:t>
      </w:r>
      <w:bookmarkEnd w:id="13"/>
    </w:p>
    <w:p w:rsidR="000442D5" w:rsidRDefault="000442D5" w:rsidP="00475AEE">
      <w:pPr>
        <w:pStyle w:val="Heading3"/>
      </w:pPr>
      <w:bookmarkStart w:id="15" w:name="_Toc442772028"/>
      <w:bookmarkStart w:id="16" w:name="_Toc442772095"/>
      <w:r>
        <w:t>Criteria for Success</w:t>
      </w:r>
      <w:bookmarkEnd w:id="15"/>
      <w:bookmarkEnd w:id="16"/>
    </w:p>
    <w:bookmarkEnd w:id="14"/>
    <w:p w:rsidR="0021033A" w:rsidRPr="002626A4" w:rsidRDefault="0021033A" w:rsidP="0021033A">
      <w:pPr>
        <w:rPr>
          <w:rFonts w:cstheme="minorHAnsi"/>
        </w:rPr>
      </w:pPr>
      <w:r w:rsidRPr="002626A4">
        <w:rPr>
          <w:rFonts w:cstheme="minorHAnsi"/>
          <w:b/>
        </w:rPr>
        <w:t>The academic and behavioral expectations are as high as every other class in the school</w:t>
      </w:r>
      <w:r w:rsidRPr="002626A4">
        <w:rPr>
          <w:rFonts w:cstheme="minorHAnsi"/>
        </w:rPr>
        <w:t xml:space="preserve">.  </w:t>
      </w:r>
    </w:p>
    <w:p w:rsidR="0021033A" w:rsidRPr="008728EE" w:rsidRDefault="0021033A" w:rsidP="0021033A">
      <w:pPr>
        <w:rPr>
          <w:rFonts w:cstheme="minorHAnsi"/>
        </w:rPr>
      </w:pPr>
      <w:r w:rsidRPr="008728EE">
        <w:rPr>
          <w:rFonts w:cstheme="minorHAnsi"/>
        </w:rPr>
        <w:t xml:space="preserve">The scholars in the CTT class should make MORE academic growth than peers in other classes and </w:t>
      </w:r>
      <w:r>
        <w:rPr>
          <w:rFonts w:cstheme="minorHAnsi"/>
        </w:rPr>
        <w:t xml:space="preserve">this CTT section/class </w:t>
      </w:r>
      <w:r w:rsidRPr="008728EE">
        <w:rPr>
          <w:rFonts w:cstheme="minorHAnsi"/>
        </w:rPr>
        <w:t xml:space="preserve">should perform </w:t>
      </w:r>
      <w:r>
        <w:rPr>
          <w:rFonts w:cstheme="minorHAnsi"/>
        </w:rPr>
        <w:t>similarly to other</w:t>
      </w:r>
      <w:r w:rsidRPr="008728EE">
        <w:rPr>
          <w:rFonts w:cstheme="minorHAnsi"/>
        </w:rPr>
        <w:t xml:space="preserve"> </w:t>
      </w:r>
      <w:r>
        <w:rPr>
          <w:rFonts w:cstheme="minorHAnsi"/>
        </w:rPr>
        <w:t xml:space="preserve">non-CTT sections/classes </w:t>
      </w:r>
      <w:r w:rsidRPr="008728EE">
        <w:rPr>
          <w:rFonts w:cstheme="minorHAnsi"/>
        </w:rPr>
        <w:t>on proficiency ass</w:t>
      </w:r>
      <w:r>
        <w:rPr>
          <w:rFonts w:cstheme="minorHAnsi"/>
        </w:rPr>
        <w:t>essments (IAs and state tests).</w:t>
      </w:r>
    </w:p>
    <w:p w:rsidR="0021033A" w:rsidRPr="008728EE" w:rsidRDefault="0021033A" w:rsidP="0021033A">
      <w:pPr>
        <w:rPr>
          <w:rFonts w:cstheme="minorHAnsi"/>
        </w:rPr>
      </w:pPr>
      <w:r w:rsidRPr="008728EE">
        <w:rPr>
          <w:rFonts w:cstheme="minorHAnsi"/>
        </w:rPr>
        <w:t>The CTT class is successful if …</w:t>
      </w:r>
    </w:p>
    <w:p w:rsidR="0021033A" w:rsidRPr="008728EE" w:rsidRDefault="0021033A" w:rsidP="0021033A">
      <w:pPr>
        <w:numPr>
          <w:ilvl w:val="0"/>
          <w:numId w:val="25"/>
        </w:numPr>
        <w:rPr>
          <w:rFonts w:cstheme="minorHAnsi"/>
        </w:rPr>
      </w:pPr>
      <w:r>
        <w:rPr>
          <w:rFonts w:cstheme="minorHAnsi"/>
        </w:rPr>
        <w:t xml:space="preserve">the </w:t>
      </w:r>
      <w:r w:rsidRPr="00272515">
        <w:rPr>
          <w:rFonts w:cstheme="minorHAnsi"/>
          <w:b/>
        </w:rPr>
        <w:t>scholars</w:t>
      </w:r>
      <w:r>
        <w:rPr>
          <w:rFonts w:cstheme="minorHAnsi"/>
          <w:b/>
        </w:rPr>
        <w:t xml:space="preserve"> with IEPs and struggling scholars</w:t>
      </w:r>
      <w:r w:rsidRPr="00272515">
        <w:rPr>
          <w:rFonts w:cstheme="minorHAnsi"/>
          <w:b/>
        </w:rPr>
        <w:t xml:space="preserve"> in the class</w:t>
      </w:r>
      <w:r w:rsidRPr="008728EE">
        <w:rPr>
          <w:rFonts w:cstheme="minorHAnsi"/>
        </w:rPr>
        <w:t xml:space="preserve"> </w:t>
      </w:r>
      <w:r w:rsidRPr="00913511">
        <w:rPr>
          <w:rFonts w:cstheme="minorHAnsi"/>
          <w:b/>
        </w:rPr>
        <w:t>grow more</w:t>
      </w:r>
      <w:r w:rsidRPr="008728EE">
        <w:rPr>
          <w:rFonts w:cstheme="minorHAnsi"/>
        </w:rPr>
        <w:t xml:space="preserve"> than their peers in other classes</w:t>
      </w:r>
      <w:r>
        <w:rPr>
          <w:rFonts w:cstheme="minorHAnsi"/>
        </w:rPr>
        <w:t xml:space="preserve"> and other </w:t>
      </w:r>
      <w:r w:rsidRPr="00272515">
        <w:rPr>
          <w:rFonts w:cstheme="minorHAnsi"/>
          <w:b/>
        </w:rPr>
        <w:t>mid-high performing scholars grow the same</w:t>
      </w:r>
      <w:r>
        <w:rPr>
          <w:rFonts w:cstheme="minorHAnsi"/>
        </w:rPr>
        <w:t xml:space="preserve"> (on average) as their peers in other classes</w:t>
      </w:r>
      <w:r w:rsidRPr="008728EE">
        <w:rPr>
          <w:rFonts w:cstheme="minorHAnsi"/>
        </w:rPr>
        <w:t>.  (Norm comparisons by comparing students with IEPs to scholars with IEPs in other classes, and general education students in the CTT class to general education students in peer classes.)</w:t>
      </w:r>
    </w:p>
    <w:p w:rsidR="0021033A" w:rsidRPr="008728EE" w:rsidRDefault="0021033A" w:rsidP="0021033A">
      <w:pPr>
        <w:numPr>
          <w:ilvl w:val="0"/>
          <w:numId w:val="25"/>
        </w:numPr>
        <w:rPr>
          <w:rFonts w:cstheme="minorHAnsi"/>
        </w:rPr>
      </w:pPr>
      <w:r w:rsidRPr="008728EE">
        <w:rPr>
          <w:rFonts w:cstheme="minorHAnsi"/>
        </w:rPr>
        <w:t xml:space="preserve">the </w:t>
      </w:r>
      <w:r w:rsidRPr="00272515">
        <w:rPr>
          <w:rFonts w:cstheme="minorHAnsi"/>
          <w:b/>
        </w:rPr>
        <w:t>CTT class average is within 5% points of non-CTT sections</w:t>
      </w:r>
      <w:r>
        <w:rPr>
          <w:rFonts w:cstheme="minorHAnsi"/>
        </w:rPr>
        <w:t xml:space="preserve"> on proficiency assessments (</w:t>
      </w:r>
      <w:r w:rsidRPr="008728EE">
        <w:rPr>
          <w:rFonts w:cstheme="minorHAnsi"/>
        </w:rPr>
        <w:t>like IAs and state tests</w:t>
      </w:r>
      <w:r>
        <w:rPr>
          <w:rFonts w:cstheme="minorHAnsi"/>
        </w:rPr>
        <w:t>)</w:t>
      </w:r>
      <w:r w:rsidRPr="008728EE">
        <w:rPr>
          <w:rFonts w:cstheme="minorHAnsi"/>
        </w:rPr>
        <w:t>.</w:t>
      </w:r>
    </w:p>
    <w:p w:rsidR="0021033A" w:rsidRPr="00272515" w:rsidRDefault="0021033A" w:rsidP="0021033A">
      <w:pPr>
        <w:numPr>
          <w:ilvl w:val="0"/>
          <w:numId w:val="25"/>
        </w:numPr>
        <w:rPr>
          <w:rFonts w:cstheme="minorHAnsi"/>
        </w:rPr>
      </w:pPr>
      <w:r w:rsidRPr="008728EE">
        <w:rPr>
          <w:rFonts w:cstheme="minorHAnsi"/>
        </w:rPr>
        <w:t xml:space="preserve">the class has the same or </w:t>
      </w:r>
      <w:r w:rsidRPr="00272515">
        <w:rPr>
          <w:rFonts w:cstheme="minorHAnsi"/>
          <w:b/>
        </w:rPr>
        <w:t>fewer behavioral referrals</w:t>
      </w:r>
      <w:r>
        <w:rPr>
          <w:rFonts w:cstheme="minorHAnsi"/>
        </w:rPr>
        <w:t xml:space="preserve">, incidents, events etc. as peer classes </w:t>
      </w:r>
    </w:p>
    <w:p w:rsidR="000442D5" w:rsidRDefault="000442D5" w:rsidP="00475AEE">
      <w:pPr>
        <w:pStyle w:val="Heading3"/>
      </w:pPr>
      <w:bookmarkStart w:id="17" w:name="_Toc442772029"/>
      <w:bookmarkStart w:id="18" w:name="_Toc442772096"/>
      <w:r>
        <w:t>Co-teacher Survey</w:t>
      </w:r>
      <w:bookmarkEnd w:id="17"/>
      <w:bookmarkEnd w:id="18"/>
      <w:r>
        <w:t xml:space="preserve"> </w:t>
      </w:r>
    </w:p>
    <w:p w:rsidR="000442D5" w:rsidRDefault="000442D5" w:rsidP="000442D5">
      <w:r>
        <w:t xml:space="preserve">Co-teacher Survey is given three times a year to all co-teachers.  </w:t>
      </w:r>
      <w:r w:rsidR="00861A9C">
        <w:t>The initial survey results are used to both get a sense of co-teacher relationship and establish a baseline to measure against throughout the year.  The winter or middle of year survey is used to measure against the goals.  Finally, the spring or end of year survey is used for planning for the following school year and to measure against the baseline.</w:t>
      </w:r>
    </w:p>
    <w:tbl>
      <w:tblPr>
        <w:tblStyle w:val="TableGrid"/>
        <w:tblW w:w="0" w:type="auto"/>
        <w:tblLook w:val="04A0" w:firstRow="1" w:lastRow="0" w:firstColumn="1" w:lastColumn="0" w:noHBand="0" w:noVBand="1"/>
      </w:tblPr>
      <w:tblGrid>
        <w:gridCol w:w="5403"/>
        <w:gridCol w:w="5387"/>
      </w:tblGrid>
      <w:tr w:rsidR="003868AD" w:rsidTr="003868AD">
        <w:tc>
          <w:tcPr>
            <w:tcW w:w="5508" w:type="dxa"/>
            <w:shd w:val="clear" w:color="auto" w:fill="FFFF00"/>
          </w:tcPr>
          <w:p w:rsidR="003868AD" w:rsidRDefault="003868AD" w:rsidP="000442D5">
            <w:r>
              <w:t>Survey Question Subtopics</w:t>
            </w:r>
          </w:p>
        </w:tc>
        <w:tc>
          <w:tcPr>
            <w:tcW w:w="5508" w:type="dxa"/>
            <w:shd w:val="clear" w:color="auto" w:fill="FFFF00"/>
          </w:tcPr>
          <w:p w:rsidR="003868AD" w:rsidRDefault="003868AD" w:rsidP="000442D5">
            <w:r>
              <w:t>Survey Data Analysis</w:t>
            </w:r>
          </w:p>
        </w:tc>
      </w:tr>
      <w:tr w:rsidR="003868AD" w:rsidTr="003868AD">
        <w:tc>
          <w:tcPr>
            <w:tcW w:w="5508" w:type="dxa"/>
          </w:tcPr>
          <w:p w:rsidR="003868AD" w:rsidRDefault="003868AD" w:rsidP="003868AD">
            <w:pPr>
              <w:pStyle w:val="ListParagraph"/>
              <w:numPr>
                <w:ilvl w:val="0"/>
                <w:numId w:val="28"/>
              </w:numPr>
            </w:pPr>
            <w:r>
              <w:t>Communication</w:t>
            </w:r>
          </w:p>
          <w:p w:rsidR="003868AD" w:rsidRDefault="003868AD" w:rsidP="003868AD">
            <w:pPr>
              <w:pStyle w:val="ListParagraph"/>
              <w:numPr>
                <w:ilvl w:val="0"/>
                <w:numId w:val="28"/>
              </w:numPr>
            </w:pPr>
            <w:r>
              <w:t>Roles and Responsibilities</w:t>
            </w:r>
          </w:p>
          <w:p w:rsidR="003868AD" w:rsidRDefault="003868AD" w:rsidP="003868AD">
            <w:pPr>
              <w:pStyle w:val="ListParagraph"/>
              <w:numPr>
                <w:ilvl w:val="0"/>
                <w:numId w:val="28"/>
              </w:numPr>
            </w:pPr>
            <w:r>
              <w:t>Classroom Culture &amp; Inclusiveness</w:t>
            </w:r>
          </w:p>
          <w:p w:rsidR="003868AD" w:rsidRDefault="003868AD" w:rsidP="003868AD">
            <w:pPr>
              <w:pStyle w:val="ListParagraph"/>
              <w:numPr>
                <w:ilvl w:val="0"/>
                <w:numId w:val="28"/>
              </w:numPr>
            </w:pPr>
            <w:r>
              <w:t>Co-teacher Relationship</w:t>
            </w:r>
          </w:p>
          <w:p w:rsidR="003868AD" w:rsidRDefault="003868AD" w:rsidP="003868AD">
            <w:pPr>
              <w:pStyle w:val="ListParagraph"/>
              <w:numPr>
                <w:ilvl w:val="0"/>
                <w:numId w:val="28"/>
              </w:numPr>
            </w:pPr>
            <w:r>
              <w:t>School Systems – Planning and Support</w:t>
            </w:r>
          </w:p>
          <w:p w:rsidR="003868AD" w:rsidRDefault="003868AD" w:rsidP="000442D5"/>
        </w:tc>
        <w:tc>
          <w:tcPr>
            <w:tcW w:w="5508" w:type="dxa"/>
          </w:tcPr>
          <w:p w:rsidR="003868AD" w:rsidRDefault="003868AD" w:rsidP="003868AD">
            <w:pPr>
              <w:pStyle w:val="ListParagraph"/>
              <w:numPr>
                <w:ilvl w:val="0"/>
                <w:numId w:val="30"/>
              </w:numPr>
            </w:pPr>
            <w:r>
              <w:t>By Question – compared to baseline</w:t>
            </w:r>
          </w:p>
          <w:p w:rsidR="003868AD" w:rsidRDefault="003868AD" w:rsidP="003868AD">
            <w:pPr>
              <w:pStyle w:val="ListParagraph"/>
              <w:numPr>
                <w:ilvl w:val="0"/>
                <w:numId w:val="29"/>
              </w:numPr>
            </w:pPr>
            <w:r>
              <w:t>By School &amp; Level across the network</w:t>
            </w:r>
          </w:p>
          <w:p w:rsidR="003868AD" w:rsidRDefault="003868AD" w:rsidP="003868AD">
            <w:pPr>
              <w:pStyle w:val="ListParagraph"/>
              <w:numPr>
                <w:ilvl w:val="0"/>
                <w:numId w:val="29"/>
              </w:numPr>
            </w:pPr>
            <w:r>
              <w:t xml:space="preserve">By Teacher – Highest and Lowest </w:t>
            </w:r>
          </w:p>
          <w:p w:rsidR="003868AD" w:rsidRDefault="003868AD" w:rsidP="003868AD">
            <w:pPr>
              <w:pStyle w:val="ListParagraph"/>
              <w:numPr>
                <w:ilvl w:val="0"/>
                <w:numId w:val="29"/>
              </w:numPr>
            </w:pPr>
            <w:r>
              <w:t>Teacher Specific Comments</w:t>
            </w:r>
          </w:p>
          <w:p w:rsidR="003868AD" w:rsidRDefault="003868AD" w:rsidP="000442D5"/>
        </w:tc>
      </w:tr>
    </w:tbl>
    <w:p w:rsidR="003868AD" w:rsidRPr="003868AD" w:rsidRDefault="00F3678D" w:rsidP="003868AD">
      <w:pPr>
        <w:rPr>
          <w:i/>
        </w:rPr>
      </w:pPr>
      <w:r>
        <w:rPr>
          <w:i/>
        </w:rPr>
        <w:t xml:space="preserve">*For detailed questions please check out the </w:t>
      </w:r>
      <w:hyperlink r:id="rId38" w:history="1">
        <w:r w:rsidRPr="00422AD7">
          <w:rPr>
            <w:rStyle w:val="Hyperlink"/>
            <w:i/>
          </w:rPr>
          <w:t>survey</w:t>
        </w:r>
      </w:hyperlink>
      <w:r>
        <w:rPr>
          <w:i/>
        </w:rPr>
        <w:t xml:space="preserve"> itself.</w:t>
      </w:r>
    </w:p>
    <w:p w:rsidR="003868AD" w:rsidRDefault="003868AD" w:rsidP="00475AEE">
      <w:pPr>
        <w:pStyle w:val="Heading3"/>
      </w:pPr>
      <w:bookmarkStart w:id="19" w:name="_Toc442772030"/>
      <w:bookmarkStart w:id="20" w:name="_Toc442772097"/>
      <w:r>
        <w:t>IA Results by Co-taught Section</w:t>
      </w:r>
      <w:bookmarkEnd w:id="19"/>
      <w:bookmarkEnd w:id="20"/>
      <w:r>
        <w:t xml:space="preserve"> </w:t>
      </w:r>
    </w:p>
    <w:p w:rsidR="00422AD7" w:rsidRDefault="00422AD7" w:rsidP="00422AD7">
      <w:r>
        <w:t xml:space="preserve">IA Results will be analyzed with a co-teaching lens to be able to measure against the Criteria for Success of Co-teaching.  The </w:t>
      </w:r>
      <w:hyperlink r:id="rId39" w:anchor="3" w:history="1">
        <w:r w:rsidRPr="00767EC4">
          <w:rPr>
            <w:rStyle w:val="Hyperlink"/>
          </w:rPr>
          <w:t>results</w:t>
        </w:r>
      </w:hyperlink>
      <w:r>
        <w:t xml:space="preserve"> will shows the following cuts:</w:t>
      </w:r>
    </w:p>
    <w:p w:rsidR="00422AD7" w:rsidRDefault="00422AD7" w:rsidP="00422AD7">
      <w:pPr>
        <w:pStyle w:val="ListParagraph"/>
        <w:numPr>
          <w:ilvl w:val="0"/>
          <w:numId w:val="31"/>
        </w:numPr>
      </w:pPr>
      <w:r>
        <w:t xml:space="preserve">By </w:t>
      </w:r>
      <w:r w:rsidR="00767EC4">
        <w:t>School and Grade</w:t>
      </w:r>
    </w:p>
    <w:p w:rsidR="00767EC4" w:rsidRDefault="00767EC4" w:rsidP="00422AD7">
      <w:pPr>
        <w:pStyle w:val="ListParagraph"/>
        <w:numPr>
          <w:ilvl w:val="0"/>
          <w:numId w:val="31"/>
        </w:numPr>
      </w:pPr>
      <w:r>
        <w:t>By Subject</w:t>
      </w:r>
    </w:p>
    <w:p w:rsidR="00422AD7" w:rsidRDefault="00767EC4" w:rsidP="00422AD7">
      <w:pPr>
        <w:pStyle w:val="ListParagraph"/>
        <w:numPr>
          <w:ilvl w:val="0"/>
          <w:numId w:val="31"/>
        </w:numPr>
      </w:pPr>
      <w:r>
        <w:t>Growth by Teacher</w:t>
      </w:r>
    </w:p>
    <w:p w:rsidR="00767EC4" w:rsidRPr="00422AD7" w:rsidRDefault="00767EC4" w:rsidP="00767EC4">
      <w:pPr>
        <w:pStyle w:val="ListParagraph"/>
      </w:pPr>
    </w:p>
    <w:p w:rsidR="003868AD" w:rsidRDefault="00767EC4" w:rsidP="003868AD">
      <w:r>
        <w:t>These results should be used to both identify bright spots and find area of growth during Data Day Work.</w:t>
      </w:r>
    </w:p>
    <w:p w:rsidR="00857836" w:rsidRPr="00857836" w:rsidRDefault="00857836" w:rsidP="001936DD">
      <w:pPr>
        <w:spacing w:after="0"/>
      </w:pPr>
      <w:bookmarkStart w:id="21" w:name="_GoBack"/>
      <w:bookmarkEnd w:id="21"/>
    </w:p>
    <w:sectPr w:rsidR="00857836" w:rsidRPr="00857836" w:rsidSect="000442D5">
      <w:pgSz w:w="12240" w:h="15840"/>
      <w:pgMar w:top="720" w:right="720" w:bottom="720" w:left="720" w:header="720" w:footer="720" w:gutter="0"/>
      <w:cols w:space="720"/>
      <w:docGrid w:linePitch="360"/>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endnote w:type="separator" w:id="-1">
    <w:p w:rsidR="001E5A56" w:rsidRDefault="001E5A56" w:rsidP="00B30134">
      <w:pPr>
        <w:spacing w:after="0" w:line="240" w:lineRule="auto"/>
      </w:pPr>
      <w:r>
        <w:separator/>
      </w:r>
    </w:p>
  </w:endnote>
  <w:endnote w:type="continuationSeparator" w:id="0">
    <w:p w:rsidR="001E5A56" w:rsidRDefault="001E5A56" w:rsidP="00B3013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AFF" w:usb1="C0007841"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aramond">
    <w:panose1 w:val="02020404030301010803"/>
    <w:charset w:val="00"/>
    <w:family w:val="roman"/>
    <w:pitch w:val="variable"/>
    <w:sig w:usb0="00000287" w:usb1="00000000" w:usb2="00000000" w:usb3="00000000" w:csb0="0000009F" w:csb1="00000000"/>
  </w:font>
  <w:font w:name="Calibri">
    <w:panose1 w:val="020F0502020204030204"/>
    <w:charset w:val="00"/>
    <w:family w:val="swiss"/>
    <w:pitch w:val="variable"/>
    <w:sig w:usb0="E00002FF" w:usb1="4000ACFF" w:usb2="00000001" w:usb3="00000000" w:csb0="0000019F" w:csb1="00000000"/>
  </w:font>
  <w:font w:name="Cambria">
    <w:panose1 w:val="02040503050406030204"/>
    <w:charset w:val="00"/>
    <w:family w:val="roman"/>
    <w:pitch w:val="variable"/>
    <w:sig w:usb0="E00002FF" w:usb1="400004FF" w:usb2="00000000" w:usb3="00000000" w:csb0="0000019F" w:csb1="00000000"/>
  </w:font>
  <w:font w:name="Tahoma">
    <w:panose1 w:val="020B0604030504040204"/>
    <w:charset w:val="00"/>
    <w:family w:val="swiss"/>
    <w:pitch w:val="variable"/>
    <w:sig w:usb0="E1002EFF" w:usb1="C000605B" w:usb2="00000029" w:usb3="00000000" w:csb0="000101FF" w:csb1="00000000"/>
  </w:font>
  <w:font w:name="Rockwell">
    <w:panose1 w:val="02060603020205020403"/>
    <w:charset w:val="00"/>
    <w:family w:val="roman"/>
    <w:pitch w:val="variable"/>
    <w:sig w:usb0="00000003" w:usb1="00000000" w:usb2="00000000" w:usb3="00000000" w:csb0="00000001"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sdt>
    <w:sdtPr>
      <w:id w:val="-1383560292"/>
      <w:docPartObj>
        <w:docPartGallery w:val="Page Numbers (Bottom of Page)"/>
        <w:docPartUnique/>
      </w:docPartObj>
    </w:sdtPr>
    <w:sdtEndPr>
      <w:rPr>
        <w:noProof/>
      </w:rPr>
    </w:sdtEndPr>
    <w:sdtContent>
      <w:p w:rsidR="00B30134" w:rsidRDefault="00B30134">
        <w:pPr>
          <w:pStyle w:val="Footer"/>
          <w:jc w:val="right"/>
        </w:pPr>
        <w:r>
          <w:fldChar w:fldCharType="begin"/>
        </w:r>
        <w:r>
          <w:instrText xml:space="preserve"> PAGE   \* MERGEFORMAT </w:instrText>
        </w:r>
        <w:r>
          <w:fldChar w:fldCharType="separate"/>
        </w:r>
        <w:r w:rsidR="006A4DA6">
          <w:rPr>
            <w:noProof/>
          </w:rPr>
          <w:t>5</w:t>
        </w:r>
        <w:r>
          <w:rPr>
            <w:noProof/>
          </w:rPr>
          <w:fldChar w:fldCharType="end"/>
        </w:r>
      </w:p>
    </w:sdtContent>
  </w:sdt>
  <w:p w:rsidR="00B30134" w:rsidRDefault="00B30134">
    <w:pPr>
      <w:pStyle w:val="Footer"/>
    </w:pP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footnote w:type="separator" w:id="-1">
    <w:p w:rsidR="001E5A56" w:rsidRDefault="001E5A56" w:rsidP="00B30134">
      <w:pPr>
        <w:spacing w:after="0" w:line="240" w:lineRule="auto"/>
      </w:pPr>
      <w:r>
        <w:separator/>
      </w:r>
    </w:p>
  </w:footnote>
  <w:footnote w:type="continuationSeparator" w:id="0">
    <w:p w:rsidR="001E5A56" w:rsidRDefault="001E5A56" w:rsidP="00B30134">
      <w:pPr>
        <w:spacing w:after="0" w:line="240" w:lineRule="auto"/>
      </w:pPr>
      <w:r>
        <w:continuationSeparator/>
      </w:r>
    </w:p>
  </w:footnote>
</w:footnotes>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abstractNum w:abstractNumId="0" w15:restartNumberingAfterBreak="0">
    <w:nsid w:val="0056045D"/>
    <w:multiLevelType w:val="hybridMultilevel"/>
    <w:tmpl w:val="477A79D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 w15:restartNumberingAfterBreak="0">
    <w:nsid w:val="016F1E93"/>
    <w:multiLevelType w:val="hybridMultilevel"/>
    <w:tmpl w:val="2C54F2E2"/>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abstractNum w:abstractNumId="2" w15:restartNumberingAfterBreak="0">
    <w:nsid w:val="04B243EA"/>
    <w:multiLevelType w:val="hybridMultilevel"/>
    <w:tmpl w:val="64207CC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05CE6618"/>
    <w:multiLevelType w:val="hybridMultilevel"/>
    <w:tmpl w:val="C196136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10B52E03"/>
    <w:multiLevelType w:val="hybridMultilevel"/>
    <w:tmpl w:val="D1624B58"/>
    <w:lvl w:ilvl="0" w:tplc="04090001">
      <w:start w:val="1"/>
      <w:numFmt w:val="bullet"/>
      <w:lvlText w:val=""/>
      <w:lvlJc w:val="left"/>
      <w:pPr>
        <w:ind w:left="63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1BB05EB9"/>
    <w:multiLevelType w:val="hybridMultilevel"/>
    <w:tmpl w:val="5BBE112C"/>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6" w15:restartNumberingAfterBreak="0">
    <w:nsid w:val="1BF11CF1"/>
    <w:multiLevelType w:val="hybridMultilevel"/>
    <w:tmpl w:val="14961F24"/>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 w15:restartNumberingAfterBreak="0">
    <w:nsid w:val="211A2372"/>
    <w:multiLevelType w:val="hybridMultilevel"/>
    <w:tmpl w:val="018CD54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 w15:restartNumberingAfterBreak="0">
    <w:nsid w:val="2469002D"/>
    <w:multiLevelType w:val="hybridMultilevel"/>
    <w:tmpl w:val="425C230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 w15:restartNumberingAfterBreak="0">
    <w:nsid w:val="257118AA"/>
    <w:multiLevelType w:val="hybridMultilevel"/>
    <w:tmpl w:val="E9B8B8F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 w15:restartNumberingAfterBreak="0">
    <w:nsid w:val="25DF1F14"/>
    <w:multiLevelType w:val="hybridMultilevel"/>
    <w:tmpl w:val="D65AC87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 w15:restartNumberingAfterBreak="0">
    <w:nsid w:val="28E333E5"/>
    <w:multiLevelType w:val="hybridMultilevel"/>
    <w:tmpl w:val="506A494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 w15:restartNumberingAfterBreak="0">
    <w:nsid w:val="298753A6"/>
    <w:multiLevelType w:val="hybridMultilevel"/>
    <w:tmpl w:val="7E3670C0"/>
    <w:lvl w:ilvl="0" w:tplc="04090001">
      <w:start w:val="1"/>
      <w:numFmt w:val="bullet"/>
      <w:lvlText w:val=""/>
      <w:lvlJc w:val="left"/>
      <w:pPr>
        <w:ind w:left="743" w:hanging="360"/>
      </w:pPr>
      <w:rPr>
        <w:rFonts w:ascii="Symbol" w:hAnsi="Symbol" w:hint="default"/>
      </w:rPr>
    </w:lvl>
    <w:lvl w:ilvl="1" w:tplc="04090003" w:tentative="1">
      <w:start w:val="1"/>
      <w:numFmt w:val="bullet"/>
      <w:lvlText w:val="o"/>
      <w:lvlJc w:val="left"/>
      <w:pPr>
        <w:ind w:left="1463" w:hanging="360"/>
      </w:pPr>
      <w:rPr>
        <w:rFonts w:ascii="Courier New" w:hAnsi="Courier New" w:cs="Courier New" w:hint="default"/>
      </w:rPr>
    </w:lvl>
    <w:lvl w:ilvl="2" w:tplc="04090005" w:tentative="1">
      <w:start w:val="1"/>
      <w:numFmt w:val="bullet"/>
      <w:lvlText w:val=""/>
      <w:lvlJc w:val="left"/>
      <w:pPr>
        <w:ind w:left="2183" w:hanging="360"/>
      </w:pPr>
      <w:rPr>
        <w:rFonts w:ascii="Wingdings" w:hAnsi="Wingdings" w:hint="default"/>
      </w:rPr>
    </w:lvl>
    <w:lvl w:ilvl="3" w:tplc="04090001" w:tentative="1">
      <w:start w:val="1"/>
      <w:numFmt w:val="bullet"/>
      <w:lvlText w:val=""/>
      <w:lvlJc w:val="left"/>
      <w:pPr>
        <w:ind w:left="2903" w:hanging="360"/>
      </w:pPr>
      <w:rPr>
        <w:rFonts w:ascii="Symbol" w:hAnsi="Symbol" w:hint="default"/>
      </w:rPr>
    </w:lvl>
    <w:lvl w:ilvl="4" w:tplc="04090003" w:tentative="1">
      <w:start w:val="1"/>
      <w:numFmt w:val="bullet"/>
      <w:lvlText w:val="o"/>
      <w:lvlJc w:val="left"/>
      <w:pPr>
        <w:ind w:left="3623" w:hanging="360"/>
      </w:pPr>
      <w:rPr>
        <w:rFonts w:ascii="Courier New" w:hAnsi="Courier New" w:cs="Courier New" w:hint="default"/>
      </w:rPr>
    </w:lvl>
    <w:lvl w:ilvl="5" w:tplc="04090005" w:tentative="1">
      <w:start w:val="1"/>
      <w:numFmt w:val="bullet"/>
      <w:lvlText w:val=""/>
      <w:lvlJc w:val="left"/>
      <w:pPr>
        <w:ind w:left="4343" w:hanging="360"/>
      </w:pPr>
      <w:rPr>
        <w:rFonts w:ascii="Wingdings" w:hAnsi="Wingdings" w:hint="default"/>
      </w:rPr>
    </w:lvl>
    <w:lvl w:ilvl="6" w:tplc="04090001" w:tentative="1">
      <w:start w:val="1"/>
      <w:numFmt w:val="bullet"/>
      <w:lvlText w:val=""/>
      <w:lvlJc w:val="left"/>
      <w:pPr>
        <w:ind w:left="5063" w:hanging="360"/>
      </w:pPr>
      <w:rPr>
        <w:rFonts w:ascii="Symbol" w:hAnsi="Symbol" w:hint="default"/>
      </w:rPr>
    </w:lvl>
    <w:lvl w:ilvl="7" w:tplc="04090003" w:tentative="1">
      <w:start w:val="1"/>
      <w:numFmt w:val="bullet"/>
      <w:lvlText w:val="o"/>
      <w:lvlJc w:val="left"/>
      <w:pPr>
        <w:ind w:left="5783" w:hanging="360"/>
      </w:pPr>
      <w:rPr>
        <w:rFonts w:ascii="Courier New" w:hAnsi="Courier New" w:cs="Courier New" w:hint="default"/>
      </w:rPr>
    </w:lvl>
    <w:lvl w:ilvl="8" w:tplc="04090005" w:tentative="1">
      <w:start w:val="1"/>
      <w:numFmt w:val="bullet"/>
      <w:lvlText w:val=""/>
      <w:lvlJc w:val="left"/>
      <w:pPr>
        <w:ind w:left="6503" w:hanging="360"/>
      </w:pPr>
      <w:rPr>
        <w:rFonts w:ascii="Wingdings" w:hAnsi="Wingdings" w:hint="default"/>
      </w:rPr>
    </w:lvl>
  </w:abstractNum>
  <w:abstractNum w:abstractNumId="13" w15:restartNumberingAfterBreak="0">
    <w:nsid w:val="29F72BF4"/>
    <w:multiLevelType w:val="hybridMultilevel"/>
    <w:tmpl w:val="B096EC8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4" w15:restartNumberingAfterBreak="0">
    <w:nsid w:val="2E216EEA"/>
    <w:multiLevelType w:val="hybridMultilevel"/>
    <w:tmpl w:val="A2D2F02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 w15:restartNumberingAfterBreak="0">
    <w:nsid w:val="2F18744A"/>
    <w:multiLevelType w:val="hybridMultilevel"/>
    <w:tmpl w:val="047426D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6" w15:restartNumberingAfterBreak="0">
    <w:nsid w:val="30ED3836"/>
    <w:multiLevelType w:val="hybridMultilevel"/>
    <w:tmpl w:val="C70C8F9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 w15:restartNumberingAfterBreak="0">
    <w:nsid w:val="32AC2ED2"/>
    <w:multiLevelType w:val="hybridMultilevel"/>
    <w:tmpl w:val="A0DE089C"/>
    <w:lvl w:ilvl="0" w:tplc="0409000F">
      <w:start w:val="1"/>
      <w:numFmt w:val="decimal"/>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8" w15:restartNumberingAfterBreak="0">
    <w:nsid w:val="33CF50D4"/>
    <w:multiLevelType w:val="hybridMultilevel"/>
    <w:tmpl w:val="2E4A450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15:restartNumberingAfterBreak="0">
    <w:nsid w:val="38A8520E"/>
    <w:multiLevelType w:val="hybridMultilevel"/>
    <w:tmpl w:val="31C6C24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 w15:restartNumberingAfterBreak="0">
    <w:nsid w:val="38E55B82"/>
    <w:multiLevelType w:val="hybridMultilevel"/>
    <w:tmpl w:val="C7F8FC6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1" w15:restartNumberingAfterBreak="0">
    <w:nsid w:val="3D4F481B"/>
    <w:multiLevelType w:val="hybridMultilevel"/>
    <w:tmpl w:val="96DAD74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2" w15:restartNumberingAfterBreak="0">
    <w:nsid w:val="46FB5C04"/>
    <w:multiLevelType w:val="hybridMultilevel"/>
    <w:tmpl w:val="99D2857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3" w15:restartNumberingAfterBreak="0">
    <w:nsid w:val="491D1D97"/>
    <w:multiLevelType w:val="hybridMultilevel"/>
    <w:tmpl w:val="E58CD6D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15:restartNumberingAfterBreak="0">
    <w:nsid w:val="4AE86BA8"/>
    <w:multiLevelType w:val="hybridMultilevel"/>
    <w:tmpl w:val="B712CAB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 w15:restartNumberingAfterBreak="0">
    <w:nsid w:val="4C7B59D0"/>
    <w:multiLevelType w:val="hybridMultilevel"/>
    <w:tmpl w:val="90CC5B9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6" w15:restartNumberingAfterBreak="0">
    <w:nsid w:val="50731C11"/>
    <w:multiLevelType w:val="hybridMultilevel"/>
    <w:tmpl w:val="7960F70C"/>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7" w15:restartNumberingAfterBreak="0">
    <w:nsid w:val="586720FD"/>
    <w:multiLevelType w:val="hybridMultilevel"/>
    <w:tmpl w:val="995E4AA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8" w15:restartNumberingAfterBreak="0">
    <w:nsid w:val="58FF6EAE"/>
    <w:multiLevelType w:val="hybridMultilevel"/>
    <w:tmpl w:val="7916A14C"/>
    <w:lvl w:ilvl="0" w:tplc="9C4E0D24">
      <w:numFmt w:val="bullet"/>
      <w:lvlText w:val="-"/>
      <w:lvlJc w:val="left"/>
      <w:pPr>
        <w:ind w:left="720" w:hanging="360"/>
      </w:pPr>
      <w:rPr>
        <w:rFonts w:ascii="Garamond" w:eastAsiaTheme="minorHAnsi" w:hAnsi="Garamond" w:cs="Times New Roman"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9" w15:restartNumberingAfterBreak="0">
    <w:nsid w:val="71203916"/>
    <w:multiLevelType w:val="hybridMultilevel"/>
    <w:tmpl w:val="2BE65B14"/>
    <w:lvl w:ilvl="0" w:tplc="94E81168">
      <w:start w:val="1"/>
      <w:numFmt w:val="decimal"/>
      <w:lvlText w:val="%1."/>
      <w:lvlJc w:val="left"/>
      <w:pPr>
        <w:ind w:left="1080" w:hanging="36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30" w15:restartNumberingAfterBreak="0">
    <w:nsid w:val="71FD551D"/>
    <w:multiLevelType w:val="hybridMultilevel"/>
    <w:tmpl w:val="EC38CB0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1" w15:restartNumberingAfterBreak="0">
    <w:nsid w:val="72B14E28"/>
    <w:multiLevelType w:val="hybridMultilevel"/>
    <w:tmpl w:val="15A22AA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2" w15:restartNumberingAfterBreak="0">
    <w:nsid w:val="788C6491"/>
    <w:multiLevelType w:val="hybridMultilevel"/>
    <w:tmpl w:val="5C802A3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3" w15:restartNumberingAfterBreak="0">
    <w:nsid w:val="7E9864DB"/>
    <w:multiLevelType w:val="hybridMultilevel"/>
    <w:tmpl w:val="E6C6F2B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abstractNumId w:val="28"/>
  </w:num>
  <w:num w:numId="2">
    <w:abstractNumId w:val="31"/>
  </w:num>
  <w:num w:numId="3">
    <w:abstractNumId w:val="24"/>
  </w:num>
  <w:num w:numId="4">
    <w:abstractNumId w:val="11"/>
  </w:num>
  <w:num w:numId="5">
    <w:abstractNumId w:val="8"/>
  </w:num>
  <w:num w:numId="6">
    <w:abstractNumId w:val="12"/>
  </w:num>
  <w:num w:numId="7">
    <w:abstractNumId w:val="32"/>
  </w:num>
  <w:num w:numId="8">
    <w:abstractNumId w:val="21"/>
  </w:num>
  <w:num w:numId="9">
    <w:abstractNumId w:val="16"/>
  </w:num>
  <w:num w:numId="10">
    <w:abstractNumId w:val="3"/>
  </w:num>
  <w:num w:numId="11">
    <w:abstractNumId w:val="0"/>
  </w:num>
  <w:num w:numId="12">
    <w:abstractNumId w:val="23"/>
  </w:num>
  <w:num w:numId="13">
    <w:abstractNumId w:val="2"/>
  </w:num>
  <w:num w:numId="14">
    <w:abstractNumId w:val="17"/>
  </w:num>
  <w:num w:numId="15">
    <w:abstractNumId w:val="29"/>
  </w:num>
  <w:num w:numId="16">
    <w:abstractNumId w:val="5"/>
  </w:num>
  <w:num w:numId="17">
    <w:abstractNumId w:val="14"/>
  </w:num>
  <w:num w:numId="18">
    <w:abstractNumId w:val="15"/>
  </w:num>
  <w:num w:numId="19">
    <w:abstractNumId w:val="30"/>
  </w:num>
  <w:num w:numId="20">
    <w:abstractNumId w:val="13"/>
  </w:num>
  <w:num w:numId="21">
    <w:abstractNumId w:val="33"/>
  </w:num>
  <w:num w:numId="22">
    <w:abstractNumId w:val="22"/>
  </w:num>
  <w:num w:numId="23">
    <w:abstractNumId w:val="7"/>
  </w:num>
  <w:num w:numId="24">
    <w:abstractNumId w:val="19"/>
  </w:num>
  <w:num w:numId="25">
    <w:abstractNumId w:val="1"/>
  </w:num>
  <w:num w:numId="26">
    <w:abstractNumId w:val="4"/>
  </w:num>
  <w:num w:numId="27">
    <w:abstractNumId w:val="25"/>
  </w:num>
  <w:num w:numId="28">
    <w:abstractNumId w:val="20"/>
  </w:num>
  <w:num w:numId="29">
    <w:abstractNumId w:val="27"/>
  </w:num>
  <w:num w:numId="30">
    <w:abstractNumId w:val="18"/>
  </w:num>
  <w:num w:numId="31">
    <w:abstractNumId w:val="10"/>
  </w:num>
  <w:num w:numId="32">
    <w:abstractNumId w:val="26"/>
  </w:num>
  <w:num w:numId="33">
    <w:abstractNumId w:val="6"/>
  </w:num>
  <w:num w:numId="34">
    <w:abstractNumId w:val="9"/>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sl="http://schemas.openxmlformats.org/schemaLibrary/2006/main" mc:Ignorable="w14 w15">
  <w:zoom w:percent="100"/>
  <w:trackRevisions/>
  <w:defaultTabStop w:val="720"/>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491C6C"/>
    <w:rsid w:val="00016A24"/>
    <w:rsid w:val="00017F04"/>
    <w:rsid w:val="000310C6"/>
    <w:rsid w:val="00031C6F"/>
    <w:rsid w:val="000442D5"/>
    <w:rsid w:val="000571DD"/>
    <w:rsid w:val="000720AB"/>
    <w:rsid w:val="0008459E"/>
    <w:rsid w:val="00087049"/>
    <w:rsid w:val="000943EE"/>
    <w:rsid w:val="000A1960"/>
    <w:rsid w:val="000A4057"/>
    <w:rsid w:val="000A41C2"/>
    <w:rsid w:val="000A4EC2"/>
    <w:rsid w:val="000C1873"/>
    <w:rsid w:val="000C35A3"/>
    <w:rsid w:val="000D7438"/>
    <w:rsid w:val="00105DC1"/>
    <w:rsid w:val="00110061"/>
    <w:rsid w:val="001936DD"/>
    <w:rsid w:val="001D0D50"/>
    <w:rsid w:val="001E2BF9"/>
    <w:rsid w:val="001E5A56"/>
    <w:rsid w:val="002001B5"/>
    <w:rsid w:val="0020270A"/>
    <w:rsid w:val="00203E6E"/>
    <w:rsid w:val="0021033A"/>
    <w:rsid w:val="0021066C"/>
    <w:rsid w:val="00212B1E"/>
    <w:rsid w:val="0024039F"/>
    <w:rsid w:val="00246575"/>
    <w:rsid w:val="00250427"/>
    <w:rsid w:val="002673D0"/>
    <w:rsid w:val="002712DD"/>
    <w:rsid w:val="002E4BC1"/>
    <w:rsid w:val="00313B89"/>
    <w:rsid w:val="00330CF9"/>
    <w:rsid w:val="003421DF"/>
    <w:rsid w:val="00377553"/>
    <w:rsid w:val="00381018"/>
    <w:rsid w:val="003868AD"/>
    <w:rsid w:val="00386BB2"/>
    <w:rsid w:val="003A0C0E"/>
    <w:rsid w:val="003D22FE"/>
    <w:rsid w:val="003D379D"/>
    <w:rsid w:val="003E10D4"/>
    <w:rsid w:val="003F77CB"/>
    <w:rsid w:val="0040712D"/>
    <w:rsid w:val="0041480B"/>
    <w:rsid w:val="004204F3"/>
    <w:rsid w:val="00422AD7"/>
    <w:rsid w:val="00434001"/>
    <w:rsid w:val="0044423B"/>
    <w:rsid w:val="00473FAD"/>
    <w:rsid w:val="00475AEE"/>
    <w:rsid w:val="00491C6C"/>
    <w:rsid w:val="004A1C26"/>
    <w:rsid w:val="004A1DEA"/>
    <w:rsid w:val="004B64F0"/>
    <w:rsid w:val="004B7F33"/>
    <w:rsid w:val="004D07FF"/>
    <w:rsid w:val="00532775"/>
    <w:rsid w:val="00551A9F"/>
    <w:rsid w:val="005613DC"/>
    <w:rsid w:val="00567CF5"/>
    <w:rsid w:val="005702BF"/>
    <w:rsid w:val="00573A2D"/>
    <w:rsid w:val="00573CB8"/>
    <w:rsid w:val="005C71E2"/>
    <w:rsid w:val="005E7055"/>
    <w:rsid w:val="00602FD4"/>
    <w:rsid w:val="006153D4"/>
    <w:rsid w:val="00660B8F"/>
    <w:rsid w:val="00662177"/>
    <w:rsid w:val="00687378"/>
    <w:rsid w:val="006A4DA6"/>
    <w:rsid w:val="006B264C"/>
    <w:rsid w:val="006B7D4F"/>
    <w:rsid w:val="006C38AE"/>
    <w:rsid w:val="006E1760"/>
    <w:rsid w:val="00700323"/>
    <w:rsid w:val="00715042"/>
    <w:rsid w:val="00755B35"/>
    <w:rsid w:val="00767EC4"/>
    <w:rsid w:val="00776B07"/>
    <w:rsid w:val="00777CFC"/>
    <w:rsid w:val="00785899"/>
    <w:rsid w:val="007A2C6C"/>
    <w:rsid w:val="007C1BCC"/>
    <w:rsid w:val="007D29A8"/>
    <w:rsid w:val="007F305B"/>
    <w:rsid w:val="0081645E"/>
    <w:rsid w:val="0085766B"/>
    <w:rsid w:val="00857836"/>
    <w:rsid w:val="00861A9C"/>
    <w:rsid w:val="008A6EDE"/>
    <w:rsid w:val="008D2B63"/>
    <w:rsid w:val="008F3B92"/>
    <w:rsid w:val="00912CA7"/>
    <w:rsid w:val="009451C6"/>
    <w:rsid w:val="0095297D"/>
    <w:rsid w:val="00973212"/>
    <w:rsid w:val="009B5AC1"/>
    <w:rsid w:val="009C7D9C"/>
    <w:rsid w:val="009D010D"/>
    <w:rsid w:val="009D1A61"/>
    <w:rsid w:val="009E3055"/>
    <w:rsid w:val="00A30F7C"/>
    <w:rsid w:val="00A408B1"/>
    <w:rsid w:val="00A52CFB"/>
    <w:rsid w:val="00A65609"/>
    <w:rsid w:val="00A76766"/>
    <w:rsid w:val="00A827B3"/>
    <w:rsid w:val="00A82E89"/>
    <w:rsid w:val="00A9315D"/>
    <w:rsid w:val="00AC2B39"/>
    <w:rsid w:val="00B07D59"/>
    <w:rsid w:val="00B30134"/>
    <w:rsid w:val="00B33BB2"/>
    <w:rsid w:val="00B467E6"/>
    <w:rsid w:val="00B927F5"/>
    <w:rsid w:val="00BD094B"/>
    <w:rsid w:val="00BD23CD"/>
    <w:rsid w:val="00C30A90"/>
    <w:rsid w:val="00C7649C"/>
    <w:rsid w:val="00C822C2"/>
    <w:rsid w:val="00C87C16"/>
    <w:rsid w:val="00C93876"/>
    <w:rsid w:val="00CA40E2"/>
    <w:rsid w:val="00CB7D48"/>
    <w:rsid w:val="00CD2E8C"/>
    <w:rsid w:val="00CF73B3"/>
    <w:rsid w:val="00D000DE"/>
    <w:rsid w:val="00D0594F"/>
    <w:rsid w:val="00D16640"/>
    <w:rsid w:val="00D2336A"/>
    <w:rsid w:val="00D62067"/>
    <w:rsid w:val="00D723DB"/>
    <w:rsid w:val="00D75CD6"/>
    <w:rsid w:val="00D91A51"/>
    <w:rsid w:val="00DD7A8B"/>
    <w:rsid w:val="00DE4EE4"/>
    <w:rsid w:val="00DF245C"/>
    <w:rsid w:val="00E431BA"/>
    <w:rsid w:val="00E74544"/>
    <w:rsid w:val="00E91E3C"/>
    <w:rsid w:val="00EA3001"/>
    <w:rsid w:val="00EF64E2"/>
    <w:rsid w:val="00F041D5"/>
    <w:rsid w:val="00F2481B"/>
    <w:rsid w:val="00F35101"/>
    <w:rsid w:val="00F3678D"/>
    <w:rsid w:val="00F52D82"/>
    <w:rsid w:val="00F53C37"/>
    <w:rsid w:val="00F54302"/>
    <w:rsid w:val="00F54C37"/>
    <w:rsid w:val="00F752BA"/>
    <w:rsid w:val="00F81827"/>
    <w:rsid w:val="00F848A6"/>
    <w:rsid w:val="00F84B99"/>
    <w:rsid w:val="00F94DAF"/>
    <w:rsid w:val="00F96293"/>
    <w:rsid w:val="00FA6746"/>
    <w:rsid w:val="00FB509C"/>
    <w:rsid w:val="00FE016A"/>
    <w:rsid w:val="00FF08A5"/>
    <w:rsid w:val="00FF5F7E"/>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5:docId w15:val="{75D7D411-C610-4751-94BA-0E4FEECED8E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1">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style>
  <w:style w:type="paragraph" w:styleId="Heading1">
    <w:name w:val="heading 1"/>
    <w:basedOn w:val="Normal"/>
    <w:next w:val="Normal"/>
    <w:link w:val="Heading1Char"/>
    <w:uiPriority w:val="9"/>
    <w:qFormat/>
    <w:rsid w:val="00E91E3C"/>
    <w:pPr>
      <w:keepNext/>
      <w:keepLines/>
      <w:spacing w:before="480" w:after="0"/>
      <w:outlineLvl w:val="0"/>
    </w:pPr>
    <w:rPr>
      <w:rFonts w:asciiTheme="majorHAnsi" w:eastAsiaTheme="majorEastAsia" w:hAnsiTheme="majorHAnsi" w:cstheme="majorBidi"/>
      <w:b/>
      <w:bCs/>
      <w:color w:val="365F91" w:themeColor="accent1" w:themeShade="BF"/>
      <w:sz w:val="28"/>
      <w:szCs w:val="28"/>
    </w:rPr>
  </w:style>
  <w:style w:type="paragraph" w:styleId="Heading2">
    <w:name w:val="heading 2"/>
    <w:basedOn w:val="Normal"/>
    <w:next w:val="Normal"/>
    <w:link w:val="Heading2Char"/>
    <w:uiPriority w:val="9"/>
    <w:unhideWhenUsed/>
    <w:qFormat/>
    <w:rsid w:val="00CB7D48"/>
    <w:pPr>
      <w:keepNext/>
      <w:keepLines/>
      <w:spacing w:before="200" w:after="0"/>
      <w:outlineLvl w:val="1"/>
    </w:pPr>
    <w:rPr>
      <w:rFonts w:asciiTheme="majorHAnsi" w:eastAsiaTheme="majorEastAsia" w:hAnsiTheme="majorHAnsi" w:cstheme="majorBidi"/>
      <w:b/>
      <w:bCs/>
      <w:color w:val="4F81BD" w:themeColor="accent1"/>
      <w:sz w:val="26"/>
      <w:szCs w:val="26"/>
    </w:rPr>
  </w:style>
  <w:style w:type="paragraph" w:styleId="Heading3">
    <w:name w:val="heading 3"/>
    <w:basedOn w:val="Normal"/>
    <w:next w:val="Normal"/>
    <w:link w:val="Heading3Char"/>
    <w:uiPriority w:val="9"/>
    <w:unhideWhenUsed/>
    <w:qFormat/>
    <w:rsid w:val="000442D5"/>
    <w:pPr>
      <w:keepNext/>
      <w:keepLines/>
      <w:spacing w:before="200" w:after="0"/>
      <w:outlineLvl w:val="2"/>
    </w:pPr>
    <w:rPr>
      <w:rFonts w:asciiTheme="majorHAnsi" w:eastAsiaTheme="majorEastAsia" w:hAnsiTheme="majorHAnsi" w:cstheme="majorBidi"/>
      <w:b/>
      <w:bCs/>
      <w:color w:val="4F81BD" w:themeColor="accent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Title">
    <w:name w:val="Title"/>
    <w:basedOn w:val="Normal"/>
    <w:next w:val="Normal"/>
    <w:link w:val="TitleChar"/>
    <w:uiPriority w:val="10"/>
    <w:qFormat/>
    <w:rsid w:val="00491C6C"/>
    <w:pPr>
      <w:pBdr>
        <w:bottom w:val="single" w:sz="8" w:space="4" w:color="4F81BD" w:themeColor="accent1"/>
      </w:pBdr>
      <w:spacing w:after="300" w:line="240" w:lineRule="auto"/>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491C6C"/>
    <w:rPr>
      <w:rFonts w:asciiTheme="majorHAnsi" w:eastAsiaTheme="majorEastAsia" w:hAnsiTheme="majorHAnsi" w:cstheme="majorBidi"/>
      <w:color w:val="17365D" w:themeColor="text2" w:themeShade="BF"/>
      <w:spacing w:val="5"/>
      <w:kern w:val="28"/>
      <w:sz w:val="52"/>
      <w:szCs w:val="52"/>
    </w:rPr>
  </w:style>
  <w:style w:type="paragraph" w:styleId="ListParagraph">
    <w:name w:val="List Paragraph"/>
    <w:basedOn w:val="Normal"/>
    <w:uiPriority w:val="34"/>
    <w:qFormat/>
    <w:rsid w:val="00491C6C"/>
    <w:pPr>
      <w:spacing w:after="0" w:line="240" w:lineRule="auto"/>
      <w:ind w:left="720"/>
    </w:pPr>
    <w:rPr>
      <w:rFonts w:ascii="Calibri" w:hAnsi="Calibri" w:cs="Times New Roman"/>
    </w:rPr>
  </w:style>
  <w:style w:type="table" w:styleId="TableGrid">
    <w:name w:val="Table Grid"/>
    <w:basedOn w:val="TableNormal"/>
    <w:uiPriority w:val="59"/>
    <w:rsid w:val="00491C6C"/>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Heading1Char">
    <w:name w:val="Heading 1 Char"/>
    <w:basedOn w:val="DefaultParagraphFont"/>
    <w:link w:val="Heading1"/>
    <w:uiPriority w:val="9"/>
    <w:rsid w:val="00E91E3C"/>
    <w:rPr>
      <w:rFonts w:asciiTheme="majorHAnsi" w:eastAsiaTheme="majorEastAsia" w:hAnsiTheme="majorHAnsi" w:cstheme="majorBidi"/>
      <w:b/>
      <w:bCs/>
      <w:color w:val="365F91" w:themeColor="accent1" w:themeShade="BF"/>
      <w:sz w:val="28"/>
      <w:szCs w:val="28"/>
    </w:rPr>
  </w:style>
  <w:style w:type="paragraph" w:styleId="Subtitle">
    <w:name w:val="Subtitle"/>
    <w:basedOn w:val="Normal"/>
    <w:next w:val="Normal"/>
    <w:link w:val="SubtitleChar"/>
    <w:uiPriority w:val="11"/>
    <w:qFormat/>
    <w:rsid w:val="00E91E3C"/>
    <w:pPr>
      <w:numPr>
        <w:ilvl w:val="1"/>
      </w:numPr>
    </w:pPr>
    <w:rPr>
      <w:rFonts w:asciiTheme="majorHAnsi" w:eastAsiaTheme="majorEastAsia" w:hAnsiTheme="majorHAnsi" w:cstheme="majorBidi"/>
      <w:i/>
      <w:iCs/>
      <w:color w:val="4F81BD" w:themeColor="accent1"/>
      <w:spacing w:val="15"/>
      <w:sz w:val="24"/>
      <w:szCs w:val="24"/>
    </w:rPr>
  </w:style>
  <w:style w:type="character" w:customStyle="1" w:styleId="SubtitleChar">
    <w:name w:val="Subtitle Char"/>
    <w:basedOn w:val="DefaultParagraphFont"/>
    <w:link w:val="Subtitle"/>
    <w:uiPriority w:val="11"/>
    <w:rsid w:val="00E91E3C"/>
    <w:rPr>
      <w:rFonts w:asciiTheme="majorHAnsi" w:eastAsiaTheme="majorEastAsia" w:hAnsiTheme="majorHAnsi" w:cstheme="majorBidi"/>
      <w:i/>
      <w:iCs/>
      <w:color w:val="4F81BD" w:themeColor="accent1"/>
      <w:spacing w:val="15"/>
      <w:sz w:val="24"/>
      <w:szCs w:val="24"/>
    </w:rPr>
  </w:style>
  <w:style w:type="character" w:customStyle="1" w:styleId="Heading2Char">
    <w:name w:val="Heading 2 Char"/>
    <w:basedOn w:val="DefaultParagraphFont"/>
    <w:link w:val="Heading2"/>
    <w:uiPriority w:val="9"/>
    <w:rsid w:val="00CB7D48"/>
    <w:rPr>
      <w:rFonts w:asciiTheme="majorHAnsi" w:eastAsiaTheme="majorEastAsia" w:hAnsiTheme="majorHAnsi" w:cstheme="majorBidi"/>
      <w:b/>
      <w:bCs/>
      <w:color w:val="4F81BD" w:themeColor="accent1"/>
      <w:sz w:val="26"/>
      <w:szCs w:val="26"/>
    </w:rPr>
  </w:style>
  <w:style w:type="character" w:customStyle="1" w:styleId="Heading3Char">
    <w:name w:val="Heading 3 Char"/>
    <w:basedOn w:val="DefaultParagraphFont"/>
    <w:link w:val="Heading3"/>
    <w:uiPriority w:val="9"/>
    <w:rsid w:val="000442D5"/>
    <w:rPr>
      <w:rFonts w:asciiTheme="majorHAnsi" w:eastAsiaTheme="majorEastAsia" w:hAnsiTheme="majorHAnsi" w:cstheme="majorBidi"/>
      <w:b/>
      <w:bCs/>
      <w:color w:val="4F81BD" w:themeColor="accent1"/>
    </w:rPr>
  </w:style>
  <w:style w:type="character" w:styleId="Hyperlink">
    <w:name w:val="Hyperlink"/>
    <w:basedOn w:val="DefaultParagraphFont"/>
    <w:uiPriority w:val="99"/>
    <w:unhideWhenUsed/>
    <w:rsid w:val="00422AD7"/>
    <w:rPr>
      <w:color w:val="0000FF" w:themeColor="hyperlink"/>
      <w:u w:val="single"/>
    </w:rPr>
  </w:style>
  <w:style w:type="table" w:styleId="LightList">
    <w:name w:val="Light List"/>
    <w:basedOn w:val="TableNormal"/>
    <w:uiPriority w:val="61"/>
    <w:rsid w:val="00857836"/>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character" w:styleId="SubtleEmphasis">
    <w:name w:val="Subtle Emphasis"/>
    <w:basedOn w:val="DefaultParagraphFont"/>
    <w:uiPriority w:val="19"/>
    <w:qFormat/>
    <w:rsid w:val="00857836"/>
    <w:rPr>
      <w:i/>
      <w:iCs/>
      <w:color w:val="808080" w:themeColor="text1" w:themeTint="7F"/>
    </w:rPr>
  </w:style>
  <w:style w:type="paragraph" w:styleId="TOCHeading">
    <w:name w:val="TOC Heading"/>
    <w:basedOn w:val="Heading1"/>
    <w:next w:val="Normal"/>
    <w:uiPriority w:val="39"/>
    <w:semiHidden/>
    <w:unhideWhenUsed/>
    <w:qFormat/>
    <w:rsid w:val="00475AEE"/>
    <w:pPr>
      <w:outlineLvl w:val="9"/>
    </w:pPr>
    <w:rPr>
      <w:lang w:eastAsia="ja-JP"/>
    </w:rPr>
  </w:style>
  <w:style w:type="paragraph" w:styleId="TOC1">
    <w:name w:val="toc 1"/>
    <w:basedOn w:val="Normal"/>
    <w:next w:val="Normal"/>
    <w:autoRedefine/>
    <w:uiPriority w:val="39"/>
    <w:unhideWhenUsed/>
    <w:rsid w:val="00475AEE"/>
    <w:pPr>
      <w:spacing w:after="100"/>
    </w:pPr>
  </w:style>
  <w:style w:type="paragraph" w:styleId="TOC2">
    <w:name w:val="toc 2"/>
    <w:basedOn w:val="Normal"/>
    <w:next w:val="Normal"/>
    <w:autoRedefine/>
    <w:uiPriority w:val="39"/>
    <w:unhideWhenUsed/>
    <w:rsid w:val="00475AEE"/>
    <w:pPr>
      <w:spacing w:after="100"/>
      <w:ind w:left="220"/>
    </w:pPr>
  </w:style>
  <w:style w:type="paragraph" w:styleId="TOC3">
    <w:name w:val="toc 3"/>
    <w:basedOn w:val="Normal"/>
    <w:next w:val="Normal"/>
    <w:autoRedefine/>
    <w:uiPriority w:val="39"/>
    <w:unhideWhenUsed/>
    <w:rsid w:val="00475AEE"/>
    <w:pPr>
      <w:spacing w:after="100"/>
      <w:ind w:left="440"/>
    </w:pPr>
  </w:style>
  <w:style w:type="paragraph" w:styleId="BalloonText">
    <w:name w:val="Balloon Text"/>
    <w:basedOn w:val="Normal"/>
    <w:link w:val="BalloonTextChar"/>
    <w:uiPriority w:val="99"/>
    <w:semiHidden/>
    <w:unhideWhenUsed/>
    <w:rsid w:val="00475AEE"/>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475AEE"/>
    <w:rPr>
      <w:rFonts w:ascii="Tahoma" w:hAnsi="Tahoma" w:cs="Tahoma"/>
      <w:sz w:val="16"/>
      <w:szCs w:val="16"/>
    </w:rPr>
  </w:style>
  <w:style w:type="character" w:styleId="CommentReference">
    <w:name w:val="annotation reference"/>
    <w:basedOn w:val="DefaultParagraphFont"/>
    <w:uiPriority w:val="99"/>
    <w:semiHidden/>
    <w:unhideWhenUsed/>
    <w:rsid w:val="003F77CB"/>
    <w:rPr>
      <w:sz w:val="16"/>
      <w:szCs w:val="16"/>
    </w:rPr>
  </w:style>
  <w:style w:type="paragraph" w:styleId="CommentText">
    <w:name w:val="annotation text"/>
    <w:basedOn w:val="Normal"/>
    <w:link w:val="CommentTextChar"/>
    <w:uiPriority w:val="99"/>
    <w:semiHidden/>
    <w:unhideWhenUsed/>
    <w:rsid w:val="003F77CB"/>
    <w:pPr>
      <w:spacing w:line="240" w:lineRule="auto"/>
    </w:pPr>
    <w:rPr>
      <w:sz w:val="20"/>
      <w:szCs w:val="20"/>
    </w:rPr>
  </w:style>
  <w:style w:type="character" w:customStyle="1" w:styleId="CommentTextChar">
    <w:name w:val="Comment Text Char"/>
    <w:basedOn w:val="DefaultParagraphFont"/>
    <w:link w:val="CommentText"/>
    <w:uiPriority w:val="99"/>
    <w:semiHidden/>
    <w:rsid w:val="003F77CB"/>
    <w:rPr>
      <w:sz w:val="20"/>
      <w:szCs w:val="20"/>
    </w:rPr>
  </w:style>
  <w:style w:type="paragraph" w:styleId="CommentSubject">
    <w:name w:val="annotation subject"/>
    <w:basedOn w:val="CommentText"/>
    <w:next w:val="CommentText"/>
    <w:link w:val="CommentSubjectChar"/>
    <w:uiPriority w:val="99"/>
    <w:semiHidden/>
    <w:unhideWhenUsed/>
    <w:rsid w:val="003F77CB"/>
    <w:rPr>
      <w:b/>
      <w:bCs/>
    </w:rPr>
  </w:style>
  <w:style w:type="character" w:customStyle="1" w:styleId="CommentSubjectChar">
    <w:name w:val="Comment Subject Char"/>
    <w:basedOn w:val="CommentTextChar"/>
    <w:link w:val="CommentSubject"/>
    <w:uiPriority w:val="99"/>
    <w:semiHidden/>
    <w:rsid w:val="003F77CB"/>
    <w:rPr>
      <w:b/>
      <w:bCs/>
      <w:sz w:val="20"/>
      <w:szCs w:val="20"/>
    </w:rPr>
  </w:style>
  <w:style w:type="character" w:styleId="FollowedHyperlink">
    <w:name w:val="FollowedHyperlink"/>
    <w:basedOn w:val="DefaultParagraphFont"/>
    <w:uiPriority w:val="99"/>
    <w:semiHidden/>
    <w:unhideWhenUsed/>
    <w:rsid w:val="00016A24"/>
    <w:rPr>
      <w:color w:val="800080" w:themeColor="followedHyperlink"/>
      <w:u w:val="single"/>
    </w:rPr>
  </w:style>
  <w:style w:type="paragraph" w:styleId="Header">
    <w:name w:val="header"/>
    <w:basedOn w:val="Normal"/>
    <w:link w:val="HeaderChar"/>
    <w:uiPriority w:val="99"/>
    <w:unhideWhenUsed/>
    <w:rsid w:val="00B30134"/>
    <w:pPr>
      <w:tabs>
        <w:tab w:val="center" w:pos="4680"/>
        <w:tab w:val="right" w:pos="9360"/>
      </w:tabs>
      <w:spacing w:after="0" w:line="240" w:lineRule="auto"/>
    </w:pPr>
  </w:style>
  <w:style w:type="character" w:customStyle="1" w:styleId="HeaderChar">
    <w:name w:val="Header Char"/>
    <w:basedOn w:val="DefaultParagraphFont"/>
    <w:link w:val="Header"/>
    <w:uiPriority w:val="99"/>
    <w:rsid w:val="00B30134"/>
  </w:style>
  <w:style w:type="paragraph" w:styleId="Footer">
    <w:name w:val="footer"/>
    <w:basedOn w:val="Normal"/>
    <w:link w:val="FooterChar"/>
    <w:uiPriority w:val="99"/>
    <w:unhideWhenUsed/>
    <w:rsid w:val="00B30134"/>
    <w:pPr>
      <w:tabs>
        <w:tab w:val="center" w:pos="4680"/>
        <w:tab w:val="right" w:pos="9360"/>
      </w:tabs>
      <w:spacing w:after="0" w:line="240" w:lineRule="auto"/>
    </w:pPr>
  </w:style>
  <w:style w:type="character" w:customStyle="1" w:styleId="FooterChar">
    <w:name w:val="Footer Char"/>
    <w:basedOn w:val="DefaultParagraphFont"/>
    <w:link w:val="Footer"/>
    <w:uiPriority w:val="99"/>
    <w:rsid w:val="00B30134"/>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divs>
    <w:div w:id="1394697157">
      <w:bodyDiv w:val="1"/>
      <w:marLeft w:val="0"/>
      <w:marRight w:val="0"/>
      <w:marTop w:val="0"/>
      <w:marBottom w:val="0"/>
      <w:divBdr>
        <w:top w:val="none" w:sz="0" w:space="0" w:color="auto"/>
        <w:left w:val="none" w:sz="0" w:space="0" w:color="auto"/>
        <w:bottom w:val="none" w:sz="0" w:space="0" w:color="auto"/>
        <w:right w:val="none" w:sz="0" w:space="0" w:color="auto"/>
      </w:divBdr>
    </w:div>
    <w:div w:id="1515265970">
      <w:bodyDiv w:val="1"/>
      <w:marLeft w:val="0"/>
      <w:marRight w:val="0"/>
      <w:marTop w:val="0"/>
      <w:marBottom w:val="0"/>
      <w:divBdr>
        <w:top w:val="none" w:sz="0" w:space="0" w:color="auto"/>
        <w:left w:val="none" w:sz="0" w:space="0" w:color="auto"/>
        <w:bottom w:val="none" w:sz="0" w:space="0" w:color="auto"/>
        <w:right w:val="none" w:sz="0" w:space="0" w:color="auto"/>
      </w:divBdr>
    </w:div>
    <w:div w:id="179228507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diagramQuickStyle" Target="diagrams/quickStyle1.xml"/><Relationship Id="rId18" Type="http://schemas.openxmlformats.org/officeDocument/2006/relationships/hyperlink" Target="https://manyminds.achievementfirst.org/sites/NetworkSupport/Team%20SS/Documents/BOY%20Meeting%20Agenda%20(Teachers).docx" TargetMode="External"/><Relationship Id="rId26" Type="http://schemas.openxmlformats.org/officeDocument/2006/relationships/hyperlink" Target="https://manyminds.achievementfirst.org/sites/NetworkSupport/Team%20SS/Documents/Co-Teaching%20by%20Lesson%20Type.docx" TargetMode="External"/><Relationship Id="rId39" Type="http://schemas.openxmlformats.org/officeDocument/2006/relationships/hyperlink" Target="https://tableau.achievementfirst.org/views/CTTBreakouts/IAbySchool-Grade&amp;?:embed=yes" TargetMode="External"/><Relationship Id="rId21" Type="http://schemas.openxmlformats.org/officeDocument/2006/relationships/hyperlink" Target="https://manyminds.achievementfirst.org/sites/NetworkSupport/Team%20SS/Documents/BOY%20PD%20-%20Co-Teaching%20VOE%20and%20Planning%20Meetings%20-Guided%20Notes.docx" TargetMode="External"/><Relationship Id="rId34" Type="http://schemas.openxmlformats.org/officeDocument/2006/relationships/hyperlink" Target="https://manyminds.achievementfirst.org/sites/NetworkSupport/Team%20SS/Documents/Co-teaching%20Observation%20and%20Feedback%20Cheat%20Sheet.docx" TargetMode="External"/><Relationship Id="rId42" Type="http://schemas.openxmlformats.org/officeDocument/2006/relationships/customXml" Target="../customXml/item2.xml"/><Relationship Id="rId7" Type="http://schemas.openxmlformats.org/officeDocument/2006/relationships/endnotes" Target="endnotes.xml"/><Relationship Id="rId2" Type="http://schemas.openxmlformats.org/officeDocument/2006/relationships/numbering" Target="numbering.xml"/><Relationship Id="rId16" Type="http://schemas.openxmlformats.org/officeDocument/2006/relationships/footer" Target="footer1.xml"/><Relationship Id="rId29" Type="http://schemas.openxmlformats.org/officeDocument/2006/relationships/hyperlink" Target="https://tss.typeform.com/to/sE7vPq" TargetMode="Externa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diagramData" Target="diagrams/data1.xml"/><Relationship Id="rId24" Type="http://schemas.openxmlformats.org/officeDocument/2006/relationships/hyperlink" Target="https://manyminds.achievementfirst.org/sites/NetworkSupport/Team%20SS/Documents/Co-teaching%20through%20Week%206.docx" TargetMode="External"/><Relationship Id="rId32" Type="http://schemas.openxmlformats.org/officeDocument/2006/relationships/hyperlink" Target="https://manyminds.achievementfirst.org/sites/NetworkSupport/Team%20SS/Documents/Data%20Driven%20Co-teaching%20PD%20-%20Guided%20Notes.docx" TargetMode="External"/><Relationship Id="rId37" Type="http://schemas.openxmlformats.org/officeDocument/2006/relationships/hyperlink" Target="https://tss.typeform.com/to/sE7vPq" TargetMode="External"/><Relationship Id="rId40" Type="http://schemas.openxmlformats.org/officeDocument/2006/relationships/fontTable" Target="fontTable.xml"/><Relationship Id="rId45" Type="http://schemas.openxmlformats.org/officeDocument/2006/relationships/customXml" Target="../customXml/item5.xml"/><Relationship Id="rId5" Type="http://schemas.openxmlformats.org/officeDocument/2006/relationships/webSettings" Target="webSettings.xml"/><Relationship Id="rId15" Type="http://schemas.microsoft.com/office/2007/relationships/diagramDrawing" Target="diagrams/drawing1.xml"/><Relationship Id="rId23" Type="http://schemas.openxmlformats.org/officeDocument/2006/relationships/hyperlink" Target="https://manyminds.achievementfirst.org/sites/NetworkSupport/Team%20SS/Documents/Co-teaching%20Routines%20and%20Procedures.docx" TargetMode="External"/><Relationship Id="rId28" Type="http://schemas.openxmlformats.org/officeDocument/2006/relationships/hyperlink" Target="https://manyminds.achievementfirst.org/sites/NetworkSupport/Team%20SS/Documents/Sample%20Co-teaching%20Planning%20Templates.docx" TargetMode="External"/><Relationship Id="rId36" Type="http://schemas.openxmlformats.org/officeDocument/2006/relationships/hyperlink" Target="https://manyminds.achievementfirst.org/sites/NetworkSupport/Team%20SS/Documents/Data%20Day%20Planning%20for%20Co-teachers.docx" TargetMode="External"/><Relationship Id="rId10" Type="http://schemas.openxmlformats.org/officeDocument/2006/relationships/hyperlink" Target="https://manyminds.achievementfirst.org/sites/NetworkSupport/Team%20SS/Wiki/Co-Teaching.aspx" TargetMode="External"/><Relationship Id="rId19" Type="http://schemas.openxmlformats.org/officeDocument/2006/relationships/hyperlink" Target="https://manyminds.achievementfirst.org/sites/NetworkSupport/Team%20SS/Documents/BOY%20PD%20-%20Co-Teaching%20VOE%20and%20Planning%20Meetings%20-Session%20Plan.docx" TargetMode="External"/><Relationship Id="rId31" Type="http://schemas.openxmlformats.org/officeDocument/2006/relationships/hyperlink" Target="https://manyminds.achievementfirst.org/sites/NetworkSupport/Team%20SS/Documents/Data%20Driven%20Co-teaching%20PD%20-%20PPT.pptx" TargetMode="External"/><Relationship Id="rId44" Type="http://schemas.openxmlformats.org/officeDocument/2006/relationships/customXml" Target="../customXml/item4.xml"/><Relationship Id="rId4" Type="http://schemas.openxmlformats.org/officeDocument/2006/relationships/settings" Target="settings.xml"/><Relationship Id="rId9" Type="http://schemas.openxmlformats.org/officeDocument/2006/relationships/image" Target="http://www.achievementfirst.org/fileadmin/af/home/Marketing_Page/AchievementFirst_Logo_SMALL_.jpg" TargetMode="External"/><Relationship Id="rId14" Type="http://schemas.openxmlformats.org/officeDocument/2006/relationships/diagramColors" Target="diagrams/colors1.xml"/><Relationship Id="rId22" Type="http://schemas.openxmlformats.org/officeDocument/2006/relationships/hyperlink" Target="https://manyminds.achievementfirst.org/sites/NetworkSupport/Team%20SS/Documents/BOY%20PD%20-%20Co-teaching%20-%20Priorities%20and%20Rubric%20-%20PPT.ppt" TargetMode="External"/><Relationship Id="rId27" Type="http://schemas.openxmlformats.org/officeDocument/2006/relationships/hyperlink" Target="https://manyminds.achievementfirst.org/sites/NetworkSupport/Team%20SS/Documents/Co-implementation%20Checklist.docx" TargetMode="External"/><Relationship Id="rId30" Type="http://schemas.openxmlformats.org/officeDocument/2006/relationships/hyperlink" Target="https://manyminds.achievementfirst.org/sites/NetworkSupport/Team%20SS/Documents/Data%20Driven%20Co-teaching%20PD%20-%20Session%20Plan.docx" TargetMode="External"/><Relationship Id="rId35" Type="http://schemas.openxmlformats.org/officeDocument/2006/relationships/hyperlink" Target="https://tss.typeform.com/to/sE7vPq" TargetMode="External"/><Relationship Id="rId43" Type="http://schemas.openxmlformats.org/officeDocument/2006/relationships/customXml" Target="../customXml/item3.xml"/><Relationship Id="rId8" Type="http://schemas.openxmlformats.org/officeDocument/2006/relationships/image" Target="media/image1.jpeg"/><Relationship Id="rId3" Type="http://schemas.openxmlformats.org/officeDocument/2006/relationships/styles" Target="styles.xml"/><Relationship Id="rId12" Type="http://schemas.openxmlformats.org/officeDocument/2006/relationships/diagramLayout" Target="diagrams/layout1.xml"/><Relationship Id="rId17" Type="http://schemas.openxmlformats.org/officeDocument/2006/relationships/hyperlink" Target="https://manyminds.achievementfirst.org/sites/NetworkSupport/Team%20SS/Documents/BOY%20Meeting%20Agenda%20(Coaches).docx" TargetMode="External"/><Relationship Id="rId25" Type="http://schemas.openxmlformats.org/officeDocument/2006/relationships/hyperlink" Target="https://manyminds.achievementfirst.org/sites/NetworkSupport/Team%20SS/Documents/Planning%20PD%20for%20Co-teaching%20-%20Session%20Plan%20and%20Guided%20Notes.docx" TargetMode="External"/><Relationship Id="rId33" Type="http://schemas.openxmlformats.org/officeDocument/2006/relationships/hyperlink" Target="https://manyminds.achievementfirst.org/sites/NetworkSupport/Team%20SS/Documents/Data%20Collection%20Co-teaching%20Feedback%20Cheat%20Sheet.docx" TargetMode="External"/><Relationship Id="rId38" Type="http://schemas.openxmlformats.org/officeDocument/2006/relationships/hyperlink" Target="https://tss.typeform.com/to/sE7vPq" TargetMode="External"/><Relationship Id="rId20" Type="http://schemas.openxmlformats.org/officeDocument/2006/relationships/hyperlink" Target="https://manyminds.achievementfirst.org/sites/NetworkSupport/Team%20SS/Documents/BOY%20PD%20-%20Co-teaching%20-%20VOE%20and%20Planning%20Meetings%20-%20PPT.ppt" TargetMode="External"/><Relationship Id="rId41" Type="http://schemas.openxmlformats.org/officeDocument/2006/relationships/theme" Target="theme/theme1.xml"/></Relationships>
</file>

<file path=word/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FF74CE2F-7AEF-2C4E-843B-29E8D6CA27BC}" type="doc">
      <dgm:prSet loTypeId="urn:microsoft.com/office/officeart/2005/8/layout/radial4" loCatId="" qsTypeId="urn:microsoft.com/office/officeart/2005/8/quickstyle/simple4" qsCatId="simple" csTypeId="urn:microsoft.com/office/officeart/2005/8/colors/colorful1" csCatId="colorful" phldr="1"/>
      <dgm:spPr/>
      <dgm:t>
        <a:bodyPr/>
        <a:lstStyle/>
        <a:p>
          <a:endParaRPr lang="en-US"/>
        </a:p>
      </dgm:t>
    </dgm:pt>
    <dgm:pt modelId="{15AFA4F3-91D1-C749-AE4F-1EFC395A069C}">
      <dgm:prSet phldrT="[Text]"/>
      <dgm:spPr/>
      <dgm:t>
        <a:bodyPr/>
        <a:lstStyle/>
        <a:p>
          <a:r>
            <a:rPr lang="en-US"/>
            <a:t>Same Rigorous Outcomes</a:t>
          </a:r>
        </a:p>
      </dgm:t>
    </dgm:pt>
    <dgm:pt modelId="{4F451307-A9CB-8D41-AC42-C56ECCCEB049}" type="parTrans" cxnId="{FA0F63FD-8E28-C748-94BE-6B19E0CB2074}">
      <dgm:prSet/>
      <dgm:spPr/>
      <dgm:t>
        <a:bodyPr/>
        <a:lstStyle/>
        <a:p>
          <a:endParaRPr lang="en-US"/>
        </a:p>
      </dgm:t>
    </dgm:pt>
    <dgm:pt modelId="{6E7BAF1B-7719-5445-BE33-FF3C413CCA40}" type="sibTrans" cxnId="{FA0F63FD-8E28-C748-94BE-6B19E0CB2074}">
      <dgm:prSet/>
      <dgm:spPr/>
      <dgm:t>
        <a:bodyPr/>
        <a:lstStyle/>
        <a:p>
          <a:endParaRPr lang="en-US"/>
        </a:p>
      </dgm:t>
    </dgm:pt>
    <dgm:pt modelId="{32782899-C713-B140-A832-3D0FE03DA022}">
      <dgm:prSet phldrT="[Text]"/>
      <dgm:spPr/>
      <dgm:t>
        <a:bodyPr/>
        <a:lstStyle/>
        <a:p>
          <a:r>
            <a:rPr lang="en-US"/>
            <a:t>More Proactive Support</a:t>
          </a:r>
        </a:p>
      </dgm:t>
    </dgm:pt>
    <dgm:pt modelId="{9ECB51AC-6C60-E54C-8810-7C8451DAD481}" type="parTrans" cxnId="{3001B484-BDF4-9549-8FFF-630377DC79CB}">
      <dgm:prSet/>
      <dgm:spPr/>
      <dgm:t>
        <a:bodyPr/>
        <a:lstStyle/>
        <a:p>
          <a:endParaRPr lang="en-US"/>
        </a:p>
      </dgm:t>
    </dgm:pt>
    <dgm:pt modelId="{794C14FE-3A72-A743-B311-81AAC86DFF45}" type="sibTrans" cxnId="{3001B484-BDF4-9549-8FFF-630377DC79CB}">
      <dgm:prSet/>
      <dgm:spPr/>
      <dgm:t>
        <a:bodyPr/>
        <a:lstStyle/>
        <a:p>
          <a:endParaRPr lang="en-US"/>
        </a:p>
      </dgm:t>
    </dgm:pt>
    <dgm:pt modelId="{9EAA5A27-AF61-A444-859C-671FD757A5BD}">
      <dgm:prSet phldrT="[Text]"/>
      <dgm:spPr/>
      <dgm:t>
        <a:bodyPr/>
        <a:lstStyle/>
        <a:p>
          <a:r>
            <a:rPr lang="en-US"/>
            <a:t>More Data and Feedback</a:t>
          </a:r>
        </a:p>
      </dgm:t>
    </dgm:pt>
    <dgm:pt modelId="{86F49812-7DFE-2446-B77E-9420B4B3739D}" type="parTrans" cxnId="{1116142C-2E95-0B4E-AD1B-6DEDB8083E1B}">
      <dgm:prSet/>
      <dgm:spPr/>
      <dgm:t>
        <a:bodyPr/>
        <a:lstStyle/>
        <a:p>
          <a:endParaRPr lang="en-US"/>
        </a:p>
      </dgm:t>
    </dgm:pt>
    <dgm:pt modelId="{E1768593-7D8A-2949-AF58-3D6259C8B25E}" type="sibTrans" cxnId="{1116142C-2E95-0B4E-AD1B-6DEDB8083E1B}">
      <dgm:prSet/>
      <dgm:spPr/>
      <dgm:t>
        <a:bodyPr/>
        <a:lstStyle/>
        <a:p>
          <a:endParaRPr lang="en-US"/>
        </a:p>
      </dgm:t>
    </dgm:pt>
    <dgm:pt modelId="{C18D90FE-2AD5-AD4A-A3F2-6ACC349C83CB}">
      <dgm:prSet phldrT="[Text]"/>
      <dgm:spPr/>
      <dgm:t>
        <a:bodyPr/>
        <a:lstStyle/>
        <a:p>
          <a:r>
            <a:rPr lang="en-US"/>
            <a:t>More Reactive Support</a:t>
          </a:r>
        </a:p>
      </dgm:t>
    </dgm:pt>
    <dgm:pt modelId="{C7D8794B-FB24-114E-ADC7-B96B2F59E6DA}" type="parTrans" cxnId="{1D4F8084-B703-6641-8F90-FD237F044F03}">
      <dgm:prSet/>
      <dgm:spPr/>
      <dgm:t>
        <a:bodyPr/>
        <a:lstStyle/>
        <a:p>
          <a:endParaRPr lang="en-US"/>
        </a:p>
      </dgm:t>
    </dgm:pt>
    <dgm:pt modelId="{E6D278C3-23B8-6846-B496-97FED25248C4}" type="sibTrans" cxnId="{1D4F8084-B703-6641-8F90-FD237F044F03}">
      <dgm:prSet/>
      <dgm:spPr/>
      <dgm:t>
        <a:bodyPr/>
        <a:lstStyle/>
        <a:p>
          <a:endParaRPr lang="en-US"/>
        </a:p>
      </dgm:t>
    </dgm:pt>
    <dgm:pt modelId="{BDD6A425-36E0-5448-A7DB-22EEF3EFA7F7}" type="pres">
      <dgm:prSet presAssocID="{FF74CE2F-7AEF-2C4E-843B-29E8D6CA27BC}" presName="cycle" presStyleCnt="0">
        <dgm:presLayoutVars>
          <dgm:chMax val="1"/>
          <dgm:dir/>
          <dgm:animLvl val="ctr"/>
          <dgm:resizeHandles val="exact"/>
        </dgm:presLayoutVars>
      </dgm:prSet>
      <dgm:spPr/>
      <dgm:t>
        <a:bodyPr/>
        <a:lstStyle/>
        <a:p>
          <a:endParaRPr lang="en-US"/>
        </a:p>
      </dgm:t>
    </dgm:pt>
    <dgm:pt modelId="{9C9FECEF-905E-0E40-8242-3B27808DAC41}" type="pres">
      <dgm:prSet presAssocID="{15AFA4F3-91D1-C749-AE4F-1EFC395A069C}" presName="centerShape" presStyleLbl="node0" presStyleIdx="0" presStyleCnt="1"/>
      <dgm:spPr/>
      <dgm:t>
        <a:bodyPr/>
        <a:lstStyle/>
        <a:p>
          <a:endParaRPr lang="en-US"/>
        </a:p>
      </dgm:t>
    </dgm:pt>
    <dgm:pt modelId="{373AFFBE-FC4D-4A4E-89AB-DDF9E33EC65D}" type="pres">
      <dgm:prSet presAssocID="{9ECB51AC-6C60-E54C-8810-7C8451DAD481}" presName="parTrans" presStyleLbl="bgSibTrans2D1" presStyleIdx="0" presStyleCnt="3"/>
      <dgm:spPr/>
      <dgm:t>
        <a:bodyPr/>
        <a:lstStyle/>
        <a:p>
          <a:endParaRPr lang="en-US"/>
        </a:p>
      </dgm:t>
    </dgm:pt>
    <dgm:pt modelId="{CB82CB04-8E62-6842-BA06-EADBD39E4BF4}" type="pres">
      <dgm:prSet presAssocID="{32782899-C713-B140-A832-3D0FE03DA022}" presName="node" presStyleLbl="node1" presStyleIdx="0" presStyleCnt="3">
        <dgm:presLayoutVars>
          <dgm:bulletEnabled val="1"/>
        </dgm:presLayoutVars>
      </dgm:prSet>
      <dgm:spPr/>
      <dgm:t>
        <a:bodyPr/>
        <a:lstStyle/>
        <a:p>
          <a:endParaRPr lang="en-US"/>
        </a:p>
      </dgm:t>
    </dgm:pt>
    <dgm:pt modelId="{6D45F499-7B90-544A-96E0-4390ECD0DFC2}" type="pres">
      <dgm:prSet presAssocID="{86F49812-7DFE-2446-B77E-9420B4B3739D}" presName="parTrans" presStyleLbl="bgSibTrans2D1" presStyleIdx="1" presStyleCnt="3"/>
      <dgm:spPr/>
      <dgm:t>
        <a:bodyPr/>
        <a:lstStyle/>
        <a:p>
          <a:endParaRPr lang="en-US"/>
        </a:p>
      </dgm:t>
    </dgm:pt>
    <dgm:pt modelId="{C20777B4-2309-4D42-950F-CD67567BA204}" type="pres">
      <dgm:prSet presAssocID="{9EAA5A27-AF61-A444-859C-671FD757A5BD}" presName="node" presStyleLbl="node1" presStyleIdx="1" presStyleCnt="3" custRadScaleRad="75987" custRadScaleInc="913">
        <dgm:presLayoutVars>
          <dgm:bulletEnabled val="1"/>
        </dgm:presLayoutVars>
      </dgm:prSet>
      <dgm:spPr/>
      <dgm:t>
        <a:bodyPr/>
        <a:lstStyle/>
        <a:p>
          <a:endParaRPr lang="en-US"/>
        </a:p>
      </dgm:t>
    </dgm:pt>
    <dgm:pt modelId="{1A146A9C-63F8-114D-8A11-6A24E425C6E7}" type="pres">
      <dgm:prSet presAssocID="{C7D8794B-FB24-114E-ADC7-B96B2F59E6DA}" presName="parTrans" presStyleLbl="bgSibTrans2D1" presStyleIdx="2" presStyleCnt="3"/>
      <dgm:spPr/>
      <dgm:t>
        <a:bodyPr/>
        <a:lstStyle/>
        <a:p>
          <a:endParaRPr lang="en-US"/>
        </a:p>
      </dgm:t>
    </dgm:pt>
    <dgm:pt modelId="{B5FEB8E7-9CE5-5D4C-BCD6-B55AE9BEAB49}" type="pres">
      <dgm:prSet presAssocID="{C18D90FE-2AD5-AD4A-A3F2-6ACC349C83CB}" presName="node" presStyleLbl="node1" presStyleIdx="2" presStyleCnt="3">
        <dgm:presLayoutVars>
          <dgm:bulletEnabled val="1"/>
        </dgm:presLayoutVars>
      </dgm:prSet>
      <dgm:spPr/>
      <dgm:t>
        <a:bodyPr/>
        <a:lstStyle/>
        <a:p>
          <a:endParaRPr lang="en-US"/>
        </a:p>
      </dgm:t>
    </dgm:pt>
  </dgm:ptLst>
  <dgm:cxnLst>
    <dgm:cxn modelId="{1D4F8084-B703-6641-8F90-FD237F044F03}" srcId="{15AFA4F3-91D1-C749-AE4F-1EFC395A069C}" destId="{C18D90FE-2AD5-AD4A-A3F2-6ACC349C83CB}" srcOrd="2" destOrd="0" parTransId="{C7D8794B-FB24-114E-ADC7-B96B2F59E6DA}" sibTransId="{E6D278C3-23B8-6846-B496-97FED25248C4}"/>
    <dgm:cxn modelId="{0480FEA1-7181-4AD8-ACD3-346604F31396}" type="presOf" srcId="{9EAA5A27-AF61-A444-859C-671FD757A5BD}" destId="{C20777B4-2309-4D42-950F-CD67567BA204}" srcOrd="0" destOrd="0" presId="urn:microsoft.com/office/officeart/2005/8/layout/radial4"/>
    <dgm:cxn modelId="{FA0F63FD-8E28-C748-94BE-6B19E0CB2074}" srcId="{FF74CE2F-7AEF-2C4E-843B-29E8D6CA27BC}" destId="{15AFA4F3-91D1-C749-AE4F-1EFC395A069C}" srcOrd="0" destOrd="0" parTransId="{4F451307-A9CB-8D41-AC42-C56ECCCEB049}" sibTransId="{6E7BAF1B-7719-5445-BE33-FF3C413CCA40}"/>
    <dgm:cxn modelId="{CC5A279E-70DB-4C3F-BB98-C53F0FDCF8E3}" type="presOf" srcId="{86F49812-7DFE-2446-B77E-9420B4B3739D}" destId="{6D45F499-7B90-544A-96E0-4390ECD0DFC2}" srcOrd="0" destOrd="0" presId="urn:microsoft.com/office/officeart/2005/8/layout/radial4"/>
    <dgm:cxn modelId="{0CB3F590-468A-4B56-99C8-BD2D8301DDCD}" type="presOf" srcId="{C7D8794B-FB24-114E-ADC7-B96B2F59E6DA}" destId="{1A146A9C-63F8-114D-8A11-6A24E425C6E7}" srcOrd="0" destOrd="0" presId="urn:microsoft.com/office/officeart/2005/8/layout/radial4"/>
    <dgm:cxn modelId="{1845D94A-D305-4605-BF43-A1785A799373}" type="presOf" srcId="{15AFA4F3-91D1-C749-AE4F-1EFC395A069C}" destId="{9C9FECEF-905E-0E40-8242-3B27808DAC41}" srcOrd="0" destOrd="0" presId="urn:microsoft.com/office/officeart/2005/8/layout/radial4"/>
    <dgm:cxn modelId="{0001DA4B-7A5A-4B44-B6A4-3CBCA544D2D5}" type="presOf" srcId="{C18D90FE-2AD5-AD4A-A3F2-6ACC349C83CB}" destId="{B5FEB8E7-9CE5-5D4C-BCD6-B55AE9BEAB49}" srcOrd="0" destOrd="0" presId="urn:microsoft.com/office/officeart/2005/8/layout/radial4"/>
    <dgm:cxn modelId="{842C55B4-4FE9-43D6-8916-FA29AE7287F6}" type="presOf" srcId="{FF74CE2F-7AEF-2C4E-843B-29E8D6CA27BC}" destId="{BDD6A425-36E0-5448-A7DB-22EEF3EFA7F7}" srcOrd="0" destOrd="0" presId="urn:microsoft.com/office/officeart/2005/8/layout/radial4"/>
    <dgm:cxn modelId="{FEC4E8F2-F9D7-412C-A51C-564720CF0EE2}" type="presOf" srcId="{9ECB51AC-6C60-E54C-8810-7C8451DAD481}" destId="{373AFFBE-FC4D-4A4E-89AB-DDF9E33EC65D}" srcOrd="0" destOrd="0" presId="urn:microsoft.com/office/officeart/2005/8/layout/radial4"/>
    <dgm:cxn modelId="{3001B484-BDF4-9549-8FFF-630377DC79CB}" srcId="{15AFA4F3-91D1-C749-AE4F-1EFC395A069C}" destId="{32782899-C713-B140-A832-3D0FE03DA022}" srcOrd="0" destOrd="0" parTransId="{9ECB51AC-6C60-E54C-8810-7C8451DAD481}" sibTransId="{794C14FE-3A72-A743-B311-81AAC86DFF45}"/>
    <dgm:cxn modelId="{C6E0572B-C7E2-468C-8438-AAC4F17606D3}" type="presOf" srcId="{32782899-C713-B140-A832-3D0FE03DA022}" destId="{CB82CB04-8E62-6842-BA06-EADBD39E4BF4}" srcOrd="0" destOrd="0" presId="urn:microsoft.com/office/officeart/2005/8/layout/radial4"/>
    <dgm:cxn modelId="{1116142C-2E95-0B4E-AD1B-6DEDB8083E1B}" srcId="{15AFA4F3-91D1-C749-AE4F-1EFC395A069C}" destId="{9EAA5A27-AF61-A444-859C-671FD757A5BD}" srcOrd="1" destOrd="0" parTransId="{86F49812-7DFE-2446-B77E-9420B4B3739D}" sibTransId="{E1768593-7D8A-2949-AF58-3D6259C8B25E}"/>
    <dgm:cxn modelId="{EC272BA7-73B0-4A82-ACE9-227C8B5C977C}" type="presParOf" srcId="{BDD6A425-36E0-5448-A7DB-22EEF3EFA7F7}" destId="{9C9FECEF-905E-0E40-8242-3B27808DAC41}" srcOrd="0" destOrd="0" presId="urn:microsoft.com/office/officeart/2005/8/layout/radial4"/>
    <dgm:cxn modelId="{3ED2F0E3-C6AD-4C15-9FCA-65D20864D205}" type="presParOf" srcId="{BDD6A425-36E0-5448-A7DB-22EEF3EFA7F7}" destId="{373AFFBE-FC4D-4A4E-89AB-DDF9E33EC65D}" srcOrd="1" destOrd="0" presId="urn:microsoft.com/office/officeart/2005/8/layout/radial4"/>
    <dgm:cxn modelId="{204F3EF7-67C3-4253-85AC-46BF4BB48052}" type="presParOf" srcId="{BDD6A425-36E0-5448-A7DB-22EEF3EFA7F7}" destId="{CB82CB04-8E62-6842-BA06-EADBD39E4BF4}" srcOrd="2" destOrd="0" presId="urn:microsoft.com/office/officeart/2005/8/layout/radial4"/>
    <dgm:cxn modelId="{A3E99C93-01CA-4A57-8236-93EAD8617D79}" type="presParOf" srcId="{BDD6A425-36E0-5448-A7DB-22EEF3EFA7F7}" destId="{6D45F499-7B90-544A-96E0-4390ECD0DFC2}" srcOrd="3" destOrd="0" presId="urn:microsoft.com/office/officeart/2005/8/layout/radial4"/>
    <dgm:cxn modelId="{6C88EC88-A6C5-4FD4-86DC-27313D8F824F}" type="presParOf" srcId="{BDD6A425-36E0-5448-A7DB-22EEF3EFA7F7}" destId="{C20777B4-2309-4D42-950F-CD67567BA204}" srcOrd="4" destOrd="0" presId="urn:microsoft.com/office/officeart/2005/8/layout/radial4"/>
    <dgm:cxn modelId="{2FE2EC98-AA7C-48F3-9BF0-82B96BA9994F}" type="presParOf" srcId="{BDD6A425-36E0-5448-A7DB-22EEF3EFA7F7}" destId="{1A146A9C-63F8-114D-8A11-6A24E425C6E7}" srcOrd="5" destOrd="0" presId="urn:microsoft.com/office/officeart/2005/8/layout/radial4"/>
    <dgm:cxn modelId="{864DC331-ED05-4DE9-A7D6-9F7A7F1F7CE5}" type="presParOf" srcId="{BDD6A425-36E0-5448-A7DB-22EEF3EFA7F7}" destId="{B5FEB8E7-9CE5-5D4C-BCD6-B55AE9BEAB49}" srcOrd="6" destOrd="0" presId="urn:microsoft.com/office/officeart/2005/8/layout/radial4"/>
  </dgm:cxnLst>
  <dgm:bg/>
  <dgm:whole/>
  <dgm:extLst>
    <a:ext uri="http://schemas.microsoft.com/office/drawing/2008/diagram">
      <dsp:dataModelExt xmlns:dsp="http://schemas.microsoft.com/office/drawing/2008/diagram" relId="rId15"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9FECEF-905E-0E40-8242-3B27808DAC41}">
      <dsp:nvSpPr>
        <dsp:cNvPr id="0" name=""/>
        <dsp:cNvSpPr/>
      </dsp:nvSpPr>
      <dsp:spPr>
        <a:xfrm>
          <a:off x="1000458" y="781534"/>
          <a:ext cx="656557" cy="656557"/>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080" tIns="5080" rIns="5080" bIns="5080" numCol="1" spcCol="1270" anchor="ctr" anchorCtr="0">
          <a:noAutofit/>
        </a:bodyPr>
        <a:lstStyle/>
        <a:p>
          <a:pPr lvl="0" algn="ctr" defTabSz="355600">
            <a:lnSpc>
              <a:spcPct val="90000"/>
            </a:lnSpc>
            <a:spcBef>
              <a:spcPct val="0"/>
            </a:spcBef>
            <a:spcAft>
              <a:spcPct val="35000"/>
            </a:spcAft>
          </a:pPr>
          <a:r>
            <a:rPr lang="en-US" sz="800" kern="1200"/>
            <a:t>Same Rigorous Outcomes</a:t>
          </a:r>
        </a:p>
      </dsp:txBody>
      <dsp:txXfrm>
        <a:off x="1096609" y="877685"/>
        <a:ext cx="464255" cy="464255"/>
      </dsp:txXfrm>
    </dsp:sp>
    <dsp:sp modelId="{373AFFBE-FC4D-4A4E-89AB-DDF9E33EC65D}">
      <dsp:nvSpPr>
        <dsp:cNvPr id="0" name=""/>
        <dsp:cNvSpPr/>
      </dsp:nvSpPr>
      <dsp:spPr>
        <a:xfrm rot="12900000">
          <a:off x="578705" y="667040"/>
          <a:ext cx="502607" cy="187118"/>
        </a:xfrm>
        <a:prstGeom prst="leftArrow">
          <a:avLst>
            <a:gd name="adj1" fmla="val 60000"/>
            <a:gd name="adj2" fmla="val 50000"/>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CB82CB04-8E62-6842-BA06-EADBD39E4BF4}">
      <dsp:nvSpPr>
        <dsp:cNvPr id="0" name=""/>
        <dsp:cNvSpPr/>
      </dsp:nvSpPr>
      <dsp:spPr>
        <a:xfrm>
          <a:off x="312288" y="366966"/>
          <a:ext cx="623729" cy="498983"/>
        </a:xfrm>
        <a:prstGeom prst="roundRect">
          <a:avLst>
            <a:gd name="adj" fmla="val 10000"/>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lvl="0" algn="ctr" defTabSz="444500">
            <a:lnSpc>
              <a:spcPct val="90000"/>
            </a:lnSpc>
            <a:spcBef>
              <a:spcPct val="0"/>
            </a:spcBef>
            <a:spcAft>
              <a:spcPct val="35000"/>
            </a:spcAft>
          </a:pPr>
          <a:r>
            <a:rPr lang="en-US" sz="1000" kern="1200"/>
            <a:t>More Proactive Support</a:t>
          </a:r>
        </a:p>
      </dsp:txBody>
      <dsp:txXfrm>
        <a:off x="326903" y="381581"/>
        <a:ext cx="594499" cy="469753"/>
      </dsp:txXfrm>
    </dsp:sp>
    <dsp:sp modelId="{6D45F499-7B90-544A-96E0-4390ECD0DFC2}">
      <dsp:nvSpPr>
        <dsp:cNvPr id="0" name=""/>
        <dsp:cNvSpPr/>
      </dsp:nvSpPr>
      <dsp:spPr>
        <a:xfrm rot="16232868">
          <a:off x="1179805" y="516394"/>
          <a:ext cx="307422" cy="187118"/>
        </a:xfrm>
        <a:prstGeom prst="leftArrow">
          <a:avLst>
            <a:gd name="adj1" fmla="val 60000"/>
            <a:gd name="adj2" fmla="val 50000"/>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C20777B4-2309-4D42-950F-CD67567BA204}">
      <dsp:nvSpPr>
        <dsp:cNvPr id="0" name=""/>
        <dsp:cNvSpPr/>
      </dsp:nvSpPr>
      <dsp:spPr>
        <a:xfrm>
          <a:off x="1023121" y="206758"/>
          <a:ext cx="623729" cy="498983"/>
        </a:xfrm>
        <a:prstGeom prst="roundRect">
          <a:avLst>
            <a:gd name="adj" fmla="val 10000"/>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lvl="0" algn="ctr" defTabSz="444500">
            <a:lnSpc>
              <a:spcPct val="90000"/>
            </a:lnSpc>
            <a:spcBef>
              <a:spcPct val="0"/>
            </a:spcBef>
            <a:spcAft>
              <a:spcPct val="35000"/>
            </a:spcAft>
          </a:pPr>
          <a:r>
            <a:rPr lang="en-US" sz="1000" kern="1200"/>
            <a:t>More Data and Feedback</a:t>
          </a:r>
        </a:p>
      </dsp:txBody>
      <dsp:txXfrm>
        <a:off x="1037736" y="221373"/>
        <a:ext cx="594499" cy="469753"/>
      </dsp:txXfrm>
    </dsp:sp>
    <dsp:sp modelId="{1A146A9C-63F8-114D-8A11-6A24E425C6E7}">
      <dsp:nvSpPr>
        <dsp:cNvPr id="0" name=""/>
        <dsp:cNvSpPr/>
      </dsp:nvSpPr>
      <dsp:spPr>
        <a:xfrm rot="19500000">
          <a:off x="1576161" y="667040"/>
          <a:ext cx="502607" cy="187118"/>
        </a:xfrm>
        <a:prstGeom prst="leftArrow">
          <a:avLst>
            <a:gd name="adj1" fmla="val 60000"/>
            <a:gd name="adj2" fmla="val 5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B5FEB8E7-9CE5-5D4C-BCD6-B55AE9BEAB49}">
      <dsp:nvSpPr>
        <dsp:cNvPr id="0" name=""/>
        <dsp:cNvSpPr/>
      </dsp:nvSpPr>
      <dsp:spPr>
        <a:xfrm>
          <a:off x="1721456" y="366966"/>
          <a:ext cx="623729" cy="498983"/>
        </a:xfrm>
        <a:prstGeom prst="roundRect">
          <a:avLst>
            <a:gd name="adj" fmla="val 1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lvl="0" algn="ctr" defTabSz="444500">
            <a:lnSpc>
              <a:spcPct val="90000"/>
            </a:lnSpc>
            <a:spcBef>
              <a:spcPct val="0"/>
            </a:spcBef>
            <a:spcAft>
              <a:spcPct val="35000"/>
            </a:spcAft>
          </a:pPr>
          <a:r>
            <a:rPr lang="en-US" sz="1000" kern="1200"/>
            <a:t>More Reactive Support</a:t>
          </a:r>
        </a:p>
      </dsp:txBody>
      <dsp:txXfrm>
        <a:off x="1736071" y="381581"/>
        <a:ext cx="594499" cy="469753"/>
      </dsp:txXfrm>
    </dsp:sp>
  </dsp:spTree>
</dsp:drawing>
</file>

<file path=word/diagrams/layout1.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_dlc_DocId xmlns="0676cee9-fd60-4c1c-9e5b-5120ec0b3480">SFDVX333FYKN-688-31</_dlc_DocId>
    <_dlc_DocIdUrl xmlns="0676cee9-fd60-4c1c-9e5b-5120ec0b3480">
      <Url>https://manyminds.achievementfirst.org/sites/NetworkSupport/AcademicOps/ReadinessHub/_layouts/15/DocIdRedir.aspx?ID=SFDVX333FYKN-688-31</Url>
      <Description>SFDVX333FYKN-688-31</Description>
    </_dlc_DocIdUrl>
    <Document_x0020_Type xmlns="dcca1e62-103a-430e-899b-183a48ecb53a" xsi:nil="true"/>
  </documentManagement>
</p: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Document" ma:contentTypeID="0x0101001AB6A95A36928A43A2BD7EBB201CF1AE" ma:contentTypeVersion="1" ma:contentTypeDescription="Create a new document." ma:contentTypeScope="" ma:versionID="247b8fbab784062097af7d26f3abda0e">
  <xsd:schema xmlns:xsd="http://www.w3.org/2001/XMLSchema" xmlns:xs="http://www.w3.org/2001/XMLSchema" xmlns:p="http://schemas.microsoft.com/office/2006/metadata/properties" xmlns:ns2="0676cee9-fd60-4c1c-9e5b-5120ec0b3480" xmlns:ns3="dcca1e62-103a-430e-899b-183a48ecb53a" targetNamespace="http://schemas.microsoft.com/office/2006/metadata/properties" ma:root="true" ma:fieldsID="3b4daeee8f0f8f3a3f6916175f8e017e" ns2:_="" ns3:_="">
    <xsd:import namespace="0676cee9-fd60-4c1c-9e5b-5120ec0b3480"/>
    <xsd:import namespace="dcca1e62-103a-430e-899b-183a48ecb53a"/>
    <xsd:element name="properties">
      <xsd:complexType>
        <xsd:sequence>
          <xsd:element name="documentManagement">
            <xsd:complexType>
              <xsd:all>
                <xsd:element ref="ns2:_dlc_DocId" minOccurs="0"/>
                <xsd:element ref="ns2:_dlc_DocIdUrl" minOccurs="0"/>
                <xsd:element ref="ns2:_dlc_DocIdPersistId" minOccurs="0"/>
                <xsd:element ref="ns3:Document_x0020_Typ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676cee9-fd60-4c1c-9e5b-5120ec0b3480"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dcca1e62-103a-430e-899b-183a48ecb53a" elementFormDefault="qualified">
    <xsd:import namespace="http://schemas.microsoft.com/office/2006/documentManagement/types"/>
    <xsd:import namespace="http://schemas.microsoft.com/office/infopath/2007/PartnerControls"/>
    <xsd:element name="Document_x0020_Type" ma:index="11" nillable="true" ma:displayName="Document Type" ma:internalName="Document_x0020_Type">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C44A24D1-9966-480D-9C8B-50BC288ABD5C}"/>
</file>

<file path=customXml/itemProps2.xml><?xml version="1.0" encoding="utf-8"?>
<ds:datastoreItem xmlns:ds="http://schemas.openxmlformats.org/officeDocument/2006/customXml" ds:itemID="{E560D30D-25AB-45F6-A500-19CFF7B15D65}"/>
</file>

<file path=customXml/itemProps3.xml><?xml version="1.0" encoding="utf-8"?>
<ds:datastoreItem xmlns:ds="http://schemas.openxmlformats.org/officeDocument/2006/customXml" ds:itemID="{06F24699-EFE1-45B4-8F34-2684CAE73F66}"/>
</file>

<file path=customXml/itemProps4.xml><?xml version="1.0" encoding="utf-8"?>
<ds:datastoreItem xmlns:ds="http://schemas.openxmlformats.org/officeDocument/2006/customXml" ds:itemID="{105F26DE-8F4C-490E-B6D8-0428E32CB343}"/>
</file>

<file path=customXml/itemProps5.xml><?xml version="1.0" encoding="utf-8"?>
<ds:datastoreItem xmlns:ds="http://schemas.openxmlformats.org/officeDocument/2006/customXml" ds:itemID="{131FE5E3-F029-4506-AA06-BD197F884AE4}"/>
</file>

<file path=docProps/app.xml><?xml version="1.0" encoding="utf-8"?>
<Properties xmlns="http://schemas.openxmlformats.org/officeDocument/2006/extended-properties" xmlns:vt="http://schemas.openxmlformats.org/officeDocument/2006/docPropsVTypes">
  <Template>Normal</Template>
  <TotalTime>0</TotalTime>
  <Pages>5</Pages>
  <Words>2185</Words>
  <Characters>12461</Characters>
  <Application>Microsoft Office Word</Application>
  <DocSecurity>0</DocSecurity>
  <Lines>103</Lines>
  <Paragraphs>29</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14617</CharactersWithSpaces>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Windows User</dc:creator>
  <cp:lastModifiedBy>Payal Seth</cp:lastModifiedBy>
  <cp:revision>2</cp:revision>
  <dcterms:created xsi:type="dcterms:W3CDTF">2016-02-11T00:57:00Z</dcterms:created>
  <dcterms:modified xsi:type="dcterms:W3CDTF">2016-02-11T00:57:00Z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0x0101001AB6A95A36928A43A2BD7EBB201CF1AE</vt:lpwstr>
  </property>
  <property fmtid="{D5CDD505-2E9C-101B-9397-08002B2CF9AE}" pid="3" name="_dlc_DocIdItemGuid">
    <vt:lpwstr>f28bba47-d447-4365-8973-93521cc86c6d</vt:lpwstr>
  </property>
</Properties>
</file>