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word/diagrams/data1.xml" ContentType="application/vnd.openxmlformats-officedocument.drawingml.diagramData+xml"/>
  <Override PartName="/word/document.xml" ContentType="application/vnd.openxmlformats-officedocument.wordprocessingml.document.main+xml"/>
  <Override PartName="/word/header1.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diagrams/quickStyle1.xml" ContentType="application/vnd.openxmlformats-officedocument.drawingml.diagramStyle+xml"/>
  <Override PartName="/word/diagrams/layout1.xml" ContentType="application/vnd.openxmlformats-officedocument.drawingml.diagramLayout+xml"/>
  <Override PartName="/word/diagrams/drawing1.xml" ContentType="application/vnd.ms-office.drawingml.diagramDrawing+xml"/>
  <Override PartName="/word/diagrams/colors1.xml" ContentType="application/vnd.openxmlformats-officedocument.drawingml.diagramColors+xml"/>
  <Override PartName="/word/theme/theme1.xml" ContentType="application/vnd.openxmlformats-officedocument.theme+xml"/>
  <Override PartName="/word/settings.xml" ContentType="application/vnd.openxmlformats-officedocument.wordprocessingml.settings+xml"/>
  <Override PartName="/docProps/app.xml" ContentType="application/vnd.openxmlformats-officedocument.extended-properties+xml"/>
  <Override PartName="/customXml/itemProps1.xml" ContentType="application/vnd.openxmlformats-officedocument.customXmlProperties+xml"/>
  <Override PartName="/word/fontTable.xml" ContentType="application/vnd.openxmlformats-officedocument.wordprocessingml.fontTable+xml"/>
  <Override PartName="/customXml/itemProps3.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customXml/itemProps2.xml" ContentType="application/vnd.openxmlformats-officedocument.customXmlProperties+xml"/>
  <Override PartName="/docProps/core.xml" ContentType="application/vnd.openxmlformats-package.core-properties+xml"/>
  <Override PartName="/customXml/itemProps7.xml" ContentType="application/vnd.openxmlformats-officedocument.customXmlProperties+xml"/>
  <Override PartName="/customXml/itemProps6.xml" ContentType="application/vnd.openxmlformats-officedocument.customXmlProperties+xml"/>
  <Override PartName="/customXml/itemProps5.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501F9B1D" w14:textId="77777777" w:rsidR="0089112A" w:rsidRDefault="0089112A" w:rsidP="0089112A">
      <w:pPr>
        <w:pBdr>
          <w:bottom w:val="single" w:sz="12" w:space="1" w:color="auto"/>
        </w:pBdr>
        <w:rPr>
          <w:rFonts w:ascii="Rockwell" w:hAnsi="Rockwell"/>
          <w:sz w:val="44"/>
          <w:szCs w:val="44"/>
        </w:rPr>
      </w:pPr>
      <w:r w:rsidRPr="00016A61">
        <w:rPr>
          <w:rFonts w:ascii="Rockwell" w:hAnsi="Rockwell"/>
          <w:sz w:val="44"/>
          <w:szCs w:val="44"/>
        </w:rPr>
        <w:t>Alumni Program Overview</w:t>
      </w:r>
    </w:p>
    <w:p w14:paraId="4B9EF14D" w14:textId="77777777" w:rsidR="00016A61" w:rsidRDefault="00016A61" w:rsidP="0089112A">
      <w:pPr>
        <w:rPr>
          <w:rFonts w:ascii="Rockwell" w:hAnsi="Rockwell"/>
          <w:sz w:val="44"/>
          <w:szCs w:val="44"/>
        </w:rPr>
      </w:pPr>
    </w:p>
    <w:p w14:paraId="64CFBA87" w14:textId="26C00C81" w:rsidR="00016A61" w:rsidRPr="00016A61" w:rsidRDefault="00016A61" w:rsidP="0089112A">
      <w:pPr>
        <w:rPr>
          <w:rFonts w:ascii="Rockwell" w:hAnsi="Rockwell"/>
          <w:sz w:val="36"/>
          <w:szCs w:val="36"/>
        </w:rPr>
      </w:pPr>
      <w:r w:rsidRPr="00016A61">
        <w:rPr>
          <w:rFonts w:ascii="Rockwell" w:hAnsi="Rockwell"/>
          <w:sz w:val="36"/>
          <w:szCs w:val="36"/>
        </w:rPr>
        <w:t>Contents</w:t>
      </w:r>
    </w:p>
    <w:p w14:paraId="544B1BBF" w14:textId="77777777" w:rsidR="00016A61" w:rsidRDefault="00016A61" w:rsidP="00016A61">
      <w:pPr>
        <w:pStyle w:val="ListParagraph"/>
        <w:rPr>
          <w:rFonts w:ascii="Calibri Light" w:hAnsi="Calibri Light"/>
        </w:rPr>
      </w:pPr>
    </w:p>
    <w:p w14:paraId="57D309E5" w14:textId="1033C9CD" w:rsidR="00016A61" w:rsidRPr="00016A61" w:rsidRDefault="00016A61" w:rsidP="00016A61">
      <w:pPr>
        <w:pStyle w:val="ListParagraph"/>
        <w:numPr>
          <w:ilvl w:val="0"/>
          <w:numId w:val="21"/>
        </w:numPr>
        <w:rPr>
          <w:rFonts w:ascii="Calibri Light" w:hAnsi="Calibri Light"/>
        </w:rPr>
      </w:pPr>
      <w:r w:rsidRPr="00016A61">
        <w:rPr>
          <w:rFonts w:ascii="Calibri Light" w:hAnsi="Calibri Light"/>
        </w:rPr>
        <w:t>Overview</w:t>
      </w:r>
    </w:p>
    <w:p w14:paraId="795EE13C" w14:textId="77777777" w:rsidR="00016A61" w:rsidRPr="00016A61" w:rsidRDefault="00016A61" w:rsidP="00016A61">
      <w:pPr>
        <w:pStyle w:val="ListParagraph"/>
        <w:numPr>
          <w:ilvl w:val="0"/>
          <w:numId w:val="21"/>
        </w:numPr>
        <w:rPr>
          <w:rFonts w:ascii="Calibri Light" w:hAnsi="Calibri Light"/>
        </w:rPr>
      </w:pPr>
      <w:r w:rsidRPr="00016A61">
        <w:rPr>
          <w:rFonts w:ascii="Calibri Light" w:hAnsi="Calibri Light"/>
        </w:rPr>
        <w:t>Goals</w:t>
      </w:r>
    </w:p>
    <w:p w14:paraId="1B6A16C1" w14:textId="15549360" w:rsidR="00016A61" w:rsidRDefault="00240246" w:rsidP="00016A61">
      <w:pPr>
        <w:pStyle w:val="ListParagraph"/>
        <w:numPr>
          <w:ilvl w:val="0"/>
          <w:numId w:val="21"/>
        </w:numPr>
        <w:rPr>
          <w:rFonts w:ascii="Calibri Light" w:hAnsi="Calibri Light"/>
        </w:rPr>
      </w:pPr>
      <w:r>
        <w:rPr>
          <w:rFonts w:ascii="Calibri Light" w:hAnsi="Calibri Light"/>
        </w:rPr>
        <w:t>Key Messages &amp;</w:t>
      </w:r>
      <w:r w:rsidR="00016A61" w:rsidRPr="00016A61">
        <w:rPr>
          <w:rFonts w:ascii="Calibri Light" w:hAnsi="Calibri Light"/>
        </w:rPr>
        <w:t xml:space="preserve"> Mindsets</w:t>
      </w:r>
    </w:p>
    <w:p w14:paraId="24381D25" w14:textId="79A836D4" w:rsidR="001C6794" w:rsidRDefault="001C6794" w:rsidP="004E703C">
      <w:pPr>
        <w:pStyle w:val="ListParagraph"/>
        <w:numPr>
          <w:ilvl w:val="0"/>
          <w:numId w:val="21"/>
        </w:numPr>
        <w:rPr>
          <w:rFonts w:ascii="Calibri Light" w:hAnsi="Calibri Light"/>
        </w:rPr>
      </w:pPr>
      <w:r>
        <w:rPr>
          <w:rFonts w:ascii="Calibri Light" w:hAnsi="Calibri Light"/>
        </w:rPr>
        <w:t>Key Strategies (Shared Practices)</w:t>
      </w:r>
    </w:p>
    <w:p w14:paraId="58EC90A5" w14:textId="17C2CD8B" w:rsidR="00016A61" w:rsidRPr="001C6794" w:rsidRDefault="00016A61" w:rsidP="004E703C">
      <w:pPr>
        <w:pStyle w:val="ListParagraph"/>
        <w:numPr>
          <w:ilvl w:val="0"/>
          <w:numId w:val="21"/>
        </w:numPr>
        <w:rPr>
          <w:rFonts w:ascii="Calibri Light" w:hAnsi="Calibri Light"/>
        </w:rPr>
      </w:pPr>
      <w:r w:rsidRPr="001C6794">
        <w:rPr>
          <w:rFonts w:ascii="Calibri Light" w:hAnsi="Calibri Light"/>
        </w:rPr>
        <w:t>Roles &amp; Responsibilities</w:t>
      </w:r>
    </w:p>
    <w:p w14:paraId="6DBF525F" w14:textId="6D9B35D0" w:rsidR="00254086" w:rsidRDefault="00016A61" w:rsidP="004E703C">
      <w:pPr>
        <w:pStyle w:val="ListParagraph"/>
        <w:numPr>
          <w:ilvl w:val="0"/>
          <w:numId w:val="21"/>
        </w:numPr>
        <w:rPr>
          <w:rFonts w:ascii="Calibri Light" w:hAnsi="Calibri Light"/>
        </w:rPr>
      </w:pPr>
      <w:r w:rsidRPr="00016A61">
        <w:rPr>
          <w:rFonts w:ascii="Calibri Light" w:hAnsi="Calibri Light"/>
        </w:rPr>
        <w:t xml:space="preserve">Calendar of </w:t>
      </w:r>
      <w:r w:rsidR="004E703C">
        <w:rPr>
          <w:rFonts w:ascii="Calibri Light" w:hAnsi="Calibri Light"/>
        </w:rPr>
        <w:t>Key Dates</w:t>
      </w:r>
    </w:p>
    <w:p w14:paraId="766C602D" w14:textId="05194CCA" w:rsidR="004E703C" w:rsidRDefault="003E28A0" w:rsidP="004E703C">
      <w:pPr>
        <w:pStyle w:val="ListParagraph"/>
        <w:numPr>
          <w:ilvl w:val="0"/>
          <w:numId w:val="21"/>
        </w:numPr>
        <w:rPr>
          <w:rFonts w:ascii="Calibri Light" w:hAnsi="Calibri Light"/>
        </w:rPr>
      </w:pPr>
      <w:r>
        <w:rPr>
          <w:rFonts w:ascii="Calibri Light" w:hAnsi="Calibri Light"/>
        </w:rPr>
        <w:t>Road Map for the Year</w:t>
      </w:r>
    </w:p>
    <w:p w14:paraId="5FFFB5B7" w14:textId="77777777" w:rsidR="004E703C" w:rsidRPr="004E703C" w:rsidRDefault="004E703C" w:rsidP="004E703C">
      <w:pPr>
        <w:pStyle w:val="ListParagraph"/>
        <w:rPr>
          <w:rFonts w:ascii="Calibri Light" w:hAnsi="Calibri Light"/>
        </w:rPr>
      </w:pPr>
    </w:p>
    <w:p w14:paraId="26CED467" w14:textId="77777777" w:rsidR="0089112A" w:rsidRPr="00870F20" w:rsidRDefault="0089112A" w:rsidP="0089112A">
      <w:pPr>
        <w:ind w:left="720"/>
        <w:rPr>
          <w:rFonts w:ascii="Rockwell" w:hAnsi="Rockwell"/>
          <w:sz w:val="28"/>
          <w:szCs w:val="28"/>
        </w:rPr>
      </w:pPr>
    </w:p>
    <w:p w14:paraId="3808D021" w14:textId="177732AC" w:rsidR="00D84D52" w:rsidRPr="00016A61" w:rsidRDefault="00016A61" w:rsidP="0089112A">
      <w:pPr>
        <w:rPr>
          <w:rFonts w:ascii="Rockwell" w:hAnsi="Rockwell"/>
          <w:sz w:val="36"/>
          <w:szCs w:val="36"/>
        </w:rPr>
      </w:pPr>
      <w:r>
        <w:rPr>
          <w:rFonts w:ascii="Rockwell" w:hAnsi="Rockwell"/>
          <w:sz w:val="36"/>
          <w:szCs w:val="36"/>
        </w:rPr>
        <w:t>1. Overview</w:t>
      </w:r>
    </w:p>
    <w:p w14:paraId="186776F4" w14:textId="77777777" w:rsidR="00016A61" w:rsidRDefault="00016A61" w:rsidP="00016A61">
      <w:pPr>
        <w:rPr>
          <w:rFonts w:ascii="Segoe UI" w:hAnsi="Segoe UI" w:cs="Segoe UI"/>
          <w:sz w:val="22"/>
          <w:szCs w:val="22"/>
        </w:rPr>
      </w:pPr>
    </w:p>
    <w:p w14:paraId="3AD6FF51" w14:textId="77777777" w:rsidR="004458FB" w:rsidRDefault="004458FB" w:rsidP="00016A61">
      <w:pPr>
        <w:rPr>
          <w:rFonts w:ascii="Calibri Light" w:hAnsi="Calibri Light" w:cs="Segoe UI"/>
        </w:rPr>
        <w:sectPr w:rsidR="004458FB" w:rsidSect="004E703C">
          <w:headerReference w:type="default" r:id="rId10"/>
          <w:footerReference w:type="default" r:id="rId11"/>
          <w:pgSz w:w="12240" w:h="15840"/>
          <w:pgMar w:top="1152" w:right="1152" w:bottom="720" w:left="1152" w:header="720" w:footer="720" w:gutter="0"/>
          <w:cols w:space="720"/>
          <w:docGrid w:linePitch="360"/>
        </w:sectPr>
      </w:pPr>
    </w:p>
    <w:p w14:paraId="7734EA9D" w14:textId="38E12B2F" w:rsidR="00016A61" w:rsidRDefault="00016A61" w:rsidP="00016A61">
      <w:pPr>
        <w:rPr>
          <w:rFonts w:ascii="Calibri Light" w:hAnsi="Calibri Light" w:cs="Segoe UI"/>
        </w:rPr>
      </w:pPr>
      <w:r w:rsidRPr="00016A61">
        <w:rPr>
          <w:rFonts w:ascii="Calibri Light" w:hAnsi="Calibri Light" w:cs="Segoe UI"/>
        </w:rPr>
        <w:lastRenderedPageBreak/>
        <w:t>Only 8.3% of students from low-income families earn bachelor’s degrees</w:t>
      </w:r>
      <w:r w:rsidR="004458FB">
        <w:rPr>
          <w:rFonts w:ascii="Calibri Light" w:hAnsi="Calibri Light" w:cs="Segoe UI"/>
        </w:rPr>
        <w:t xml:space="preserve"> by their </w:t>
      </w:r>
      <w:r w:rsidRPr="00016A61">
        <w:rPr>
          <w:rFonts w:ascii="Calibri Light" w:hAnsi="Calibri Light" w:cs="Segoe UI"/>
        </w:rPr>
        <w:t>mid-20s. Family income is historically one of the strongest predictors of a student’s college success, far outweighing the impact of high school performance</w:t>
      </w:r>
      <w:r w:rsidR="006D3130">
        <w:rPr>
          <w:rFonts w:ascii="Calibri Light" w:hAnsi="Calibri Light" w:cs="Segoe UI"/>
        </w:rPr>
        <w:t xml:space="preserve"> as measured by GPA or SAT scores</w:t>
      </w:r>
      <w:r w:rsidRPr="00016A61">
        <w:rPr>
          <w:rFonts w:ascii="Calibri Light" w:hAnsi="Calibri Light" w:cs="Segoe UI"/>
        </w:rPr>
        <w:t xml:space="preserve">. High-achieving, high-income students are more than 2.5 times more likely to graduate college than are high-achieving students from low-income backgrounds. Even the lowest-performing students from high-income backgrounds graduate college at a higher rate than the highest-performing students from underserved communities. </w:t>
      </w:r>
    </w:p>
    <w:p w14:paraId="5654C0B4" w14:textId="77777777" w:rsidR="004458FB" w:rsidRDefault="004458FB" w:rsidP="00016A61">
      <w:pPr>
        <w:rPr>
          <w:rFonts w:ascii="Calibri Light" w:hAnsi="Calibri Light" w:cs="Segoe UI"/>
        </w:rPr>
      </w:pPr>
    </w:p>
    <w:p w14:paraId="7B863531" w14:textId="0E65E3BC" w:rsidR="004458FB" w:rsidRDefault="004458FB" w:rsidP="00016A61">
      <w:pPr>
        <w:rPr>
          <w:rFonts w:ascii="Calibri Light" w:hAnsi="Calibri Light" w:cs="Segoe UI"/>
        </w:rPr>
      </w:pPr>
      <w:r>
        <w:rPr>
          <w:rFonts w:ascii="Calibri Light" w:hAnsi="Calibri Light" w:cs="Segoe UI"/>
        </w:rPr>
        <w:t>Achievement First high schools work to</w:t>
      </w:r>
      <w:r w:rsidR="006D3130">
        <w:rPr>
          <w:rFonts w:ascii="Calibri Light" w:hAnsi="Calibri Light" w:cs="Segoe UI"/>
        </w:rPr>
        <w:t xml:space="preserve"> realize our mission by</w:t>
      </w:r>
      <w:r>
        <w:rPr>
          <w:rFonts w:ascii="Calibri Light" w:hAnsi="Calibri Light" w:cs="Segoe UI"/>
        </w:rPr>
        <w:t xml:space="preserve"> ensu</w:t>
      </w:r>
      <w:r w:rsidR="006D3130">
        <w:rPr>
          <w:rFonts w:ascii="Calibri Light" w:hAnsi="Calibri Light" w:cs="Segoe UI"/>
        </w:rPr>
        <w:t>ring</w:t>
      </w:r>
      <w:r>
        <w:rPr>
          <w:rFonts w:ascii="Calibri Light" w:hAnsi="Calibri Light" w:cs="Segoe UI"/>
        </w:rPr>
        <w:t xml:space="preserve"> that scholars reach college</w:t>
      </w:r>
      <w:r w:rsidRPr="00016A61">
        <w:rPr>
          <w:rFonts w:ascii="Calibri Light" w:hAnsi="Calibri Light" w:cs="Segoe UI"/>
        </w:rPr>
        <w:t xml:space="preserve"> prepared</w:t>
      </w:r>
      <w:r w:rsidR="006D3130">
        <w:rPr>
          <w:rFonts w:ascii="Calibri Light" w:hAnsi="Calibri Light" w:cs="Segoe UI"/>
        </w:rPr>
        <w:t xml:space="preserve"> to take on the academic work and independence they will face there. O</w:t>
      </w:r>
      <w:r>
        <w:rPr>
          <w:rFonts w:ascii="Calibri Light" w:hAnsi="Calibri Light" w:cs="Segoe UI"/>
        </w:rPr>
        <w:t xml:space="preserve">ur </w:t>
      </w:r>
      <w:r w:rsidR="006D3130">
        <w:rPr>
          <w:rFonts w:ascii="Calibri Light" w:hAnsi="Calibri Light" w:cs="Segoe UI"/>
        </w:rPr>
        <w:t>college access team helps our scholars choose colleges that are strong matches where they are likely to persist and graduate</w:t>
      </w:r>
      <w:r w:rsidRPr="00016A61">
        <w:rPr>
          <w:rFonts w:ascii="Calibri Light" w:hAnsi="Calibri Light" w:cs="Segoe UI"/>
        </w:rPr>
        <w:t xml:space="preserve">. </w:t>
      </w:r>
      <w:r w:rsidR="006D3130">
        <w:rPr>
          <w:rFonts w:ascii="Calibri Light" w:hAnsi="Calibri Light" w:cs="Segoe UI"/>
        </w:rPr>
        <w:t xml:space="preserve">The AF Alumni Program supports this work and </w:t>
      </w:r>
      <w:r w:rsidR="006D3130" w:rsidRPr="00016A61">
        <w:rPr>
          <w:rFonts w:ascii="Calibri Light" w:hAnsi="Calibri Light" w:cs="Segoe UI"/>
        </w:rPr>
        <w:t>is a critical piece of achieving our mission of ensuring our scholars graduate from college</w:t>
      </w:r>
      <w:r w:rsidR="006D3130">
        <w:rPr>
          <w:rFonts w:ascii="Calibri Light" w:hAnsi="Calibri Light" w:cs="Segoe UI"/>
        </w:rPr>
        <w:t>.</w:t>
      </w:r>
      <w:r w:rsidR="006D3130" w:rsidRPr="00016A61">
        <w:rPr>
          <w:rFonts w:ascii="Calibri Light" w:hAnsi="Calibri Light" w:cs="Segoe UI"/>
        </w:rPr>
        <w:t xml:space="preserve"> </w:t>
      </w:r>
      <w:r w:rsidR="006D3130">
        <w:rPr>
          <w:rFonts w:ascii="Calibri Light" w:hAnsi="Calibri Light" w:cs="Segoe UI"/>
        </w:rPr>
        <w:t>L</w:t>
      </w:r>
      <w:r w:rsidRPr="00016A61">
        <w:rPr>
          <w:rFonts w:ascii="Calibri Light" w:hAnsi="Calibri Light" w:cs="Segoe UI"/>
        </w:rPr>
        <w:t xml:space="preserve">ike many other </w:t>
      </w:r>
      <w:smartTag w:uri="urn:schemas-microsoft-com:office:smarttags" w:element="stockticker">
        <w:r w:rsidRPr="00016A61">
          <w:rPr>
            <w:rFonts w:ascii="Calibri Light" w:hAnsi="Calibri Light" w:cs="Segoe UI"/>
          </w:rPr>
          <w:t>CMO</w:t>
        </w:r>
      </w:smartTag>
      <w:r w:rsidRPr="00016A61">
        <w:rPr>
          <w:rFonts w:ascii="Calibri Light" w:hAnsi="Calibri Light" w:cs="Segoe UI"/>
        </w:rPr>
        <w:t xml:space="preserve"> alumni programs,</w:t>
      </w:r>
      <w:r w:rsidR="006D3130">
        <w:rPr>
          <w:rFonts w:ascii="Calibri Light" w:hAnsi="Calibri Light" w:cs="Segoe UI"/>
        </w:rPr>
        <w:t xml:space="preserve"> the AF </w:t>
      </w:r>
      <w:r w:rsidR="006D3130">
        <w:rPr>
          <w:rFonts w:ascii="Calibri Light" w:hAnsi="Calibri Light" w:cs="Segoe UI"/>
        </w:rPr>
        <w:lastRenderedPageBreak/>
        <w:t>Alumni Program</w:t>
      </w:r>
      <w:r w:rsidRPr="00016A61">
        <w:rPr>
          <w:rFonts w:ascii="Calibri Light" w:hAnsi="Calibri Light" w:cs="Segoe UI"/>
        </w:rPr>
        <w:t xml:space="preserve"> is here to level the playing field for our high school graduates, giving our alumni and families the access to resources that their more affluent peers have. </w:t>
      </w:r>
    </w:p>
    <w:p w14:paraId="66B38D76" w14:textId="1146E108" w:rsidR="004458FB" w:rsidRPr="00016A61" w:rsidRDefault="004458FB" w:rsidP="004458FB">
      <w:pPr>
        <w:ind w:left="-450"/>
        <w:rPr>
          <w:rFonts w:ascii="Calibri Light" w:hAnsi="Calibri Light" w:cs="Segoe UI"/>
        </w:rPr>
      </w:pPr>
      <w:r>
        <w:rPr>
          <w:noProof/>
        </w:rPr>
        <w:drawing>
          <wp:inline distT="0" distB="0" distL="0" distR="0" wp14:anchorId="6733985E" wp14:editId="29BB2997">
            <wp:extent cx="3344702" cy="3905250"/>
            <wp:effectExtent l="0" t="0" r="8255" b="0"/>
            <wp:docPr id="23" name="Picture 23" descr="http://static01.nyt.com/images/2014/05/18/magazine/18Graduation_chart1/18Graduation_chart1-superJumb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http://static01.nyt.com/images/2014/05/18/magazine/18Graduation_chart1/18Graduation_chart1-superJumbo.png"/>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3410381" cy="3981936"/>
                    </a:xfrm>
                    <a:prstGeom prst="rect">
                      <a:avLst/>
                    </a:prstGeom>
                    <a:noFill/>
                    <a:ln>
                      <a:noFill/>
                    </a:ln>
                  </pic:spPr>
                </pic:pic>
              </a:graphicData>
            </a:graphic>
          </wp:inline>
        </w:drawing>
      </w:r>
    </w:p>
    <w:p w14:paraId="403E8C1C" w14:textId="77777777" w:rsidR="00016A61" w:rsidRPr="00016A61" w:rsidRDefault="00016A61" w:rsidP="00016A61">
      <w:pPr>
        <w:rPr>
          <w:rFonts w:ascii="Calibri Light" w:hAnsi="Calibri Light" w:cs="Segoe UI"/>
        </w:rPr>
      </w:pPr>
    </w:p>
    <w:p w14:paraId="58066B27" w14:textId="77777777" w:rsidR="004458FB" w:rsidRDefault="004458FB" w:rsidP="00016A61">
      <w:pPr>
        <w:rPr>
          <w:rFonts w:ascii="Calibri Light" w:hAnsi="Calibri Light" w:cs="Segoe UI"/>
        </w:rPr>
        <w:sectPr w:rsidR="004458FB" w:rsidSect="004458FB">
          <w:type w:val="continuous"/>
          <w:pgSz w:w="12240" w:h="15840"/>
          <w:pgMar w:top="1152" w:right="1152" w:bottom="720" w:left="1152" w:header="720" w:footer="720" w:gutter="0"/>
          <w:cols w:num="2" w:space="720"/>
          <w:docGrid w:linePitch="360"/>
        </w:sectPr>
      </w:pPr>
    </w:p>
    <w:p w14:paraId="75DE4CA8" w14:textId="77777777" w:rsidR="006D3130" w:rsidRDefault="006D3130" w:rsidP="00016A61">
      <w:pPr>
        <w:rPr>
          <w:rFonts w:ascii="Calibri Light" w:hAnsi="Calibri Light" w:cs="Segoe UI"/>
        </w:rPr>
      </w:pPr>
    </w:p>
    <w:p w14:paraId="6C2FAD0F" w14:textId="77777777" w:rsidR="006D3130" w:rsidRDefault="006D3130" w:rsidP="00016A61">
      <w:pPr>
        <w:rPr>
          <w:rFonts w:ascii="Calibri Light" w:hAnsi="Calibri Light" w:cs="Segoe UI"/>
        </w:rPr>
      </w:pPr>
    </w:p>
    <w:p w14:paraId="482803E7" w14:textId="2AB8340D" w:rsidR="006D3130" w:rsidRDefault="006D3130" w:rsidP="00016A61">
      <w:pPr>
        <w:rPr>
          <w:rFonts w:ascii="Calibri Light" w:hAnsi="Calibri Light" w:cs="Segoe UI"/>
        </w:rPr>
      </w:pPr>
      <w:r>
        <w:rPr>
          <w:rFonts w:ascii="Calibri Light" w:hAnsi="Calibri Light" w:cs="Segoe UI"/>
        </w:rPr>
        <w:t>The AF Alumni Program supports three phases of AF scholars’ paths toward college graduation through key initiatives and practices leading up to and during our alumni’s college years:</w:t>
      </w:r>
    </w:p>
    <w:p w14:paraId="3E0B12AC" w14:textId="77777777" w:rsidR="006D3130" w:rsidRDefault="006D3130" w:rsidP="00016A61">
      <w:pPr>
        <w:rPr>
          <w:rFonts w:ascii="Calibri Light" w:hAnsi="Calibri Light" w:cs="Segoe UI"/>
        </w:rPr>
      </w:pPr>
    </w:p>
    <w:p w14:paraId="78039F81" w14:textId="5E58243B" w:rsidR="006D3130" w:rsidRDefault="006D3130" w:rsidP="00016A61">
      <w:pPr>
        <w:rPr>
          <w:rFonts w:ascii="Calibri Light" w:hAnsi="Calibri Light" w:cs="Segoe UI"/>
        </w:rPr>
      </w:pPr>
      <w:r>
        <w:rPr>
          <w:noProof/>
        </w:rPr>
        <w:drawing>
          <wp:inline distT="0" distB="0" distL="0" distR="0" wp14:anchorId="7672D7DA" wp14:editId="55281CA7">
            <wp:extent cx="6305550" cy="2457450"/>
            <wp:effectExtent l="19050" t="0" r="19050" b="0"/>
            <wp:docPr id="3" name="Diagram 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3" r:lo="rId14" r:qs="rId15" r:cs="rId16"/>
              </a:graphicData>
            </a:graphic>
          </wp:inline>
        </w:drawing>
      </w:r>
    </w:p>
    <w:p w14:paraId="6F27B97B" w14:textId="77777777" w:rsidR="006D3130" w:rsidRDefault="006D3130" w:rsidP="00016A61">
      <w:pPr>
        <w:rPr>
          <w:rFonts w:ascii="Calibri Light" w:hAnsi="Calibri Light" w:cs="Segoe UI"/>
        </w:rPr>
      </w:pPr>
    </w:p>
    <w:p w14:paraId="5FC7F76D" w14:textId="77777777" w:rsidR="00254086" w:rsidRDefault="00254086" w:rsidP="00240246">
      <w:pPr>
        <w:rPr>
          <w:rFonts w:ascii="Rockwell" w:hAnsi="Rockwell"/>
          <w:sz w:val="36"/>
          <w:szCs w:val="36"/>
        </w:rPr>
      </w:pPr>
    </w:p>
    <w:p w14:paraId="7E632753" w14:textId="4B8525A7" w:rsidR="00240246" w:rsidRDefault="00240246" w:rsidP="00240246">
      <w:pPr>
        <w:rPr>
          <w:rFonts w:ascii="Rockwell" w:hAnsi="Rockwell"/>
          <w:sz w:val="36"/>
          <w:szCs w:val="36"/>
        </w:rPr>
      </w:pPr>
      <w:r>
        <w:rPr>
          <w:rFonts w:ascii="Rockwell" w:hAnsi="Rockwell"/>
          <w:sz w:val="36"/>
          <w:szCs w:val="36"/>
        </w:rPr>
        <w:t xml:space="preserve">2. </w:t>
      </w:r>
      <w:r w:rsidRPr="00016A61">
        <w:rPr>
          <w:rFonts w:ascii="Rockwell" w:hAnsi="Rockwell"/>
          <w:sz w:val="36"/>
          <w:szCs w:val="36"/>
        </w:rPr>
        <w:t>Goals</w:t>
      </w:r>
      <w:bookmarkStart w:id="0" w:name="goals"/>
      <w:bookmarkEnd w:id="0"/>
    </w:p>
    <w:p w14:paraId="46DB292F" w14:textId="0CD391DB" w:rsidR="00240246" w:rsidRDefault="00240246" w:rsidP="00240246">
      <w:pPr>
        <w:rPr>
          <w:rFonts w:ascii="Calibri Light" w:hAnsi="Calibri Light" w:cs="Segoe UI"/>
          <w:color w:val="000000"/>
          <w:shd w:val="clear" w:color="auto" w:fill="FFFFFF"/>
        </w:rPr>
      </w:pPr>
      <w:r>
        <w:rPr>
          <w:rFonts w:ascii="Calibri Light" w:hAnsi="Calibri Light" w:cs="Segoe UI"/>
          <w:color w:val="000000"/>
          <w:shd w:val="clear" w:color="auto" w:fill="FFFFFF"/>
        </w:rPr>
        <w:t>We have set reasonable and measurable goals to define the success of the AF Alumni Program, which are reflected in the College and Alumni Report Card:</w:t>
      </w:r>
    </w:p>
    <w:p w14:paraId="776E5080" w14:textId="77777777" w:rsidR="00240246" w:rsidRPr="00240246" w:rsidRDefault="00240246" w:rsidP="00240246">
      <w:pPr>
        <w:rPr>
          <w:rFonts w:ascii="Calibri Light" w:hAnsi="Calibri Light" w:cs="Segoe UI"/>
        </w:rPr>
      </w:pPr>
    </w:p>
    <w:p w14:paraId="411E7515" w14:textId="60C7DB85" w:rsidR="00240246" w:rsidRPr="00016A61" w:rsidRDefault="00240246" w:rsidP="00240246">
      <w:pPr>
        <w:numPr>
          <w:ilvl w:val="0"/>
          <w:numId w:val="23"/>
        </w:numPr>
        <w:rPr>
          <w:rFonts w:ascii="Calibri Light" w:hAnsi="Calibri Light" w:cs="Segoe UI"/>
        </w:rPr>
      </w:pPr>
      <w:r w:rsidRPr="00016A61">
        <w:rPr>
          <w:rFonts w:ascii="Calibri Light" w:hAnsi="Calibri Light" w:cs="Segoe UI"/>
          <w:color w:val="000000"/>
          <w:shd w:val="clear" w:color="auto" w:fill="FFFFFF"/>
        </w:rPr>
        <w:t>At any point in time, 85% of AFAHS alumni are enrolled in college</w:t>
      </w:r>
    </w:p>
    <w:p w14:paraId="4B00F6BF" w14:textId="77777777" w:rsidR="00254086" w:rsidRPr="00254086" w:rsidRDefault="00254086" w:rsidP="00254086">
      <w:pPr>
        <w:ind w:left="720"/>
        <w:rPr>
          <w:rFonts w:ascii="Calibri Light" w:hAnsi="Calibri Light" w:cs="Segoe UI"/>
        </w:rPr>
      </w:pPr>
    </w:p>
    <w:p w14:paraId="487E729B" w14:textId="77777777" w:rsidR="00240246" w:rsidRPr="00016A61" w:rsidRDefault="00240246" w:rsidP="00240246">
      <w:pPr>
        <w:numPr>
          <w:ilvl w:val="0"/>
          <w:numId w:val="23"/>
        </w:numPr>
        <w:rPr>
          <w:rFonts w:ascii="Calibri Light" w:hAnsi="Calibri Light" w:cs="Segoe UI"/>
        </w:rPr>
      </w:pPr>
      <w:r w:rsidRPr="00016A61">
        <w:rPr>
          <w:rFonts w:ascii="Calibri Light" w:hAnsi="Calibri Light" w:cs="Segoe UI"/>
          <w:color w:val="000000"/>
          <w:shd w:val="clear" w:color="auto" w:fill="FFFFFF"/>
        </w:rPr>
        <w:t>75% of alumni graduate from college in six years</w:t>
      </w:r>
    </w:p>
    <w:p w14:paraId="7F06ED67" w14:textId="77777777" w:rsidR="00254086" w:rsidRPr="00254086" w:rsidRDefault="00254086" w:rsidP="00254086">
      <w:pPr>
        <w:ind w:left="720"/>
        <w:rPr>
          <w:rFonts w:ascii="Calibri Light" w:hAnsi="Calibri Light" w:cs="Segoe UI"/>
        </w:rPr>
      </w:pPr>
    </w:p>
    <w:p w14:paraId="35FF8531" w14:textId="77777777" w:rsidR="00240246" w:rsidRPr="00016A61" w:rsidRDefault="00240246" w:rsidP="00240246">
      <w:pPr>
        <w:numPr>
          <w:ilvl w:val="0"/>
          <w:numId w:val="23"/>
        </w:numPr>
        <w:rPr>
          <w:rFonts w:ascii="Calibri Light" w:hAnsi="Calibri Light" w:cs="Segoe UI"/>
        </w:rPr>
      </w:pPr>
      <w:r w:rsidRPr="00016A61">
        <w:rPr>
          <w:rFonts w:ascii="Calibri Light" w:hAnsi="Calibri Light" w:cs="Segoe UI"/>
          <w:color w:val="000000"/>
          <w:shd w:val="clear" w:color="auto" w:fill="FFFFFF"/>
        </w:rPr>
        <w:t>100% of alumni are engaged in the alumni program</w:t>
      </w:r>
    </w:p>
    <w:p w14:paraId="47CE7776" w14:textId="77777777" w:rsidR="00254086" w:rsidRPr="00254086" w:rsidRDefault="00254086" w:rsidP="00254086">
      <w:pPr>
        <w:ind w:left="720"/>
        <w:rPr>
          <w:rFonts w:ascii="Calibri Light" w:hAnsi="Calibri Light" w:cs="Segoe UI"/>
        </w:rPr>
      </w:pPr>
    </w:p>
    <w:p w14:paraId="26A57D52" w14:textId="77777777" w:rsidR="00240246" w:rsidRPr="00016A61" w:rsidRDefault="00240246" w:rsidP="00240246">
      <w:pPr>
        <w:numPr>
          <w:ilvl w:val="0"/>
          <w:numId w:val="23"/>
        </w:numPr>
        <w:rPr>
          <w:rFonts w:ascii="Calibri Light" w:hAnsi="Calibri Light" w:cs="Segoe UI"/>
        </w:rPr>
      </w:pPr>
      <w:r w:rsidRPr="00016A61">
        <w:rPr>
          <w:rFonts w:ascii="Calibri Light" w:hAnsi="Calibri Light" w:cs="Segoe UI"/>
          <w:color w:val="000000"/>
          <w:shd w:val="clear" w:color="auto" w:fill="FFFFFF"/>
        </w:rPr>
        <w:t>100% of alumni receive appropriate interventions/support for their tier</w:t>
      </w:r>
    </w:p>
    <w:p w14:paraId="56C9CB33" w14:textId="77777777" w:rsidR="00254086" w:rsidRPr="00254086" w:rsidRDefault="00254086" w:rsidP="00254086">
      <w:pPr>
        <w:ind w:left="720"/>
        <w:rPr>
          <w:rFonts w:ascii="Calibri Light" w:hAnsi="Calibri Light" w:cs="Segoe UI"/>
        </w:rPr>
      </w:pPr>
    </w:p>
    <w:p w14:paraId="35C5886F" w14:textId="77777777" w:rsidR="00240246" w:rsidRPr="00016A61" w:rsidRDefault="00240246" w:rsidP="00240246">
      <w:pPr>
        <w:numPr>
          <w:ilvl w:val="0"/>
          <w:numId w:val="23"/>
        </w:numPr>
        <w:rPr>
          <w:rFonts w:ascii="Calibri Light" w:hAnsi="Calibri Light" w:cs="Segoe UI"/>
        </w:rPr>
      </w:pPr>
      <w:r w:rsidRPr="00016A61">
        <w:rPr>
          <w:rFonts w:ascii="Calibri Light" w:hAnsi="Calibri Light" w:cs="Segoe UI"/>
          <w:color w:val="000000"/>
          <w:shd w:val="clear" w:color="auto" w:fill="FFFFFF"/>
        </w:rPr>
        <w:t>100% of seniors complete the Matriculation Binder</w:t>
      </w:r>
    </w:p>
    <w:p w14:paraId="16853B7F" w14:textId="77777777" w:rsidR="00254086" w:rsidRPr="00254086" w:rsidRDefault="00254086" w:rsidP="00254086">
      <w:pPr>
        <w:ind w:left="720"/>
        <w:rPr>
          <w:rFonts w:ascii="Calibri Light" w:hAnsi="Calibri Light" w:cs="Segoe UI"/>
        </w:rPr>
      </w:pPr>
    </w:p>
    <w:p w14:paraId="760FD566" w14:textId="591CF0E4" w:rsidR="00240246" w:rsidRPr="00016A61" w:rsidRDefault="00240246" w:rsidP="00240246">
      <w:pPr>
        <w:numPr>
          <w:ilvl w:val="0"/>
          <w:numId w:val="23"/>
        </w:numPr>
        <w:rPr>
          <w:rFonts w:ascii="Calibri Light" w:hAnsi="Calibri Light" w:cs="Segoe UI"/>
        </w:rPr>
      </w:pPr>
      <w:r w:rsidRPr="00016A61">
        <w:rPr>
          <w:rFonts w:ascii="Calibri Light" w:hAnsi="Calibri Light" w:cs="Segoe UI"/>
          <w:color w:val="000000"/>
          <w:shd w:val="clear" w:color="auto" w:fill="FFFFFF"/>
        </w:rPr>
        <w:t xml:space="preserve">85% of AF AHS alumni participate in the Book Scholarship </w:t>
      </w:r>
      <w:r>
        <w:rPr>
          <w:rFonts w:ascii="Calibri Light" w:hAnsi="Calibri Light" w:cs="Segoe UI"/>
          <w:color w:val="000000"/>
          <w:shd w:val="clear" w:color="auto" w:fill="FFFFFF"/>
        </w:rPr>
        <w:t>initiative</w:t>
      </w:r>
    </w:p>
    <w:p w14:paraId="1048340F" w14:textId="77777777" w:rsidR="00254086" w:rsidRPr="00254086" w:rsidRDefault="00254086" w:rsidP="00254086">
      <w:pPr>
        <w:ind w:left="720"/>
        <w:rPr>
          <w:rFonts w:ascii="Calibri Light" w:hAnsi="Calibri Light" w:cs="Segoe UI"/>
        </w:rPr>
      </w:pPr>
    </w:p>
    <w:p w14:paraId="587AAA68" w14:textId="599EC298" w:rsidR="00240246" w:rsidRPr="00016A61" w:rsidRDefault="00240246" w:rsidP="00240246">
      <w:pPr>
        <w:numPr>
          <w:ilvl w:val="0"/>
          <w:numId w:val="23"/>
        </w:numPr>
        <w:rPr>
          <w:rFonts w:ascii="Calibri Light" w:hAnsi="Calibri Light" w:cs="Segoe UI"/>
        </w:rPr>
      </w:pPr>
      <w:r w:rsidRPr="00016A61">
        <w:rPr>
          <w:rFonts w:ascii="Calibri Light" w:hAnsi="Calibri Light" w:cs="Segoe UI"/>
          <w:color w:val="000000"/>
          <w:shd w:val="clear" w:color="auto" w:fill="FFFFFF"/>
        </w:rPr>
        <w:t>50% of par</w:t>
      </w:r>
      <w:r>
        <w:rPr>
          <w:rFonts w:ascii="Calibri Light" w:hAnsi="Calibri Light" w:cs="Segoe UI"/>
          <w:color w:val="000000"/>
          <w:shd w:val="clear" w:color="auto" w:fill="FFFFFF"/>
        </w:rPr>
        <w:t xml:space="preserve">ents or families of alumni </w:t>
      </w:r>
      <w:r w:rsidRPr="00016A61">
        <w:rPr>
          <w:rFonts w:ascii="Calibri Light" w:hAnsi="Calibri Light" w:cs="Segoe UI"/>
          <w:color w:val="000000"/>
          <w:shd w:val="clear" w:color="auto" w:fill="FFFFFF"/>
        </w:rPr>
        <w:t>engage in alumni related workshops, events and meetings with the alumni counselor</w:t>
      </w:r>
    </w:p>
    <w:p w14:paraId="3D01CA6A" w14:textId="77777777" w:rsidR="00254086" w:rsidRPr="00254086" w:rsidRDefault="00254086" w:rsidP="00254086">
      <w:pPr>
        <w:ind w:left="720"/>
        <w:rPr>
          <w:rFonts w:ascii="Calibri Light" w:hAnsi="Calibri Light" w:cs="Segoe UI"/>
        </w:rPr>
      </w:pPr>
    </w:p>
    <w:p w14:paraId="74E83776" w14:textId="155BD6DE" w:rsidR="00240246" w:rsidRPr="00BD4FE4" w:rsidRDefault="00240246" w:rsidP="00240246">
      <w:pPr>
        <w:numPr>
          <w:ilvl w:val="0"/>
          <w:numId w:val="23"/>
        </w:numPr>
        <w:rPr>
          <w:rFonts w:ascii="Calibri Light" w:hAnsi="Calibri Light" w:cs="Segoe UI"/>
        </w:rPr>
      </w:pPr>
      <w:r>
        <w:rPr>
          <w:rFonts w:ascii="Calibri Light" w:hAnsi="Calibri Light" w:cs="Segoe UI"/>
          <w:color w:val="000000"/>
          <w:shd w:val="clear" w:color="auto" w:fill="FFFFFF"/>
        </w:rPr>
        <w:t xml:space="preserve">80% of alumni </w:t>
      </w:r>
      <w:r w:rsidRPr="00016A61">
        <w:rPr>
          <w:rFonts w:ascii="Calibri Light" w:hAnsi="Calibri Light" w:cs="Segoe UI"/>
          <w:color w:val="000000"/>
          <w:shd w:val="clear" w:color="auto" w:fill="FFFFFF"/>
        </w:rPr>
        <w:t>have an on-campus champion</w:t>
      </w:r>
    </w:p>
    <w:p w14:paraId="083030EA" w14:textId="77777777" w:rsidR="00BD4FE4" w:rsidRDefault="00BD4FE4" w:rsidP="00BD4FE4">
      <w:pPr>
        <w:rPr>
          <w:rFonts w:ascii="Calibri Light" w:hAnsi="Calibri Light" w:cs="Segoe UI"/>
          <w:color w:val="000000"/>
          <w:shd w:val="clear" w:color="auto" w:fill="FFFFFF"/>
        </w:rPr>
      </w:pPr>
    </w:p>
    <w:p w14:paraId="3BD12EA4" w14:textId="5E3B9672" w:rsidR="00BD4FE4" w:rsidRPr="00016A61" w:rsidRDefault="003E28A0" w:rsidP="00BD4FE4">
      <w:pPr>
        <w:rPr>
          <w:rFonts w:ascii="Calibri Light" w:hAnsi="Calibri Light" w:cs="Segoe UI"/>
        </w:rPr>
      </w:pPr>
      <w:r>
        <w:rPr>
          <w:rFonts w:ascii="Calibri Light" w:hAnsi="Calibri Light" w:cs="Segoe UI"/>
          <w:color w:val="000000"/>
          <w:shd w:val="clear" w:color="auto" w:fill="FFFFFF"/>
        </w:rPr>
        <w:t>These are</w:t>
      </w:r>
      <w:r w:rsidR="00BD4FE4">
        <w:rPr>
          <w:rFonts w:ascii="Calibri Light" w:hAnsi="Calibri Light" w:cs="Segoe UI"/>
          <w:color w:val="000000"/>
          <w:shd w:val="clear" w:color="auto" w:fill="FFFFFF"/>
        </w:rPr>
        <w:t xml:space="preserve"> shared </w:t>
      </w:r>
      <w:r>
        <w:rPr>
          <w:rFonts w:ascii="Calibri Light" w:hAnsi="Calibri Light" w:cs="Segoe UI"/>
          <w:color w:val="000000"/>
          <w:shd w:val="clear" w:color="auto" w:fill="FFFFFF"/>
        </w:rPr>
        <w:t xml:space="preserve">network-wide </w:t>
      </w:r>
      <w:r w:rsidR="00BD4FE4">
        <w:rPr>
          <w:rFonts w:ascii="Calibri Light" w:hAnsi="Calibri Light" w:cs="Segoe UI"/>
          <w:color w:val="000000"/>
          <w:shd w:val="clear" w:color="auto" w:fill="FFFFFF"/>
        </w:rPr>
        <w:t>goals</w:t>
      </w:r>
      <w:r>
        <w:rPr>
          <w:rFonts w:ascii="Calibri Light" w:hAnsi="Calibri Light" w:cs="Segoe UI"/>
          <w:color w:val="000000"/>
          <w:shd w:val="clear" w:color="auto" w:fill="FFFFFF"/>
        </w:rPr>
        <w:t xml:space="preserve"> that the Alumni Program at each AF high school will work toward</w:t>
      </w:r>
      <w:r w:rsidR="00BD4FE4">
        <w:rPr>
          <w:rFonts w:ascii="Calibri Light" w:hAnsi="Calibri Light" w:cs="Segoe UI"/>
          <w:color w:val="000000"/>
          <w:shd w:val="clear" w:color="auto" w:fill="FFFFFF"/>
        </w:rPr>
        <w:t>. Individual AF high schools may elect to set additional school-specific goals.</w:t>
      </w:r>
    </w:p>
    <w:p w14:paraId="62D61C1A" w14:textId="77777777" w:rsidR="00254086" w:rsidRDefault="00254086" w:rsidP="00240246">
      <w:pPr>
        <w:rPr>
          <w:rFonts w:ascii="Rockwell" w:hAnsi="Rockwell"/>
          <w:sz w:val="36"/>
          <w:szCs w:val="36"/>
        </w:rPr>
      </w:pPr>
    </w:p>
    <w:p w14:paraId="0DD26B94" w14:textId="672C8F06" w:rsidR="00240246" w:rsidRDefault="00240246" w:rsidP="00240246">
      <w:pPr>
        <w:rPr>
          <w:rFonts w:ascii="Rockwell" w:hAnsi="Rockwell"/>
          <w:sz w:val="36"/>
          <w:szCs w:val="36"/>
        </w:rPr>
      </w:pPr>
      <w:r>
        <w:rPr>
          <w:rFonts w:ascii="Rockwell" w:hAnsi="Rockwell"/>
          <w:sz w:val="36"/>
          <w:szCs w:val="36"/>
        </w:rPr>
        <w:t>3. Key Messages &amp; Mindsets</w:t>
      </w:r>
    </w:p>
    <w:p w14:paraId="3A91DAF9" w14:textId="5EDFEB38" w:rsidR="00016A61" w:rsidRPr="00016A61" w:rsidRDefault="00BD4FE4" w:rsidP="00016A61">
      <w:pPr>
        <w:rPr>
          <w:rFonts w:ascii="Calibri Light" w:hAnsi="Calibri Light" w:cs="Segoe UI"/>
        </w:rPr>
      </w:pPr>
      <w:r>
        <w:rPr>
          <w:rFonts w:ascii="Calibri Light" w:hAnsi="Calibri Light" w:cs="Segoe UI"/>
        </w:rPr>
        <w:t>Every member of the alumni support team believes that:</w:t>
      </w:r>
    </w:p>
    <w:p w14:paraId="088A6345" w14:textId="77777777" w:rsidR="00016A61" w:rsidRPr="00016A61" w:rsidRDefault="00016A61" w:rsidP="00016A61">
      <w:pPr>
        <w:rPr>
          <w:rFonts w:ascii="Calibri Light" w:hAnsi="Calibri Light" w:cs="Segoe UI"/>
        </w:rPr>
      </w:pPr>
    </w:p>
    <w:p w14:paraId="12CC309F" w14:textId="053FE528" w:rsidR="005427A9" w:rsidRDefault="005427A9" w:rsidP="005427A9">
      <w:pPr>
        <w:pStyle w:val="ListParagraph"/>
        <w:numPr>
          <w:ilvl w:val="0"/>
          <w:numId w:val="7"/>
        </w:numPr>
        <w:rPr>
          <w:rFonts w:ascii="Calibri Light" w:hAnsi="Calibri Light" w:cs="Segoe UI"/>
        </w:rPr>
      </w:pPr>
      <w:r>
        <w:rPr>
          <w:rFonts w:ascii="Calibri Light" w:hAnsi="Calibri Light" w:cs="Segoe UI"/>
        </w:rPr>
        <w:t xml:space="preserve">Every student will exhibit unique needs for support in college. We differentiate our support by </w:t>
      </w:r>
      <w:proofErr w:type="spellStart"/>
      <w:r>
        <w:rPr>
          <w:rFonts w:ascii="Calibri Light" w:hAnsi="Calibri Light" w:cs="Segoe UI"/>
        </w:rPr>
        <w:t>tiering</w:t>
      </w:r>
      <w:proofErr w:type="spellEnd"/>
      <w:r>
        <w:rPr>
          <w:rFonts w:ascii="Calibri Light" w:hAnsi="Calibri Light" w:cs="Segoe UI"/>
        </w:rPr>
        <w:t xml:space="preserve"> and re-evaluating</w:t>
      </w:r>
      <w:r w:rsidRPr="00CB35B2">
        <w:rPr>
          <w:rFonts w:ascii="Calibri Light" w:hAnsi="Calibri Light" w:cs="Segoe UI"/>
        </w:rPr>
        <w:t xml:space="preserve"> each semester to reflect</w:t>
      </w:r>
      <w:r>
        <w:rPr>
          <w:rFonts w:ascii="Calibri Light" w:hAnsi="Calibri Light" w:cs="Segoe UI"/>
        </w:rPr>
        <w:t xml:space="preserve"> and support our</w:t>
      </w:r>
      <w:r w:rsidRPr="00CB35B2">
        <w:rPr>
          <w:rFonts w:ascii="Calibri Light" w:hAnsi="Calibri Light" w:cs="Segoe UI"/>
        </w:rPr>
        <w:t xml:space="preserve"> alum</w:t>
      </w:r>
      <w:r>
        <w:rPr>
          <w:rFonts w:ascii="Calibri Light" w:hAnsi="Calibri Light" w:cs="Segoe UI"/>
        </w:rPr>
        <w:t>ni</w:t>
      </w:r>
      <w:r w:rsidRPr="00CB35B2">
        <w:rPr>
          <w:rFonts w:ascii="Calibri Light" w:hAnsi="Calibri Light" w:cs="Segoe UI"/>
        </w:rPr>
        <w:t xml:space="preserve">’ </w:t>
      </w:r>
      <w:r>
        <w:rPr>
          <w:rFonts w:ascii="Calibri Light" w:hAnsi="Calibri Light" w:cs="Segoe UI"/>
        </w:rPr>
        <w:t xml:space="preserve">varying </w:t>
      </w:r>
      <w:r w:rsidRPr="00CB35B2">
        <w:rPr>
          <w:rFonts w:ascii="Calibri Light" w:hAnsi="Calibri Light" w:cs="Segoe UI"/>
        </w:rPr>
        <w:t xml:space="preserve">college performance and progress towards degree completion. </w:t>
      </w:r>
    </w:p>
    <w:p w14:paraId="437F4684" w14:textId="77777777" w:rsidR="005427A9" w:rsidRDefault="005427A9" w:rsidP="005427A9">
      <w:pPr>
        <w:pStyle w:val="ListParagraph"/>
        <w:rPr>
          <w:rFonts w:ascii="Calibri Light" w:hAnsi="Calibri Light" w:cs="Segoe UI"/>
        </w:rPr>
      </w:pPr>
    </w:p>
    <w:p w14:paraId="65EE4B2C" w14:textId="159A8208" w:rsidR="005427A9" w:rsidRPr="005427A9" w:rsidRDefault="005427A9" w:rsidP="005427A9">
      <w:pPr>
        <w:pStyle w:val="ListParagraph"/>
        <w:numPr>
          <w:ilvl w:val="0"/>
          <w:numId w:val="7"/>
        </w:numPr>
        <w:rPr>
          <w:rFonts w:ascii="Calibri Light" w:hAnsi="Calibri Light" w:cs="Segoe UI"/>
        </w:rPr>
      </w:pPr>
      <w:r w:rsidRPr="00016A61">
        <w:rPr>
          <w:rFonts w:ascii="Calibri Light" w:hAnsi="Calibri Light" w:cs="Segoe UI"/>
        </w:rPr>
        <w:t>We do not recreate the wheel, but rather fill in the gaps for what alumni need on their various college campuses. We encourage and coach alumni to utilize available resources on their college campuses and liaise with colleges and families whenever possible. We are resource connectors and gap fillers, not one-stop-shopping for any need.</w:t>
      </w:r>
    </w:p>
    <w:p w14:paraId="3E71F524" w14:textId="77777777" w:rsidR="005427A9" w:rsidRDefault="005427A9" w:rsidP="005427A9">
      <w:pPr>
        <w:pStyle w:val="ListParagraph"/>
        <w:rPr>
          <w:rFonts w:ascii="Calibri Light" w:hAnsi="Calibri Light" w:cs="Segoe UI"/>
        </w:rPr>
      </w:pPr>
    </w:p>
    <w:p w14:paraId="7C5A7A0F" w14:textId="52641E61" w:rsidR="00016A61" w:rsidRPr="005427A9" w:rsidRDefault="00016A61" w:rsidP="00016A61">
      <w:pPr>
        <w:pStyle w:val="ListParagraph"/>
        <w:numPr>
          <w:ilvl w:val="0"/>
          <w:numId w:val="7"/>
        </w:numPr>
        <w:rPr>
          <w:rFonts w:ascii="Calibri Light" w:hAnsi="Calibri Light" w:cs="Segoe UI"/>
        </w:rPr>
      </w:pPr>
      <w:r w:rsidRPr="00016A61">
        <w:rPr>
          <w:rFonts w:ascii="Calibri Light" w:hAnsi="Calibri Light" w:cs="Segoe UI"/>
        </w:rPr>
        <w:t>Everyone (colleges, families, AFAHS staff, alumni and the alumni program) is a major player in ensuring that students achieve college success.</w:t>
      </w:r>
    </w:p>
    <w:p w14:paraId="637B1E22" w14:textId="77777777" w:rsidR="005427A9" w:rsidRDefault="005427A9" w:rsidP="005427A9">
      <w:pPr>
        <w:pStyle w:val="ListParagraph"/>
        <w:rPr>
          <w:rFonts w:ascii="Calibri Light" w:hAnsi="Calibri Light" w:cs="Segoe UI"/>
        </w:rPr>
      </w:pPr>
    </w:p>
    <w:p w14:paraId="45254F3D" w14:textId="32341311" w:rsidR="00D84D52" w:rsidRDefault="00016A61" w:rsidP="0089112A">
      <w:pPr>
        <w:pStyle w:val="ListParagraph"/>
        <w:numPr>
          <w:ilvl w:val="0"/>
          <w:numId w:val="7"/>
        </w:numPr>
        <w:rPr>
          <w:rFonts w:ascii="Calibri Light" w:hAnsi="Calibri Light" w:cs="Segoe UI"/>
        </w:rPr>
      </w:pPr>
      <w:r w:rsidRPr="00016A61">
        <w:rPr>
          <w:rFonts w:ascii="Calibri Light" w:hAnsi="Calibri Light" w:cs="Segoe UI"/>
        </w:rPr>
        <w:t>F</w:t>
      </w:r>
      <w:r w:rsidR="005427A9">
        <w:rPr>
          <w:rFonts w:ascii="Calibri Light" w:hAnsi="Calibri Light" w:cs="Segoe UI"/>
        </w:rPr>
        <w:t>amilies are</w:t>
      </w:r>
      <w:r w:rsidRPr="00016A61">
        <w:rPr>
          <w:rFonts w:ascii="Calibri Light" w:hAnsi="Calibri Light" w:cs="Segoe UI"/>
        </w:rPr>
        <w:t xml:space="preserve"> critical partner</w:t>
      </w:r>
      <w:r w:rsidR="005427A9">
        <w:rPr>
          <w:rFonts w:ascii="Calibri Light" w:hAnsi="Calibri Light" w:cs="Segoe UI"/>
        </w:rPr>
        <w:t>s</w:t>
      </w:r>
      <w:r w:rsidRPr="00016A61">
        <w:rPr>
          <w:rFonts w:ascii="Calibri Light" w:hAnsi="Calibri Light" w:cs="Segoe UI"/>
        </w:rPr>
        <w:t xml:space="preserve"> in ensuring college success.</w:t>
      </w:r>
      <w:r w:rsidR="00CB35B2">
        <w:rPr>
          <w:rFonts w:ascii="Calibri Light" w:hAnsi="Calibri Light" w:cs="Segoe UI"/>
        </w:rPr>
        <w:t xml:space="preserve"> Proactive, open and clear communication is key to fostering strong partnerships with families.</w:t>
      </w:r>
    </w:p>
    <w:p w14:paraId="3D0B6DD8" w14:textId="77777777" w:rsidR="006704EE" w:rsidRPr="006704EE" w:rsidRDefault="006704EE" w:rsidP="006704EE">
      <w:pPr>
        <w:rPr>
          <w:rFonts w:ascii="Calibri Light" w:hAnsi="Calibri Light" w:cs="Segoe UI"/>
        </w:rPr>
      </w:pPr>
    </w:p>
    <w:p w14:paraId="674A1A07" w14:textId="3C362E5C" w:rsidR="006704EE" w:rsidRPr="006704EE" w:rsidRDefault="00BD4FE4" w:rsidP="006704EE">
      <w:pPr>
        <w:pStyle w:val="ListParagraph"/>
        <w:numPr>
          <w:ilvl w:val="0"/>
          <w:numId w:val="7"/>
        </w:numPr>
        <w:rPr>
          <w:rFonts w:ascii="Calibri Light" w:hAnsi="Calibri Light" w:cs="Segoe UI"/>
        </w:rPr>
      </w:pPr>
      <w:r w:rsidRPr="00BD4FE4">
        <w:rPr>
          <w:rFonts w:ascii="Calibri Light" w:hAnsi="Calibri Light" w:cs="Segoe UI"/>
        </w:rPr>
        <w:t>All AFAHS staff and faculty can support the alumni program by notifying alumni counselors of relevant family and alumni updates</w:t>
      </w:r>
      <w:r w:rsidR="006704EE">
        <w:rPr>
          <w:rFonts w:ascii="Calibri Light" w:hAnsi="Calibri Light" w:cs="Segoe UI"/>
        </w:rPr>
        <w:t>. (Example: I</w:t>
      </w:r>
      <w:r w:rsidRPr="006704EE">
        <w:rPr>
          <w:rFonts w:ascii="Calibri Light" w:hAnsi="Calibri Light" w:cs="Segoe UI"/>
        </w:rPr>
        <w:t>f an alum has a younger sibling at AFAHS and AFAHS staff learn of family information that may impact the alum’s persistence, sharing that information with the alumni program is critical</w:t>
      </w:r>
      <w:r w:rsidR="006704EE">
        <w:rPr>
          <w:rFonts w:ascii="Calibri Light" w:hAnsi="Calibri Light" w:cs="Segoe UI"/>
        </w:rPr>
        <w:t>.)</w:t>
      </w:r>
    </w:p>
    <w:p w14:paraId="059D5C1D" w14:textId="77777777" w:rsidR="006704EE" w:rsidRDefault="006704EE" w:rsidP="006704EE">
      <w:pPr>
        <w:pStyle w:val="ListParagraph"/>
        <w:rPr>
          <w:rFonts w:ascii="Calibri Light" w:hAnsi="Calibri Light" w:cs="Segoe UI"/>
        </w:rPr>
      </w:pPr>
    </w:p>
    <w:p w14:paraId="009B41C4" w14:textId="38D333E0" w:rsidR="006704EE" w:rsidRPr="006704EE" w:rsidRDefault="006704EE" w:rsidP="006704EE">
      <w:pPr>
        <w:pStyle w:val="ListParagraph"/>
        <w:numPr>
          <w:ilvl w:val="0"/>
          <w:numId w:val="7"/>
        </w:numPr>
        <w:rPr>
          <w:rFonts w:ascii="Calibri Light" w:hAnsi="Calibri Light" w:cs="Segoe UI"/>
        </w:rPr>
      </w:pPr>
      <w:r w:rsidRPr="006704EE">
        <w:rPr>
          <w:rFonts w:ascii="Calibri Light" w:hAnsi="Calibri Light" w:cs="Segoe UI"/>
        </w:rPr>
        <w:t>Alumni should be encouraged to use their resources on campus first at all times</w:t>
      </w:r>
      <w:r>
        <w:rPr>
          <w:rFonts w:ascii="Calibri Light" w:hAnsi="Calibri Light" w:cs="Segoe UI"/>
        </w:rPr>
        <w:t>.</w:t>
      </w:r>
    </w:p>
    <w:p w14:paraId="00E36C1A" w14:textId="77777777" w:rsidR="006704EE" w:rsidRDefault="006704EE" w:rsidP="006704EE">
      <w:pPr>
        <w:pStyle w:val="ListParagraph"/>
        <w:rPr>
          <w:rFonts w:ascii="Calibri Light" w:hAnsi="Calibri Light" w:cs="Segoe UI"/>
        </w:rPr>
      </w:pPr>
    </w:p>
    <w:p w14:paraId="5F36BCF1" w14:textId="47E5BB83" w:rsidR="006704EE" w:rsidRPr="006704EE" w:rsidRDefault="006704EE" w:rsidP="006704EE">
      <w:pPr>
        <w:pStyle w:val="ListParagraph"/>
        <w:numPr>
          <w:ilvl w:val="0"/>
          <w:numId w:val="7"/>
        </w:numPr>
        <w:rPr>
          <w:rFonts w:ascii="Calibri Light" w:hAnsi="Calibri Light" w:cs="Segoe UI"/>
        </w:rPr>
      </w:pPr>
      <w:r w:rsidRPr="006704EE">
        <w:rPr>
          <w:rFonts w:ascii="Calibri Light" w:hAnsi="Calibri Light" w:cs="Segoe UI"/>
        </w:rPr>
        <w:t>Alumni</w:t>
      </w:r>
      <w:r>
        <w:rPr>
          <w:rFonts w:ascii="Calibri Light" w:hAnsi="Calibri Light" w:cs="Segoe UI"/>
        </w:rPr>
        <w:t xml:space="preserve"> counselors are like coaches: T</w:t>
      </w:r>
      <w:r w:rsidRPr="006704EE">
        <w:rPr>
          <w:rFonts w:ascii="Calibri Light" w:hAnsi="Calibri Light" w:cs="Segoe UI"/>
        </w:rPr>
        <w:t xml:space="preserve">hey work with our </w:t>
      </w:r>
      <w:r>
        <w:rPr>
          <w:rFonts w:ascii="Calibri Light" w:hAnsi="Calibri Light" w:cs="Segoe UI"/>
        </w:rPr>
        <w:t>alumni and families to problem-</w:t>
      </w:r>
      <w:r w:rsidRPr="006704EE">
        <w:rPr>
          <w:rFonts w:ascii="Calibri Light" w:hAnsi="Calibri Light" w:cs="Segoe UI"/>
        </w:rPr>
        <w:t>solve in order to build the skills of our alumni.</w:t>
      </w:r>
    </w:p>
    <w:p w14:paraId="2FB6D153" w14:textId="77777777" w:rsidR="006704EE" w:rsidRDefault="006704EE" w:rsidP="006704EE">
      <w:pPr>
        <w:pStyle w:val="ListParagraph"/>
        <w:rPr>
          <w:rFonts w:ascii="Calibri Light" w:hAnsi="Calibri Light" w:cs="Segoe UI"/>
        </w:rPr>
      </w:pPr>
    </w:p>
    <w:p w14:paraId="51FB40FE" w14:textId="2707A4EE" w:rsidR="006704EE" w:rsidRPr="006704EE" w:rsidRDefault="006704EE" w:rsidP="006704EE">
      <w:pPr>
        <w:pStyle w:val="ListParagraph"/>
        <w:numPr>
          <w:ilvl w:val="0"/>
          <w:numId w:val="7"/>
        </w:numPr>
        <w:rPr>
          <w:rFonts w:ascii="Calibri Light" w:hAnsi="Calibri Light" w:cs="Segoe UI"/>
        </w:rPr>
      </w:pPr>
      <w:r>
        <w:rPr>
          <w:rFonts w:ascii="Calibri Light" w:hAnsi="Calibri Light" w:cs="Segoe UI"/>
        </w:rPr>
        <w:t>Alumni may turn up unexpectedly at AF high schools</w:t>
      </w:r>
      <w:r w:rsidRPr="006704EE">
        <w:rPr>
          <w:rFonts w:ascii="Calibri Light" w:hAnsi="Calibri Light" w:cs="Segoe UI"/>
        </w:rPr>
        <w:t xml:space="preserve"> unannou</w:t>
      </w:r>
      <w:r>
        <w:rPr>
          <w:rFonts w:ascii="Calibri Light" w:hAnsi="Calibri Light" w:cs="Segoe UI"/>
        </w:rPr>
        <w:t>nced and at unscheduled times; a</w:t>
      </w:r>
      <w:r w:rsidRPr="006704EE">
        <w:rPr>
          <w:rFonts w:ascii="Calibri Light" w:hAnsi="Calibri Light" w:cs="Segoe UI"/>
        </w:rPr>
        <w:t xml:space="preserve">lumni counselors should make every effort possible to maximize time with alumni (which may include last minute schedule changes and/or use of a waiting room for alumni visitors). </w:t>
      </w:r>
    </w:p>
    <w:p w14:paraId="1389399E" w14:textId="77777777" w:rsidR="006704EE" w:rsidRDefault="006704EE" w:rsidP="006704EE">
      <w:pPr>
        <w:pStyle w:val="ListParagraph"/>
        <w:rPr>
          <w:rFonts w:ascii="Calibri Light" w:hAnsi="Calibri Light" w:cs="Segoe UI"/>
        </w:rPr>
      </w:pPr>
    </w:p>
    <w:p w14:paraId="2963DA1A" w14:textId="1EE7D653" w:rsidR="006704EE" w:rsidRPr="006704EE" w:rsidRDefault="006704EE" w:rsidP="006704EE">
      <w:pPr>
        <w:pStyle w:val="ListParagraph"/>
        <w:numPr>
          <w:ilvl w:val="0"/>
          <w:numId w:val="7"/>
        </w:numPr>
        <w:rPr>
          <w:rFonts w:ascii="Calibri Light" w:hAnsi="Calibri Light" w:cs="Segoe UI"/>
        </w:rPr>
      </w:pPr>
      <w:r w:rsidRPr="006704EE">
        <w:rPr>
          <w:rFonts w:ascii="Calibri Light" w:hAnsi="Calibri Light" w:cs="Segoe UI"/>
        </w:rPr>
        <w:t>AFAHS staff should update alumni counselors when they are in communication with alumni and provide all substantive updates to alumni counselors</w:t>
      </w:r>
      <w:r>
        <w:rPr>
          <w:rFonts w:ascii="Calibri Light" w:hAnsi="Calibri Light" w:cs="Segoe UI"/>
        </w:rPr>
        <w:t>. (</w:t>
      </w:r>
      <w:r w:rsidRPr="006704EE">
        <w:rPr>
          <w:rFonts w:ascii="Calibri Light" w:hAnsi="Calibri Light" w:cs="Segoe UI"/>
        </w:rPr>
        <w:t>Examples: enrollment status, academic performance, request for academic assistance, social/emotional/health updates</w:t>
      </w:r>
      <w:r>
        <w:rPr>
          <w:rFonts w:ascii="Calibri Light" w:hAnsi="Calibri Light" w:cs="Segoe UI"/>
        </w:rPr>
        <w:t>)</w:t>
      </w:r>
    </w:p>
    <w:p w14:paraId="127426EC" w14:textId="77777777" w:rsidR="006704EE" w:rsidRDefault="006704EE" w:rsidP="006704EE">
      <w:pPr>
        <w:pStyle w:val="ListParagraph"/>
        <w:rPr>
          <w:rFonts w:ascii="Calibri Light" w:hAnsi="Calibri Light" w:cs="Segoe UI"/>
        </w:rPr>
      </w:pPr>
    </w:p>
    <w:p w14:paraId="76B2EF55" w14:textId="52A80D61" w:rsidR="006704EE" w:rsidRPr="006704EE" w:rsidRDefault="006704EE" w:rsidP="006704EE">
      <w:pPr>
        <w:pStyle w:val="ListParagraph"/>
        <w:numPr>
          <w:ilvl w:val="0"/>
          <w:numId w:val="7"/>
        </w:numPr>
        <w:rPr>
          <w:rFonts w:ascii="Calibri Light" w:hAnsi="Calibri Light" w:cs="Segoe UI"/>
        </w:rPr>
      </w:pPr>
      <w:r>
        <w:rPr>
          <w:rFonts w:ascii="Calibri Light" w:hAnsi="Calibri Light" w:cs="Segoe UI"/>
        </w:rPr>
        <w:t>The Alumni Program shares a</w:t>
      </w:r>
      <w:r w:rsidRPr="006704EE">
        <w:rPr>
          <w:rFonts w:ascii="Calibri Light" w:hAnsi="Calibri Light" w:cs="Segoe UI"/>
        </w:rPr>
        <w:t xml:space="preserve">lumni academic data through the annual persistence report and through subject specific academic reports </w:t>
      </w:r>
      <w:r>
        <w:rPr>
          <w:rFonts w:ascii="Calibri Light" w:hAnsi="Calibri Light" w:cs="Segoe UI"/>
        </w:rPr>
        <w:t>three times each year as a resources from which schools can evaluate their effectiveness and learn from our data on alumni performance.</w:t>
      </w:r>
      <w:r w:rsidRPr="006704EE">
        <w:rPr>
          <w:rFonts w:ascii="Calibri Light" w:hAnsi="Calibri Light" w:cs="Segoe UI"/>
        </w:rPr>
        <w:t xml:space="preserve"> </w:t>
      </w:r>
    </w:p>
    <w:p w14:paraId="0D05F6A1" w14:textId="77777777" w:rsidR="006704EE" w:rsidRDefault="006704EE" w:rsidP="006704EE">
      <w:pPr>
        <w:pStyle w:val="ListParagraph"/>
        <w:rPr>
          <w:rFonts w:ascii="Calibri Light" w:hAnsi="Calibri Light" w:cs="Segoe UI"/>
        </w:rPr>
      </w:pPr>
    </w:p>
    <w:p w14:paraId="414DF8AF" w14:textId="309049D8" w:rsidR="006704EE" w:rsidRPr="006704EE" w:rsidRDefault="006704EE" w:rsidP="006704EE">
      <w:pPr>
        <w:pStyle w:val="ListParagraph"/>
        <w:numPr>
          <w:ilvl w:val="0"/>
          <w:numId w:val="7"/>
        </w:numPr>
        <w:rPr>
          <w:rFonts w:ascii="Calibri Light" w:hAnsi="Calibri Light" w:cs="Segoe UI"/>
        </w:rPr>
      </w:pPr>
      <w:r w:rsidRPr="006704EE">
        <w:rPr>
          <w:rFonts w:ascii="Calibri Light" w:hAnsi="Calibri Light" w:cs="Segoe UI"/>
        </w:rPr>
        <w:lastRenderedPageBreak/>
        <w:t xml:space="preserve">Alumni academic data shared with </w:t>
      </w:r>
      <w:r>
        <w:rPr>
          <w:rFonts w:ascii="Calibri Light" w:hAnsi="Calibri Light" w:cs="Segoe UI"/>
        </w:rPr>
        <w:t>AH high school</w:t>
      </w:r>
      <w:r w:rsidRPr="006704EE">
        <w:rPr>
          <w:rFonts w:ascii="Calibri Light" w:hAnsi="Calibri Light" w:cs="Segoe UI"/>
        </w:rPr>
        <w:t xml:space="preserve"> staf</w:t>
      </w:r>
      <w:r>
        <w:rPr>
          <w:rFonts w:ascii="Calibri Light" w:hAnsi="Calibri Light" w:cs="Segoe UI"/>
        </w:rPr>
        <w:t>f is confidential; we do not discuss it beyond the school team or distribute it</w:t>
      </w:r>
      <w:r w:rsidRPr="006704EE">
        <w:rPr>
          <w:rFonts w:ascii="Calibri Light" w:hAnsi="Calibri Light" w:cs="Segoe UI"/>
        </w:rPr>
        <w:t xml:space="preserve"> publicly. </w:t>
      </w:r>
    </w:p>
    <w:p w14:paraId="401C59E8" w14:textId="77777777" w:rsidR="00BD4FE4" w:rsidRPr="00BD4FE4" w:rsidRDefault="00BD4FE4" w:rsidP="00BD4FE4">
      <w:pPr>
        <w:pStyle w:val="ListParagraph"/>
        <w:rPr>
          <w:rFonts w:ascii="Calibri Light" w:hAnsi="Calibri Light" w:cs="Segoe UI"/>
        </w:rPr>
      </w:pPr>
    </w:p>
    <w:p w14:paraId="4F4FB695" w14:textId="76661C9B" w:rsidR="00BD4FE4" w:rsidRDefault="00BD4FE4" w:rsidP="00BD4FE4">
      <w:pPr>
        <w:rPr>
          <w:rFonts w:ascii="Calibri Light" w:hAnsi="Calibri Light" w:cs="Segoe UI"/>
        </w:rPr>
      </w:pPr>
      <w:r>
        <w:rPr>
          <w:rFonts w:ascii="Calibri Light" w:hAnsi="Calibri Light" w:cs="Segoe UI"/>
        </w:rPr>
        <w:t xml:space="preserve">Alumni support team members work to share these messages and mindsets with key stakeholders, including school leaders and faculty so that we can work effectively to strengthen our collective support of our students pre- and post- college matriculation. </w:t>
      </w:r>
    </w:p>
    <w:p w14:paraId="316483E7" w14:textId="77777777" w:rsidR="00CF258A" w:rsidRPr="00BD4FE4" w:rsidRDefault="00CF258A" w:rsidP="00BD4FE4">
      <w:pPr>
        <w:rPr>
          <w:rFonts w:ascii="Calibri Light" w:hAnsi="Calibri Light" w:cs="Segoe UI"/>
        </w:rPr>
      </w:pPr>
    </w:p>
    <w:p w14:paraId="67B740D1" w14:textId="1FCA7029" w:rsidR="0089112A" w:rsidRPr="004B72D9" w:rsidRDefault="0089112A" w:rsidP="0089112A">
      <w:pPr>
        <w:rPr>
          <w:rFonts w:ascii="Rockwell" w:hAnsi="Rockwell"/>
        </w:rPr>
      </w:pPr>
      <w:bookmarkStart w:id="1" w:name="vision"/>
      <w:bookmarkEnd w:id="1"/>
    </w:p>
    <w:p w14:paraId="13243F70" w14:textId="1063C44E" w:rsidR="005427A9" w:rsidRPr="00016A61" w:rsidRDefault="005427A9" w:rsidP="005427A9">
      <w:pPr>
        <w:rPr>
          <w:rFonts w:ascii="Rockwell" w:hAnsi="Rockwell"/>
          <w:sz w:val="36"/>
          <w:szCs w:val="36"/>
        </w:rPr>
      </w:pPr>
      <w:r>
        <w:rPr>
          <w:rFonts w:ascii="Rockwell" w:hAnsi="Rockwell"/>
          <w:sz w:val="36"/>
          <w:szCs w:val="36"/>
        </w:rPr>
        <w:t xml:space="preserve">4. </w:t>
      </w:r>
      <w:r w:rsidR="00111C67">
        <w:rPr>
          <w:rFonts w:ascii="Rockwell" w:hAnsi="Rockwell"/>
          <w:sz w:val="36"/>
          <w:szCs w:val="36"/>
        </w:rPr>
        <w:t xml:space="preserve">Core </w:t>
      </w:r>
      <w:r>
        <w:rPr>
          <w:rFonts w:ascii="Rockwell" w:hAnsi="Rockwell"/>
          <w:sz w:val="36"/>
          <w:szCs w:val="36"/>
        </w:rPr>
        <w:t>S</w:t>
      </w:r>
      <w:r w:rsidR="00111C67">
        <w:rPr>
          <w:rFonts w:ascii="Rockwell" w:hAnsi="Rockwell"/>
          <w:sz w:val="36"/>
          <w:szCs w:val="36"/>
        </w:rPr>
        <w:t>trategies</w:t>
      </w:r>
      <w:r>
        <w:rPr>
          <w:rFonts w:ascii="Rockwell" w:hAnsi="Rockwell"/>
          <w:sz w:val="36"/>
          <w:szCs w:val="36"/>
        </w:rPr>
        <w:t xml:space="preserve"> </w:t>
      </w:r>
      <w:r w:rsidR="001C6794">
        <w:rPr>
          <w:rFonts w:ascii="Rockwell" w:hAnsi="Rockwell"/>
          <w:sz w:val="36"/>
          <w:szCs w:val="36"/>
        </w:rPr>
        <w:t>(Shared Practices)</w:t>
      </w:r>
    </w:p>
    <w:p w14:paraId="6BA4E109" w14:textId="28CAC323" w:rsidR="003B3161" w:rsidRDefault="004E703C" w:rsidP="001C6794">
      <w:pPr>
        <w:rPr>
          <w:rFonts w:ascii="Calibri Light" w:hAnsi="Calibri Light" w:cs="Segoe UI"/>
        </w:rPr>
      </w:pPr>
      <w:r>
        <w:rPr>
          <w:rFonts w:ascii="Calibri Light" w:hAnsi="Calibri Light" w:cs="Segoe UI"/>
        </w:rPr>
        <w:t>Seven</w:t>
      </w:r>
      <w:r w:rsidR="001C6794">
        <w:rPr>
          <w:rFonts w:ascii="Calibri Light" w:hAnsi="Calibri Light" w:cs="Segoe UI"/>
        </w:rPr>
        <w:t xml:space="preserve"> core strategies comprise the shared practices that alumni programs at each AF high school include. These proven shared practices seek to help each transitioning AF graduate and alumnus in the ways that they most need our support while at the same time building each student’s capacity to be resourceful and leverage the on-campus resources and support structures at their disposal at their respective colleges. </w:t>
      </w:r>
      <w:r>
        <w:rPr>
          <w:rFonts w:ascii="Calibri Light" w:hAnsi="Calibri Light" w:cs="Segoe UI"/>
        </w:rPr>
        <w:t>Our seven</w:t>
      </w:r>
      <w:r w:rsidR="001C6794">
        <w:rPr>
          <w:rFonts w:ascii="Calibri Light" w:hAnsi="Calibri Light" w:cs="Segoe UI"/>
        </w:rPr>
        <w:t xml:space="preserve"> core strategies are:</w:t>
      </w:r>
    </w:p>
    <w:p w14:paraId="279363BA" w14:textId="77777777" w:rsidR="003B3161" w:rsidRDefault="003B3161" w:rsidP="00CB35B2">
      <w:pPr>
        <w:rPr>
          <w:rFonts w:ascii="Calibri Light" w:hAnsi="Calibri Light" w:cs="Segoe UI"/>
        </w:rPr>
      </w:pPr>
    </w:p>
    <w:p w14:paraId="5C65AA90" w14:textId="68363C2F" w:rsidR="003B3161" w:rsidRDefault="00CF258A" w:rsidP="00254086">
      <w:pPr>
        <w:pStyle w:val="ListParagraph"/>
        <w:numPr>
          <w:ilvl w:val="0"/>
          <w:numId w:val="25"/>
        </w:numPr>
        <w:rPr>
          <w:rFonts w:ascii="Calibri Light" w:hAnsi="Calibri Light" w:cs="Segoe UI"/>
        </w:rPr>
      </w:pPr>
      <w:r>
        <w:rPr>
          <w:rFonts w:ascii="Calibri Light" w:hAnsi="Calibri Light" w:cs="Segoe UI"/>
        </w:rPr>
        <w:t xml:space="preserve">Matriculation </w:t>
      </w:r>
      <w:r w:rsidR="00D959C8">
        <w:rPr>
          <w:rFonts w:ascii="Calibri Light" w:hAnsi="Calibri Light" w:cs="Segoe UI"/>
        </w:rPr>
        <w:t>support</w:t>
      </w:r>
      <w:r w:rsidR="003B3161">
        <w:rPr>
          <w:rFonts w:ascii="Calibri Light" w:hAnsi="Calibri Light" w:cs="Segoe UI"/>
        </w:rPr>
        <w:t xml:space="preserve"> </w:t>
      </w:r>
    </w:p>
    <w:p w14:paraId="636C2C3F" w14:textId="79C49CE5" w:rsidR="003B3161" w:rsidRDefault="003B3161" w:rsidP="00254086">
      <w:pPr>
        <w:pStyle w:val="ListParagraph"/>
        <w:numPr>
          <w:ilvl w:val="0"/>
          <w:numId w:val="25"/>
        </w:numPr>
        <w:rPr>
          <w:rFonts w:ascii="Calibri Light" w:hAnsi="Calibri Light" w:cs="Segoe UI"/>
        </w:rPr>
      </w:pPr>
      <w:r>
        <w:rPr>
          <w:rFonts w:ascii="Calibri Light" w:hAnsi="Calibri Light" w:cs="Segoe UI"/>
        </w:rPr>
        <w:t xml:space="preserve">Tiered support </w:t>
      </w:r>
    </w:p>
    <w:p w14:paraId="03BBE752" w14:textId="4CAC34DA" w:rsidR="003B3161" w:rsidRDefault="00D959C8" w:rsidP="00254086">
      <w:pPr>
        <w:pStyle w:val="ListParagraph"/>
        <w:numPr>
          <w:ilvl w:val="0"/>
          <w:numId w:val="25"/>
        </w:numPr>
        <w:rPr>
          <w:rFonts w:ascii="Calibri Light" w:hAnsi="Calibri Light" w:cs="Segoe UI"/>
        </w:rPr>
      </w:pPr>
      <w:r>
        <w:rPr>
          <w:rFonts w:ascii="Calibri Light" w:hAnsi="Calibri Light" w:cs="Segoe UI"/>
        </w:rPr>
        <w:t>Alumni events</w:t>
      </w:r>
      <w:r w:rsidR="00347002">
        <w:rPr>
          <w:rFonts w:ascii="Calibri Light" w:hAnsi="Calibri Light" w:cs="Segoe UI"/>
        </w:rPr>
        <w:t xml:space="preserve"> </w:t>
      </w:r>
    </w:p>
    <w:p w14:paraId="5AA5ECAF" w14:textId="1B8260E5" w:rsidR="003B3161" w:rsidRDefault="003B3161" w:rsidP="00254086">
      <w:pPr>
        <w:pStyle w:val="ListParagraph"/>
        <w:numPr>
          <w:ilvl w:val="0"/>
          <w:numId w:val="25"/>
        </w:numPr>
        <w:rPr>
          <w:rFonts w:ascii="Calibri Light" w:hAnsi="Calibri Light" w:cs="Segoe UI"/>
        </w:rPr>
      </w:pPr>
      <w:r>
        <w:rPr>
          <w:rFonts w:ascii="Calibri Light" w:hAnsi="Calibri Light" w:cs="Segoe UI"/>
        </w:rPr>
        <w:t>Book scholarship initiative</w:t>
      </w:r>
    </w:p>
    <w:p w14:paraId="03AFC107" w14:textId="3AE15050" w:rsidR="00D959C8" w:rsidRDefault="00D959C8" w:rsidP="00254086">
      <w:pPr>
        <w:pStyle w:val="ListParagraph"/>
        <w:numPr>
          <w:ilvl w:val="0"/>
          <w:numId w:val="25"/>
        </w:numPr>
        <w:rPr>
          <w:rFonts w:ascii="Calibri Light" w:hAnsi="Calibri Light" w:cs="Segoe UI"/>
        </w:rPr>
      </w:pPr>
      <w:r>
        <w:rPr>
          <w:rFonts w:ascii="Calibri Light" w:hAnsi="Calibri Light" w:cs="Segoe UI"/>
        </w:rPr>
        <w:t>Funding support</w:t>
      </w:r>
      <w:r w:rsidR="004E703C">
        <w:rPr>
          <w:rFonts w:ascii="Calibri Light" w:hAnsi="Calibri Light" w:cs="Segoe UI"/>
        </w:rPr>
        <w:t xml:space="preserve"> and FAFSA guidance</w:t>
      </w:r>
    </w:p>
    <w:p w14:paraId="53CD555F" w14:textId="71AADE99" w:rsidR="008A239A" w:rsidRDefault="004E703C" w:rsidP="00254086">
      <w:pPr>
        <w:pStyle w:val="ListParagraph"/>
        <w:numPr>
          <w:ilvl w:val="0"/>
          <w:numId w:val="25"/>
        </w:numPr>
        <w:rPr>
          <w:rFonts w:ascii="Calibri Light" w:hAnsi="Calibri Light" w:cs="Segoe UI"/>
        </w:rPr>
      </w:pPr>
      <w:r>
        <w:rPr>
          <w:rFonts w:ascii="Calibri Light" w:hAnsi="Calibri Light" w:cs="Segoe UI"/>
        </w:rPr>
        <w:t>Alumni academic data collection and sharing</w:t>
      </w:r>
    </w:p>
    <w:p w14:paraId="758999E1" w14:textId="65B7802D" w:rsidR="004E703C" w:rsidRDefault="004E703C" w:rsidP="00254086">
      <w:pPr>
        <w:pStyle w:val="ListParagraph"/>
        <w:numPr>
          <w:ilvl w:val="0"/>
          <w:numId w:val="25"/>
        </w:numPr>
        <w:rPr>
          <w:rFonts w:ascii="Calibri Light" w:hAnsi="Calibri Light" w:cs="Segoe UI"/>
        </w:rPr>
      </w:pPr>
      <w:r>
        <w:rPr>
          <w:rFonts w:ascii="Calibri Light" w:hAnsi="Calibri Light" w:cs="Segoe UI"/>
        </w:rPr>
        <w:t>Support of 5</w:t>
      </w:r>
      <w:r w:rsidRPr="004E703C">
        <w:rPr>
          <w:rFonts w:ascii="Calibri Light" w:hAnsi="Calibri Light" w:cs="Segoe UI"/>
          <w:vertAlign w:val="superscript"/>
        </w:rPr>
        <w:t>th</w:t>
      </w:r>
      <w:r>
        <w:rPr>
          <w:rFonts w:ascii="Calibri Light" w:hAnsi="Calibri Light" w:cs="Segoe UI"/>
        </w:rPr>
        <w:t xml:space="preserve"> year seniors</w:t>
      </w:r>
    </w:p>
    <w:p w14:paraId="14F057FC" w14:textId="77777777" w:rsidR="003B3161" w:rsidRDefault="003B3161" w:rsidP="003B3161">
      <w:pPr>
        <w:rPr>
          <w:rFonts w:ascii="Calibri Light" w:hAnsi="Calibri Light" w:cs="Segoe UI"/>
        </w:rPr>
      </w:pPr>
    </w:p>
    <w:p w14:paraId="274E27C3" w14:textId="4D13394A" w:rsidR="005A1E9E" w:rsidRDefault="00D959C8" w:rsidP="008A239A">
      <w:pPr>
        <w:rPr>
          <w:rFonts w:ascii="Calibri Light" w:hAnsi="Calibri Light" w:cs="Segoe UI"/>
        </w:rPr>
      </w:pPr>
      <w:r>
        <w:rPr>
          <w:rFonts w:ascii="Calibri Light" w:hAnsi="Calibri Light" w:cs="Segoe UI"/>
        </w:rPr>
        <w:t>Each of these strategies</w:t>
      </w:r>
      <w:r w:rsidR="004E703C">
        <w:rPr>
          <w:rFonts w:ascii="Calibri Light" w:hAnsi="Calibri Light" w:cs="Segoe UI"/>
        </w:rPr>
        <w:t xml:space="preserve"> is detailed in the</w:t>
      </w:r>
      <w:r w:rsidR="00145C2E">
        <w:rPr>
          <w:rFonts w:ascii="Calibri Light" w:hAnsi="Calibri Light" w:cs="Segoe UI"/>
        </w:rPr>
        <w:t xml:space="preserve"> summary documents in the individual strategy folders under the Alumni Programs lever.</w:t>
      </w:r>
      <w:r>
        <w:rPr>
          <w:rFonts w:ascii="Calibri Light" w:hAnsi="Calibri Light" w:cs="Segoe UI"/>
        </w:rPr>
        <w:t xml:space="preserve"> </w:t>
      </w:r>
      <w:r w:rsidR="008A239A">
        <w:rPr>
          <w:rFonts w:ascii="Calibri Light" w:hAnsi="Calibri Light" w:cs="Segoe UI"/>
        </w:rPr>
        <w:t>Broadly, d</w:t>
      </w:r>
      <w:r w:rsidR="00CB35B2" w:rsidRPr="003B3161">
        <w:rPr>
          <w:rFonts w:ascii="Calibri Light" w:hAnsi="Calibri Light" w:cs="Segoe UI"/>
        </w:rPr>
        <w:t>ifferent alumni have different needs, which we identify using</w:t>
      </w:r>
      <w:r w:rsidR="005427A9" w:rsidRPr="003B3161">
        <w:rPr>
          <w:rFonts w:ascii="Calibri Light" w:hAnsi="Calibri Light" w:cs="Segoe UI"/>
        </w:rPr>
        <w:t xml:space="preserve"> a needs assessment that twelfth grade faculty complete each spring. W</w:t>
      </w:r>
      <w:r w:rsidR="00CB35B2" w:rsidRPr="003B3161">
        <w:rPr>
          <w:rFonts w:ascii="Calibri Light" w:hAnsi="Calibri Light" w:cs="Segoe UI"/>
        </w:rPr>
        <w:t xml:space="preserve">e tier alumni according to levels of support that we anticipate they </w:t>
      </w:r>
      <w:r w:rsidR="005427A9" w:rsidRPr="003B3161">
        <w:rPr>
          <w:rFonts w:ascii="Calibri Light" w:hAnsi="Calibri Light" w:cs="Segoe UI"/>
        </w:rPr>
        <w:t>will need from the Alumni P</w:t>
      </w:r>
      <w:r w:rsidR="00CB35B2" w:rsidRPr="003B3161">
        <w:rPr>
          <w:rFonts w:ascii="Calibri Light" w:hAnsi="Calibri Light" w:cs="Segoe UI"/>
        </w:rPr>
        <w:t>rogram in order to have a</w:t>
      </w:r>
      <w:r w:rsidR="008A239A">
        <w:rPr>
          <w:rFonts w:ascii="Calibri Light" w:hAnsi="Calibri Light" w:cs="Segoe UI"/>
        </w:rPr>
        <w:t xml:space="preserve"> successful college experience. </w:t>
      </w:r>
      <w:r w:rsidR="005427A9" w:rsidRPr="003B3161">
        <w:rPr>
          <w:rFonts w:ascii="Calibri Light" w:hAnsi="Calibri Light" w:cs="Segoe UI"/>
        </w:rPr>
        <w:t>We recognize three tiers:</w:t>
      </w:r>
    </w:p>
    <w:p w14:paraId="45A229E3" w14:textId="77777777" w:rsidR="008A239A" w:rsidRPr="008A239A" w:rsidRDefault="008A239A" w:rsidP="008A239A">
      <w:pPr>
        <w:rPr>
          <w:rFonts w:ascii="Calibri Light" w:hAnsi="Calibri Light" w:cs="Segoe UI"/>
        </w:rPr>
      </w:pPr>
    </w:p>
    <w:p w14:paraId="7A4797F3" w14:textId="77777777" w:rsidR="00EA7803" w:rsidRPr="00EA7803" w:rsidRDefault="00EA7803" w:rsidP="005A1E9E">
      <w:pPr>
        <w:pStyle w:val="ListParagraph"/>
        <w:ind w:left="0"/>
        <w:rPr>
          <w:rFonts w:asciiTheme="minorHAnsi" w:hAnsiTheme="minorHAnsi" w:cstheme="minorHAnsi"/>
          <w:sz w:val="20"/>
          <w:szCs w:val="20"/>
        </w:rPr>
      </w:pPr>
      <w:r>
        <w:rPr>
          <w:rFonts w:asciiTheme="minorHAnsi" w:hAnsiTheme="minorHAnsi" w:cstheme="minorHAnsi"/>
          <w:noProof/>
          <w:sz w:val="20"/>
          <w:szCs w:val="20"/>
        </w:rPr>
        <w:drawing>
          <wp:inline distT="0" distB="0" distL="0" distR="0" wp14:anchorId="1345EDDF" wp14:editId="2F854F05">
            <wp:extent cx="6089865" cy="2695575"/>
            <wp:effectExtent l="0" t="0" r="635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lumniProgram_Chart.jpg"/>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093612" cy="2697234"/>
                    </a:xfrm>
                    <a:prstGeom prst="rect">
                      <a:avLst/>
                    </a:prstGeom>
                  </pic:spPr>
                </pic:pic>
              </a:graphicData>
            </a:graphic>
          </wp:inline>
        </w:drawing>
      </w:r>
    </w:p>
    <w:p w14:paraId="65C1578B" w14:textId="77777777" w:rsidR="00E365D5" w:rsidRDefault="00E365D5" w:rsidP="0089112A">
      <w:pPr>
        <w:rPr>
          <w:rFonts w:ascii="Rockwell" w:hAnsi="Rockwell"/>
          <w:sz w:val="32"/>
          <w:szCs w:val="32"/>
        </w:rPr>
      </w:pPr>
    </w:p>
    <w:p w14:paraId="795D72EA" w14:textId="52F2DEDE" w:rsidR="00BD4FE4" w:rsidRDefault="00BD4FE4" w:rsidP="00254086">
      <w:pPr>
        <w:rPr>
          <w:rFonts w:ascii="Calibri Light" w:hAnsi="Calibri Light"/>
        </w:rPr>
      </w:pPr>
      <w:r>
        <w:rPr>
          <w:rFonts w:ascii="Calibri Light" w:hAnsi="Calibri Light"/>
        </w:rPr>
        <w:t>This approach best enables our Alumni Counselors to target their support of each alumnus while serving all alumni.</w:t>
      </w:r>
      <w:r w:rsidR="003B3161" w:rsidRPr="003B3161">
        <w:rPr>
          <w:rFonts w:ascii="Calibri Light" w:hAnsi="Calibri Light" w:cs="Segoe UI"/>
        </w:rPr>
        <w:t xml:space="preserve"> </w:t>
      </w:r>
      <w:r w:rsidR="004E703C">
        <w:rPr>
          <w:rFonts w:ascii="Calibri Light" w:hAnsi="Calibri Light" w:cs="Segoe UI"/>
        </w:rPr>
        <w:t xml:space="preserve">Different alumni will access and lean on the structures and support systems delivered through our seven core strategies to varying degrees based on their profiles. Finally, because we know we must be disciplined in how we devote resources to best support our alums, only AF high school graduates participate in alumni support programming. </w:t>
      </w:r>
    </w:p>
    <w:p w14:paraId="110E7F8F" w14:textId="77777777" w:rsidR="00BD4FE4" w:rsidRDefault="00BD4FE4" w:rsidP="0089112A">
      <w:pPr>
        <w:rPr>
          <w:rFonts w:ascii="Calibri Light" w:hAnsi="Calibri Light"/>
        </w:rPr>
      </w:pPr>
    </w:p>
    <w:p w14:paraId="06E9B5DD" w14:textId="34B99293" w:rsidR="00BD4FE4" w:rsidRDefault="00BD4FE4" w:rsidP="0089112A">
      <w:pPr>
        <w:rPr>
          <w:rFonts w:ascii="Rockwell" w:hAnsi="Rockwell"/>
          <w:sz w:val="36"/>
          <w:szCs w:val="36"/>
        </w:rPr>
      </w:pPr>
      <w:r>
        <w:rPr>
          <w:rFonts w:ascii="Rockwell" w:hAnsi="Rockwell"/>
          <w:sz w:val="36"/>
          <w:szCs w:val="36"/>
        </w:rPr>
        <w:t>5. Roles &amp; Responsibilities</w:t>
      </w:r>
    </w:p>
    <w:p w14:paraId="6ABEA39C" w14:textId="2EE63977" w:rsidR="008A239A" w:rsidRPr="00BD4FE4" w:rsidRDefault="008A239A" w:rsidP="0089112A">
      <w:pPr>
        <w:rPr>
          <w:rFonts w:ascii="Calibri Light" w:hAnsi="Calibri Light"/>
        </w:rPr>
      </w:pPr>
      <w:r>
        <w:rPr>
          <w:rFonts w:ascii="Calibri Light" w:hAnsi="Calibri Light"/>
        </w:rPr>
        <w:t xml:space="preserve">Successfully </w:t>
      </w:r>
      <w:r w:rsidR="004E703C">
        <w:rPr>
          <w:rFonts w:ascii="Calibri Light" w:hAnsi="Calibri Light"/>
        </w:rPr>
        <w:t>and consistently implementing</w:t>
      </w:r>
      <w:r>
        <w:rPr>
          <w:rFonts w:ascii="Calibri Light" w:hAnsi="Calibri Light"/>
        </w:rPr>
        <w:t xml:space="preserve"> </w:t>
      </w:r>
      <w:r w:rsidR="004E703C">
        <w:rPr>
          <w:rFonts w:ascii="Calibri Light" w:hAnsi="Calibri Light"/>
        </w:rPr>
        <w:t>these strategies will require teamwork and the shared investment and execution of both internal and external stakeholders. The table below illustrates how the alumni counselor will work with key partners and stakeholders to support our students.</w:t>
      </w:r>
    </w:p>
    <w:p w14:paraId="58B4B2AF" w14:textId="77777777" w:rsidR="006704EE" w:rsidRDefault="006704EE" w:rsidP="0089112A">
      <w:pPr>
        <w:rPr>
          <w:rFonts w:ascii="Rockwell" w:hAnsi="Rockwell"/>
          <w:color w:val="0000FF"/>
          <w:sz w:val="18"/>
          <w:szCs w:val="18"/>
          <w:u w:val="single"/>
        </w:rPr>
      </w:pPr>
      <w:bookmarkStart w:id="2" w:name="keyplayers"/>
      <w:bookmarkEnd w:id="2"/>
    </w:p>
    <w:tbl>
      <w:tblPr>
        <w:tblStyle w:val="TableGrid"/>
        <w:tblW w:w="0" w:type="auto"/>
        <w:tblLook w:val="04A0" w:firstRow="1" w:lastRow="0" w:firstColumn="1" w:lastColumn="0" w:noHBand="0" w:noVBand="1"/>
      </w:tblPr>
      <w:tblGrid>
        <w:gridCol w:w="1966"/>
        <w:gridCol w:w="2866"/>
        <w:gridCol w:w="5048"/>
      </w:tblGrid>
      <w:tr w:rsidR="006704EE" w14:paraId="2E5757D8" w14:textId="77777777" w:rsidTr="00903784">
        <w:trPr>
          <w:trHeight w:val="1178"/>
        </w:trPr>
        <w:tc>
          <w:tcPr>
            <w:tcW w:w="1966" w:type="dxa"/>
            <w:shd w:val="clear" w:color="auto" w:fill="D9D9D9" w:themeFill="background1" w:themeFillShade="D9"/>
          </w:tcPr>
          <w:p w14:paraId="2936695C" w14:textId="079C4200" w:rsidR="006704EE" w:rsidRPr="00903784" w:rsidRDefault="006704EE" w:rsidP="006704EE">
            <w:pPr>
              <w:pStyle w:val="NoSpacing"/>
              <w:rPr>
                <w:rFonts w:ascii="Calibri Light" w:hAnsi="Calibri Light"/>
                <w:b/>
              </w:rPr>
            </w:pPr>
            <w:r w:rsidRPr="00903784">
              <w:rPr>
                <w:rFonts w:ascii="Calibri Light" w:hAnsi="Calibri Light"/>
                <w:b/>
              </w:rPr>
              <w:t>Owner</w:t>
            </w:r>
          </w:p>
        </w:tc>
        <w:tc>
          <w:tcPr>
            <w:tcW w:w="2866" w:type="dxa"/>
          </w:tcPr>
          <w:p w14:paraId="2774AD4A" w14:textId="38F5DDEE" w:rsidR="006704EE" w:rsidRDefault="006704EE" w:rsidP="006704EE">
            <w:pPr>
              <w:pStyle w:val="NoSpacing"/>
              <w:rPr>
                <w:rFonts w:ascii="Calibri Light" w:hAnsi="Calibri Light"/>
              </w:rPr>
            </w:pPr>
            <w:r>
              <w:rPr>
                <w:rFonts w:ascii="Calibri Light" w:hAnsi="Calibri Light"/>
              </w:rPr>
              <w:t>AF Alumni Counselor(s)</w:t>
            </w:r>
          </w:p>
        </w:tc>
        <w:tc>
          <w:tcPr>
            <w:tcW w:w="5048" w:type="dxa"/>
          </w:tcPr>
          <w:p w14:paraId="4228B292" w14:textId="46C6F85C" w:rsidR="006704EE" w:rsidRDefault="00BE6EF1" w:rsidP="006704EE">
            <w:pPr>
              <w:pStyle w:val="NoSpacing"/>
              <w:rPr>
                <w:rFonts w:ascii="Calibri Light" w:hAnsi="Calibri Light"/>
              </w:rPr>
            </w:pPr>
            <w:r>
              <w:rPr>
                <w:rFonts w:ascii="Calibri Light" w:hAnsi="Calibri Light"/>
              </w:rPr>
              <w:t>D</w:t>
            </w:r>
            <w:r w:rsidR="00254086">
              <w:rPr>
                <w:rFonts w:ascii="Calibri Light" w:hAnsi="Calibri Light"/>
              </w:rPr>
              <w:t>rive</w:t>
            </w:r>
            <w:r>
              <w:rPr>
                <w:rFonts w:ascii="Calibri Light" w:hAnsi="Calibri Light"/>
              </w:rPr>
              <w:t>s</w:t>
            </w:r>
            <w:r w:rsidR="00254086">
              <w:rPr>
                <w:rFonts w:ascii="Calibri Light" w:hAnsi="Calibri Light"/>
              </w:rPr>
              <w:t xml:space="preserve"> all school-</w:t>
            </w:r>
            <w:r>
              <w:rPr>
                <w:rFonts w:ascii="Calibri Light" w:hAnsi="Calibri Light"/>
              </w:rPr>
              <w:t xml:space="preserve">based work and directly supports </w:t>
            </w:r>
            <w:r w:rsidR="00254086">
              <w:rPr>
                <w:rFonts w:ascii="Calibri Light" w:hAnsi="Calibri Light"/>
              </w:rPr>
              <w:t>caseload</w:t>
            </w:r>
            <w:r>
              <w:rPr>
                <w:rFonts w:ascii="Calibri Light" w:hAnsi="Calibri Light"/>
              </w:rPr>
              <w:t>s of alumni; plans</w:t>
            </w:r>
            <w:r w:rsidR="00254086">
              <w:rPr>
                <w:rFonts w:ascii="Calibri Light" w:hAnsi="Calibri Light"/>
              </w:rPr>
              <w:t xml:space="preserve"> and execute</w:t>
            </w:r>
            <w:r>
              <w:rPr>
                <w:rFonts w:ascii="Calibri Light" w:hAnsi="Calibri Light"/>
              </w:rPr>
              <w:t>s</w:t>
            </w:r>
            <w:r w:rsidR="00254086">
              <w:rPr>
                <w:rFonts w:ascii="Calibri Light" w:hAnsi="Calibri Light"/>
              </w:rPr>
              <w:t xml:space="preserve"> all programs and events</w:t>
            </w:r>
            <w:r>
              <w:rPr>
                <w:rFonts w:ascii="Calibri Light" w:hAnsi="Calibri Light"/>
              </w:rPr>
              <w:t>.</w:t>
            </w:r>
          </w:p>
        </w:tc>
      </w:tr>
      <w:tr w:rsidR="006704EE" w14:paraId="4291CF56" w14:textId="77777777" w:rsidTr="00903784">
        <w:trPr>
          <w:trHeight w:val="1198"/>
        </w:trPr>
        <w:tc>
          <w:tcPr>
            <w:tcW w:w="1966" w:type="dxa"/>
            <w:shd w:val="clear" w:color="auto" w:fill="D9D9D9" w:themeFill="background1" w:themeFillShade="D9"/>
          </w:tcPr>
          <w:p w14:paraId="67D1B3E9" w14:textId="2292BB75" w:rsidR="006704EE" w:rsidRPr="00903784" w:rsidRDefault="003B3161" w:rsidP="006704EE">
            <w:pPr>
              <w:pStyle w:val="NoSpacing"/>
              <w:rPr>
                <w:rFonts w:ascii="Calibri Light" w:hAnsi="Calibri Light"/>
                <w:b/>
              </w:rPr>
            </w:pPr>
            <w:r w:rsidRPr="00903784">
              <w:rPr>
                <w:rFonts w:ascii="Calibri Light" w:hAnsi="Calibri Light"/>
                <w:b/>
              </w:rPr>
              <w:t>Approves</w:t>
            </w:r>
          </w:p>
        </w:tc>
        <w:tc>
          <w:tcPr>
            <w:tcW w:w="2866" w:type="dxa"/>
          </w:tcPr>
          <w:p w14:paraId="72EFE58E" w14:textId="3347D46A" w:rsidR="006704EE" w:rsidRDefault="006704EE" w:rsidP="006704EE">
            <w:pPr>
              <w:pStyle w:val="NoSpacing"/>
              <w:rPr>
                <w:rFonts w:ascii="Calibri Light" w:hAnsi="Calibri Light"/>
              </w:rPr>
            </w:pPr>
            <w:r>
              <w:rPr>
                <w:rFonts w:ascii="Calibri Light" w:hAnsi="Calibri Light"/>
              </w:rPr>
              <w:t>Network Director of Alumni Programs &amp; Partnerships</w:t>
            </w:r>
          </w:p>
        </w:tc>
        <w:tc>
          <w:tcPr>
            <w:tcW w:w="5048" w:type="dxa"/>
          </w:tcPr>
          <w:p w14:paraId="784678B6" w14:textId="47B8CDAE" w:rsidR="006704EE" w:rsidRDefault="00BE6EF1" w:rsidP="006704EE">
            <w:pPr>
              <w:pStyle w:val="NoSpacing"/>
              <w:rPr>
                <w:rFonts w:ascii="Calibri Light" w:hAnsi="Calibri Light"/>
              </w:rPr>
            </w:pPr>
            <w:r>
              <w:rPr>
                <w:rFonts w:ascii="Calibri Light" w:hAnsi="Calibri Light"/>
              </w:rPr>
              <w:t>Supports Alumni Counselor by providing frequent advice, support with trouble-shooting, direction, and accountability.</w:t>
            </w:r>
          </w:p>
        </w:tc>
      </w:tr>
      <w:tr w:rsidR="006704EE" w14:paraId="22C79BCA" w14:textId="77777777" w:rsidTr="00903784">
        <w:trPr>
          <w:trHeight w:val="1178"/>
        </w:trPr>
        <w:tc>
          <w:tcPr>
            <w:tcW w:w="1966" w:type="dxa"/>
            <w:shd w:val="clear" w:color="auto" w:fill="D9D9D9" w:themeFill="background1" w:themeFillShade="D9"/>
          </w:tcPr>
          <w:p w14:paraId="6ECBDB66" w14:textId="63D508B8" w:rsidR="006704EE" w:rsidRPr="00903784" w:rsidRDefault="006704EE" w:rsidP="006704EE">
            <w:pPr>
              <w:pStyle w:val="NoSpacing"/>
              <w:rPr>
                <w:rFonts w:ascii="Calibri Light" w:hAnsi="Calibri Light"/>
                <w:b/>
              </w:rPr>
            </w:pPr>
            <w:r w:rsidRPr="00903784">
              <w:rPr>
                <w:rFonts w:ascii="Calibri Light" w:hAnsi="Calibri Light"/>
                <w:b/>
              </w:rPr>
              <w:t>Participant(s)</w:t>
            </w:r>
          </w:p>
        </w:tc>
        <w:tc>
          <w:tcPr>
            <w:tcW w:w="2866" w:type="dxa"/>
          </w:tcPr>
          <w:p w14:paraId="1DACCAFF" w14:textId="60111526" w:rsidR="006704EE" w:rsidRDefault="006704EE" w:rsidP="006704EE">
            <w:pPr>
              <w:pStyle w:val="NoSpacing"/>
              <w:rPr>
                <w:rFonts w:ascii="Calibri Light" w:hAnsi="Calibri Light"/>
              </w:rPr>
            </w:pPr>
            <w:r>
              <w:rPr>
                <w:rFonts w:ascii="Calibri Light" w:hAnsi="Calibri Light"/>
              </w:rPr>
              <w:t>AF high school-based staff, scholars, families, alumni, college campus-based staff</w:t>
            </w:r>
          </w:p>
        </w:tc>
        <w:tc>
          <w:tcPr>
            <w:tcW w:w="5048" w:type="dxa"/>
          </w:tcPr>
          <w:p w14:paraId="08F464B1" w14:textId="42419E93" w:rsidR="006704EE" w:rsidRDefault="006704EE" w:rsidP="00BE6EF1">
            <w:pPr>
              <w:pStyle w:val="NoSpacing"/>
              <w:rPr>
                <w:rFonts w:ascii="Calibri Light" w:hAnsi="Calibri Light"/>
              </w:rPr>
            </w:pPr>
          </w:p>
        </w:tc>
      </w:tr>
      <w:tr w:rsidR="006704EE" w14:paraId="6B27712A" w14:textId="77777777" w:rsidTr="00903784">
        <w:trPr>
          <w:trHeight w:val="1584"/>
        </w:trPr>
        <w:tc>
          <w:tcPr>
            <w:tcW w:w="1966" w:type="dxa"/>
            <w:shd w:val="clear" w:color="auto" w:fill="D9D9D9" w:themeFill="background1" w:themeFillShade="D9"/>
          </w:tcPr>
          <w:p w14:paraId="5EB064C8" w14:textId="3A037918" w:rsidR="006704EE" w:rsidRPr="00903784" w:rsidRDefault="006704EE" w:rsidP="006704EE">
            <w:pPr>
              <w:pStyle w:val="NoSpacing"/>
              <w:rPr>
                <w:rFonts w:ascii="Calibri Light" w:hAnsi="Calibri Light"/>
                <w:b/>
              </w:rPr>
            </w:pPr>
            <w:r w:rsidRPr="00903784">
              <w:rPr>
                <w:rFonts w:ascii="Calibri Light" w:hAnsi="Calibri Light"/>
                <w:b/>
              </w:rPr>
              <w:t>Informed</w:t>
            </w:r>
          </w:p>
        </w:tc>
        <w:tc>
          <w:tcPr>
            <w:tcW w:w="2866" w:type="dxa"/>
          </w:tcPr>
          <w:p w14:paraId="301722AD" w14:textId="0A653351" w:rsidR="006704EE" w:rsidRDefault="006704EE" w:rsidP="006704EE">
            <w:pPr>
              <w:pStyle w:val="NoSpacing"/>
              <w:rPr>
                <w:rFonts w:ascii="Calibri Light" w:hAnsi="Calibri Light"/>
              </w:rPr>
            </w:pPr>
            <w:r>
              <w:rPr>
                <w:rFonts w:ascii="Calibri Light" w:hAnsi="Calibri Light"/>
              </w:rPr>
              <w:t>Principal, Dean of College, College Counselor(s)</w:t>
            </w:r>
          </w:p>
        </w:tc>
        <w:tc>
          <w:tcPr>
            <w:tcW w:w="5048" w:type="dxa"/>
          </w:tcPr>
          <w:p w14:paraId="029A0E69" w14:textId="6A6D3482" w:rsidR="006704EE" w:rsidRDefault="00BE6EF1" w:rsidP="006704EE">
            <w:pPr>
              <w:pStyle w:val="NoSpacing"/>
              <w:rPr>
                <w:rFonts w:ascii="Calibri Light" w:hAnsi="Calibri Light"/>
              </w:rPr>
            </w:pPr>
            <w:r>
              <w:rPr>
                <w:rFonts w:ascii="Calibri Light" w:hAnsi="Calibri Light"/>
              </w:rPr>
              <w:t>Keeps apprised of alumni support work through routine updates from Alumni Counselor; supports Alumni Counselor to invest other stakeholders (staff, families, etc.)</w:t>
            </w:r>
          </w:p>
        </w:tc>
      </w:tr>
      <w:tr w:rsidR="006704EE" w14:paraId="1AA6AF35" w14:textId="77777777" w:rsidTr="00903784">
        <w:trPr>
          <w:trHeight w:val="1178"/>
        </w:trPr>
        <w:tc>
          <w:tcPr>
            <w:tcW w:w="1966" w:type="dxa"/>
            <w:shd w:val="clear" w:color="auto" w:fill="D9D9D9" w:themeFill="background1" w:themeFillShade="D9"/>
          </w:tcPr>
          <w:p w14:paraId="632D39BD" w14:textId="679E2BCE" w:rsidR="006704EE" w:rsidRPr="00903784" w:rsidRDefault="006704EE" w:rsidP="006704EE">
            <w:pPr>
              <w:pStyle w:val="NoSpacing"/>
              <w:rPr>
                <w:rFonts w:ascii="Calibri Light" w:hAnsi="Calibri Light"/>
                <w:b/>
              </w:rPr>
            </w:pPr>
            <w:r w:rsidRPr="00903784">
              <w:rPr>
                <w:rFonts w:ascii="Calibri Light" w:hAnsi="Calibri Light"/>
                <w:b/>
              </w:rPr>
              <w:t>Consulted</w:t>
            </w:r>
          </w:p>
        </w:tc>
        <w:tc>
          <w:tcPr>
            <w:tcW w:w="2866" w:type="dxa"/>
          </w:tcPr>
          <w:p w14:paraId="590D0490" w14:textId="722E4CD8" w:rsidR="006704EE" w:rsidRDefault="003B3161" w:rsidP="006704EE">
            <w:pPr>
              <w:pStyle w:val="NoSpacing"/>
              <w:rPr>
                <w:rFonts w:ascii="Calibri Light" w:hAnsi="Calibri Light"/>
              </w:rPr>
            </w:pPr>
            <w:r>
              <w:rPr>
                <w:rFonts w:ascii="Calibri Light" w:hAnsi="Calibri Light"/>
              </w:rPr>
              <w:t>Network Director of Alumni Programs &amp; Partnerships, Dean of College</w:t>
            </w:r>
          </w:p>
        </w:tc>
        <w:tc>
          <w:tcPr>
            <w:tcW w:w="5048" w:type="dxa"/>
          </w:tcPr>
          <w:p w14:paraId="637500A5" w14:textId="318BBD32" w:rsidR="006704EE" w:rsidRDefault="006704EE" w:rsidP="006704EE">
            <w:pPr>
              <w:pStyle w:val="NoSpacing"/>
              <w:rPr>
                <w:rFonts w:ascii="Calibri Light" w:hAnsi="Calibri Light"/>
              </w:rPr>
            </w:pPr>
          </w:p>
        </w:tc>
      </w:tr>
    </w:tbl>
    <w:p w14:paraId="729C67EA" w14:textId="77777777" w:rsidR="00903784" w:rsidRDefault="00903784" w:rsidP="006704EE">
      <w:pPr>
        <w:pStyle w:val="NoSpacing"/>
        <w:rPr>
          <w:rFonts w:ascii="Calibri Light" w:hAnsi="Calibri Light"/>
        </w:rPr>
      </w:pPr>
    </w:p>
    <w:p w14:paraId="754B697A" w14:textId="63AFC565" w:rsidR="00903784" w:rsidRPr="006704EE" w:rsidRDefault="00903784" w:rsidP="006704EE">
      <w:pPr>
        <w:pStyle w:val="NoSpacing"/>
        <w:rPr>
          <w:rFonts w:ascii="Calibri Light" w:hAnsi="Calibri Light"/>
        </w:rPr>
      </w:pPr>
      <w:r>
        <w:rPr>
          <w:rFonts w:ascii="Calibri Light" w:hAnsi="Calibri Light"/>
        </w:rPr>
        <w:t xml:space="preserve">Task-specific roles and responsibilities and corresponding deadlines for planning and execution each month are detailed in the CARC. Each month, the Alumni Counselor and the </w:t>
      </w:r>
      <w:r>
        <w:rPr>
          <w:rFonts w:ascii="Calibri Light" w:hAnsi="Calibri Light"/>
        </w:rPr>
        <w:t>Network Director of Alumni Programs</w:t>
      </w:r>
      <w:r>
        <w:rPr>
          <w:rFonts w:ascii="Calibri Light" w:hAnsi="Calibri Light"/>
        </w:rPr>
        <w:t xml:space="preserve"> &amp; Partnerships and Dean of College meet to discuss program progress versus the execution timeline and deliverables delineated by the CARC. This protocol ensures a clear routine for assessing ongoing progress and will help the team support, prioritize, and problem-solve.</w:t>
      </w:r>
    </w:p>
    <w:p w14:paraId="4B8C1955" w14:textId="77777777" w:rsidR="006704EE" w:rsidRPr="00DD4B99" w:rsidRDefault="006704EE" w:rsidP="0089112A">
      <w:pPr>
        <w:rPr>
          <w:rFonts w:ascii="Rockwell" w:hAnsi="Rockwell"/>
          <w:color w:val="0000FF"/>
          <w:sz w:val="18"/>
          <w:szCs w:val="18"/>
          <w:u w:val="single"/>
        </w:rPr>
      </w:pPr>
    </w:p>
    <w:p w14:paraId="04D6AE6E" w14:textId="77777777" w:rsidR="002B54B7" w:rsidRDefault="002B54B7" w:rsidP="002B54B7">
      <w:pPr>
        <w:rPr>
          <w:rFonts w:ascii="Rockwell" w:hAnsi="Rockwell"/>
          <w:sz w:val="22"/>
          <w:szCs w:val="22"/>
          <w:highlight w:val="yellow"/>
        </w:rPr>
      </w:pPr>
    </w:p>
    <w:p w14:paraId="673A093D" w14:textId="77777777" w:rsidR="00903784" w:rsidRDefault="00903784" w:rsidP="002B54B7">
      <w:pPr>
        <w:rPr>
          <w:rFonts w:ascii="Rockwell" w:hAnsi="Rockwell"/>
          <w:sz w:val="22"/>
          <w:szCs w:val="22"/>
          <w:highlight w:val="yellow"/>
        </w:rPr>
      </w:pPr>
    </w:p>
    <w:p w14:paraId="38816385" w14:textId="77777777" w:rsidR="00903784" w:rsidRDefault="00903784" w:rsidP="002B54B7">
      <w:pPr>
        <w:rPr>
          <w:rFonts w:ascii="Rockwell" w:hAnsi="Rockwell"/>
          <w:sz w:val="22"/>
          <w:szCs w:val="22"/>
          <w:highlight w:val="yellow"/>
        </w:rPr>
      </w:pPr>
      <w:bookmarkStart w:id="3" w:name="_GoBack"/>
      <w:bookmarkEnd w:id="3"/>
    </w:p>
    <w:p w14:paraId="3AEE6A02" w14:textId="3B436599" w:rsidR="002B54B7" w:rsidRPr="004E703C" w:rsidRDefault="003E28A0" w:rsidP="002B54B7">
      <w:pPr>
        <w:rPr>
          <w:rFonts w:ascii="Rockwell" w:hAnsi="Rockwell"/>
          <w:sz w:val="36"/>
          <w:szCs w:val="36"/>
        </w:rPr>
      </w:pPr>
      <w:bookmarkStart w:id="4" w:name="keydeadlines"/>
      <w:bookmarkEnd w:id="4"/>
      <w:r>
        <w:rPr>
          <w:rFonts w:ascii="Rockwell" w:hAnsi="Rockwell"/>
          <w:sz w:val="36"/>
          <w:szCs w:val="36"/>
        </w:rPr>
        <w:lastRenderedPageBreak/>
        <w:t xml:space="preserve">6. </w:t>
      </w:r>
      <w:r w:rsidR="004E703C" w:rsidRPr="004E703C">
        <w:rPr>
          <w:rFonts w:ascii="Rockwell" w:hAnsi="Rockwell"/>
          <w:sz w:val="36"/>
          <w:szCs w:val="36"/>
        </w:rPr>
        <w:t>Calendar of Key Dates</w:t>
      </w:r>
    </w:p>
    <w:p w14:paraId="0232B226" w14:textId="5AEB44C4" w:rsidR="004E703C" w:rsidRDefault="004E703C" w:rsidP="002B54B7">
      <w:pPr>
        <w:rPr>
          <w:rFonts w:ascii="Calibri Light" w:hAnsi="Calibri Light"/>
        </w:rPr>
      </w:pPr>
      <w:r>
        <w:rPr>
          <w:rFonts w:ascii="Calibri Light" w:hAnsi="Calibri Light"/>
        </w:rPr>
        <w:t xml:space="preserve">Because our graduating students and alumni are dwelling in a universe of forms, processes, applications, and deadlines on which access to funding and continued enrollment depend, the alumni counseling world is highly deadline driven. Key deadlines </w:t>
      </w:r>
      <w:r w:rsidR="00BE6EF1">
        <w:rPr>
          <w:rFonts w:ascii="Calibri Light" w:hAnsi="Calibri Light"/>
        </w:rPr>
        <w:t xml:space="preserve">and windows </w:t>
      </w:r>
      <w:r>
        <w:rPr>
          <w:rFonts w:ascii="Calibri Light" w:hAnsi="Calibri Light"/>
        </w:rPr>
        <w:t>include:</w:t>
      </w:r>
    </w:p>
    <w:p w14:paraId="23B2ED32" w14:textId="77777777" w:rsidR="004E703C" w:rsidRDefault="004E703C" w:rsidP="002B54B7">
      <w:pPr>
        <w:rPr>
          <w:rFonts w:ascii="Rockwell" w:hAnsi="Rockwell"/>
          <w:sz w:val="28"/>
          <w:szCs w:val="28"/>
        </w:rPr>
      </w:pPr>
    </w:p>
    <w:p w14:paraId="6765A378" w14:textId="77777777" w:rsidR="002B54B7" w:rsidRPr="004E703C" w:rsidRDefault="002B54B7" w:rsidP="002B54B7">
      <w:pPr>
        <w:pStyle w:val="ListParagraph"/>
        <w:numPr>
          <w:ilvl w:val="0"/>
          <w:numId w:val="10"/>
        </w:numPr>
        <w:rPr>
          <w:rFonts w:ascii="Calibri Light" w:hAnsi="Calibri Light" w:cs="Segoe UI"/>
        </w:rPr>
      </w:pPr>
      <w:r w:rsidRPr="004E703C">
        <w:rPr>
          <w:rFonts w:ascii="Calibri Light" w:hAnsi="Calibri Light" w:cs="Segoe UI"/>
        </w:rPr>
        <w:t>May 1: National College Deposit deadline</w:t>
      </w:r>
    </w:p>
    <w:p w14:paraId="413D1D24" w14:textId="77777777" w:rsidR="002B54B7" w:rsidRPr="004E703C" w:rsidRDefault="002B54B7" w:rsidP="002B54B7">
      <w:pPr>
        <w:pStyle w:val="ListParagraph"/>
        <w:numPr>
          <w:ilvl w:val="0"/>
          <w:numId w:val="10"/>
        </w:numPr>
        <w:rPr>
          <w:rFonts w:ascii="Calibri Light" w:hAnsi="Calibri Light" w:cs="Segoe UI"/>
        </w:rPr>
      </w:pPr>
      <w:r w:rsidRPr="004E703C">
        <w:rPr>
          <w:rFonts w:ascii="Calibri Light" w:hAnsi="Calibri Light" w:cs="Segoe UI"/>
        </w:rPr>
        <w:t>Mid-May: 12</w:t>
      </w:r>
      <w:r w:rsidRPr="004E703C">
        <w:rPr>
          <w:rFonts w:ascii="Calibri Light" w:hAnsi="Calibri Light" w:cs="Segoe UI"/>
          <w:vertAlign w:val="superscript"/>
        </w:rPr>
        <w:t>th</w:t>
      </w:r>
      <w:r w:rsidRPr="004E703C">
        <w:rPr>
          <w:rFonts w:ascii="Calibri Light" w:hAnsi="Calibri Light" w:cs="Segoe UI"/>
        </w:rPr>
        <w:t xml:space="preserve"> grade faculty </w:t>
      </w:r>
      <w:proofErr w:type="spellStart"/>
      <w:r w:rsidRPr="004E703C">
        <w:rPr>
          <w:rFonts w:ascii="Calibri Light" w:hAnsi="Calibri Light" w:cs="Segoe UI"/>
        </w:rPr>
        <w:t>tiering</w:t>
      </w:r>
      <w:proofErr w:type="spellEnd"/>
      <w:r w:rsidRPr="004E703C">
        <w:rPr>
          <w:rFonts w:ascii="Calibri Light" w:hAnsi="Calibri Light" w:cs="Segoe UI"/>
        </w:rPr>
        <w:t xml:space="preserve"> for graduating seniors</w:t>
      </w:r>
    </w:p>
    <w:p w14:paraId="6093D328" w14:textId="77777777" w:rsidR="002B54B7" w:rsidRPr="004E703C" w:rsidRDefault="002B54B7" w:rsidP="002B54B7">
      <w:pPr>
        <w:pStyle w:val="ListParagraph"/>
        <w:numPr>
          <w:ilvl w:val="0"/>
          <w:numId w:val="10"/>
        </w:numPr>
        <w:rPr>
          <w:rFonts w:ascii="Calibri Light" w:hAnsi="Calibri Light" w:cs="Segoe UI"/>
        </w:rPr>
      </w:pPr>
      <w:r w:rsidRPr="004E703C">
        <w:rPr>
          <w:rFonts w:ascii="Calibri Light" w:hAnsi="Calibri Light" w:cs="Segoe UI"/>
        </w:rPr>
        <w:t>May – June: matriculation paperwork due to colleges</w:t>
      </w:r>
    </w:p>
    <w:p w14:paraId="221880A5" w14:textId="77777777" w:rsidR="002B54B7" w:rsidRPr="004E703C" w:rsidRDefault="002B54B7" w:rsidP="002B54B7">
      <w:pPr>
        <w:pStyle w:val="ListParagraph"/>
        <w:numPr>
          <w:ilvl w:val="0"/>
          <w:numId w:val="10"/>
        </w:numPr>
        <w:rPr>
          <w:rFonts w:ascii="Calibri Light" w:hAnsi="Calibri Light" w:cs="Segoe UI"/>
        </w:rPr>
      </w:pPr>
      <w:r w:rsidRPr="004E703C">
        <w:rPr>
          <w:rFonts w:ascii="Calibri Light" w:hAnsi="Calibri Light" w:cs="Segoe UI"/>
        </w:rPr>
        <w:t>June – August: various college orientations</w:t>
      </w:r>
    </w:p>
    <w:p w14:paraId="210C0EFD" w14:textId="77777777" w:rsidR="002B54B7" w:rsidRPr="004E703C" w:rsidRDefault="002B54B7" w:rsidP="002B54B7">
      <w:pPr>
        <w:pStyle w:val="ListParagraph"/>
        <w:numPr>
          <w:ilvl w:val="0"/>
          <w:numId w:val="10"/>
        </w:numPr>
        <w:rPr>
          <w:rFonts w:ascii="Calibri Light" w:hAnsi="Calibri Light" w:cs="Segoe UI"/>
        </w:rPr>
      </w:pPr>
      <w:r w:rsidRPr="004E703C">
        <w:rPr>
          <w:rFonts w:ascii="Calibri Light" w:hAnsi="Calibri Light" w:cs="Segoe UI"/>
        </w:rPr>
        <w:t>Early August: Send off to college BBQ</w:t>
      </w:r>
    </w:p>
    <w:p w14:paraId="66A7B99A" w14:textId="77777777" w:rsidR="002B54B7" w:rsidRPr="004E703C" w:rsidRDefault="002B54B7" w:rsidP="002B54B7">
      <w:pPr>
        <w:pStyle w:val="ListParagraph"/>
        <w:numPr>
          <w:ilvl w:val="0"/>
          <w:numId w:val="10"/>
        </w:numPr>
        <w:rPr>
          <w:rFonts w:ascii="Calibri Light" w:hAnsi="Calibri Light" w:cs="Segoe UI"/>
        </w:rPr>
      </w:pPr>
      <w:r w:rsidRPr="004E703C">
        <w:rPr>
          <w:rFonts w:ascii="Calibri Light" w:hAnsi="Calibri Light" w:cs="Segoe UI"/>
        </w:rPr>
        <w:t>August – September: college start dates, orientations and move in</w:t>
      </w:r>
    </w:p>
    <w:p w14:paraId="4B8843E7" w14:textId="77777777" w:rsidR="002B54B7" w:rsidRPr="004E703C" w:rsidRDefault="002B54B7" w:rsidP="002B54B7">
      <w:pPr>
        <w:pStyle w:val="ListParagraph"/>
        <w:numPr>
          <w:ilvl w:val="0"/>
          <w:numId w:val="10"/>
        </w:numPr>
        <w:rPr>
          <w:rFonts w:ascii="Calibri Light" w:hAnsi="Calibri Light" w:cs="Segoe UI"/>
        </w:rPr>
      </w:pPr>
      <w:r w:rsidRPr="004E703C">
        <w:rPr>
          <w:rFonts w:ascii="Calibri Light" w:hAnsi="Calibri Light" w:cs="Segoe UI"/>
        </w:rPr>
        <w:t>Mid-Sept: “Supporting your child in college” workshop for alumni families</w:t>
      </w:r>
    </w:p>
    <w:p w14:paraId="45A1D188" w14:textId="77777777" w:rsidR="002B54B7" w:rsidRPr="004E703C" w:rsidRDefault="002B54B7" w:rsidP="002B54B7">
      <w:pPr>
        <w:pStyle w:val="ListParagraph"/>
        <w:numPr>
          <w:ilvl w:val="0"/>
          <w:numId w:val="10"/>
        </w:numPr>
        <w:rPr>
          <w:rFonts w:ascii="Calibri Light" w:hAnsi="Calibri Light" w:cs="Segoe UI"/>
        </w:rPr>
      </w:pPr>
      <w:r w:rsidRPr="004E703C">
        <w:rPr>
          <w:rFonts w:ascii="Calibri Light" w:hAnsi="Calibri Light" w:cs="Segoe UI"/>
        </w:rPr>
        <w:t>Sept – Dec: Alumni Counselor visits to new colleges to the network &amp; state schools</w:t>
      </w:r>
    </w:p>
    <w:p w14:paraId="6BF0155C" w14:textId="77777777" w:rsidR="002B54B7" w:rsidRPr="004E703C" w:rsidRDefault="002B54B7" w:rsidP="002B54B7">
      <w:pPr>
        <w:pStyle w:val="ListParagraph"/>
        <w:numPr>
          <w:ilvl w:val="0"/>
          <w:numId w:val="10"/>
        </w:numPr>
        <w:rPr>
          <w:rFonts w:ascii="Calibri Light" w:hAnsi="Calibri Light" w:cs="Segoe UI"/>
        </w:rPr>
      </w:pPr>
      <w:r w:rsidRPr="004E703C">
        <w:rPr>
          <w:rFonts w:ascii="Calibri Light" w:hAnsi="Calibri Light" w:cs="Segoe UI"/>
        </w:rPr>
        <w:t>January: Alumni Homecoming</w:t>
      </w:r>
    </w:p>
    <w:p w14:paraId="74706B25" w14:textId="77777777" w:rsidR="002B54B7" w:rsidRPr="004E703C" w:rsidRDefault="002B54B7" w:rsidP="002B54B7">
      <w:pPr>
        <w:pStyle w:val="ListParagraph"/>
        <w:numPr>
          <w:ilvl w:val="0"/>
          <w:numId w:val="10"/>
        </w:numPr>
        <w:rPr>
          <w:rFonts w:ascii="Calibri Light" w:hAnsi="Calibri Light" w:cs="Segoe UI"/>
        </w:rPr>
      </w:pPr>
      <w:r w:rsidRPr="004E703C">
        <w:rPr>
          <w:rFonts w:ascii="Calibri Light" w:hAnsi="Calibri Light" w:cs="Segoe UI"/>
        </w:rPr>
        <w:t>Mid-January: FAFSA workshop</w:t>
      </w:r>
    </w:p>
    <w:p w14:paraId="17CB6D0B" w14:textId="77777777" w:rsidR="002B54B7" w:rsidRPr="004E703C" w:rsidRDefault="002B54B7" w:rsidP="002B54B7">
      <w:pPr>
        <w:pStyle w:val="ListParagraph"/>
        <w:numPr>
          <w:ilvl w:val="0"/>
          <w:numId w:val="10"/>
        </w:numPr>
        <w:rPr>
          <w:rFonts w:ascii="Calibri Light" w:hAnsi="Calibri Light" w:cs="Segoe UI"/>
        </w:rPr>
      </w:pPr>
      <w:r w:rsidRPr="004E703C">
        <w:rPr>
          <w:rFonts w:ascii="Calibri Light" w:hAnsi="Calibri Light" w:cs="Segoe UI"/>
        </w:rPr>
        <w:t>January – February: FAFSA/CSS Profile renewal</w:t>
      </w:r>
    </w:p>
    <w:p w14:paraId="7223098C" w14:textId="77777777" w:rsidR="002B54B7" w:rsidRPr="004E703C" w:rsidRDefault="002B54B7" w:rsidP="002B54B7">
      <w:pPr>
        <w:pStyle w:val="ListParagraph"/>
        <w:numPr>
          <w:ilvl w:val="0"/>
          <w:numId w:val="10"/>
        </w:numPr>
        <w:rPr>
          <w:rFonts w:ascii="Calibri Light" w:hAnsi="Calibri Light" w:cs="Segoe UI"/>
        </w:rPr>
      </w:pPr>
      <w:r w:rsidRPr="004E703C">
        <w:rPr>
          <w:rFonts w:ascii="Calibri Light" w:hAnsi="Calibri Light" w:cs="Segoe UI"/>
        </w:rPr>
        <w:t>End of February: CRS IV: Transitions course begins</w:t>
      </w:r>
    </w:p>
    <w:p w14:paraId="453235CC" w14:textId="77777777" w:rsidR="002B54B7" w:rsidRPr="004E703C" w:rsidRDefault="002B54B7" w:rsidP="002B54B7">
      <w:pPr>
        <w:pStyle w:val="ListParagraph"/>
        <w:numPr>
          <w:ilvl w:val="0"/>
          <w:numId w:val="10"/>
        </w:numPr>
        <w:rPr>
          <w:rFonts w:ascii="Calibri Light" w:hAnsi="Calibri Light" w:cs="Segoe UI"/>
        </w:rPr>
      </w:pPr>
      <w:r w:rsidRPr="004E703C">
        <w:rPr>
          <w:rFonts w:ascii="Calibri Light" w:hAnsi="Calibri Light" w:cs="Segoe UI"/>
        </w:rPr>
        <w:t>Mid-March: Senior dinner</w:t>
      </w:r>
    </w:p>
    <w:p w14:paraId="3246A95A" w14:textId="77777777" w:rsidR="002B54B7" w:rsidRPr="004E703C" w:rsidRDefault="002B54B7" w:rsidP="002B54B7">
      <w:pPr>
        <w:pStyle w:val="ListParagraph"/>
        <w:numPr>
          <w:ilvl w:val="0"/>
          <w:numId w:val="10"/>
        </w:numPr>
        <w:rPr>
          <w:rFonts w:ascii="Calibri Light" w:hAnsi="Calibri Light" w:cs="Segoe UI"/>
        </w:rPr>
      </w:pPr>
      <w:r w:rsidRPr="004E703C">
        <w:rPr>
          <w:rFonts w:ascii="Calibri Light" w:hAnsi="Calibri Light" w:cs="Segoe UI"/>
        </w:rPr>
        <w:t xml:space="preserve">April : Tier 3 decision meetings </w:t>
      </w:r>
    </w:p>
    <w:p w14:paraId="5BDBBE28" w14:textId="77777777" w:rsidR="002B54B7" w:rsidRPr="004E703C" w:rsidRDefault="002B54B7" w:rsidP="002B54B7">
      <w:pPr>
        <w:rPr>
          <w:rFonts w:ascii="Calibri Light" w:hAnsi="Calibri Light"/>
          <w:highlight w:val="yellow"/>
        </w:rPr>
      </w:pPr>
    </w:p>
    <w:p w14:paraId="71945104" w14:textId="77777777" w:rsidR="00BD4FE4" w:rsidRPr="004E703C" w:rsidRDefault="00BD4FE4" w:rsidP="002B54B7">
      <w:pPr>
        <w:rPr>
          <w:rFonts w:ascii="Calibri Light" w:hAnsi="Calibri Light"/>
          <w:highlight w:val="yellow"/>
        </w:rPr>
      </w:pPr>
    </w:p>
    <w:p w14:paraId="61F50CDF" w14:textId="77777777" w:rsidR="00BD4FE4" w:rsidRPr="004E703C" w:rsidRDefault="00BD4FE4" w:rsidP="002B54B7">
      <w:pPr>
        <w:rPr>
          <w:rFonts w:ascii="Calibri Light" w:hAnsi="Calibri Light"/>
          <w:highlight w:val="yellow"/>
        </w:rPr>
        <w:sectPr w:rsidR="00BD4FE4" w:rsidRPr="004E703C" w:rsidSect="004458FB">
          <w:type w:val="continuous"/>
          <w:pgSz w:w="12240" w:h="15840"/>
          <w:pgMar w:top="1152" w:right="1152" w:bottom="720" w:left="1152" w:header="720" w:footer="720" w:gutter="0"/>
          <w:cols w:space="720"/>
          <w:docGrid w:linePitch="360"/>
        </w:sectPr>
      </w:pPr>
    </w:p>
    <w:p w14:paraId="181AE3EB" w14:textId="77777777" w:rsidR="0089112A" w:rsidRPr="0065330E" w:rsidRDefault="0089112A" w:rsidP="0089112A">
      <w:pPr>
        <w:pStyle w:val="ListParagraph"/>
        <w:rPr>
          <w:rFonts w:asciiTheme="minorHAnsi" w:hAnsiTheme="minorHAnsi" w:cstheme="minorHAnsi"/>
          <w:sz w:val="20"/>
          <w:szCs w:val="20"/>
        </w:rPr>
      </w:pPr>
    </w:p>
    <w:p w14:paraId="5AA66A9D" w14:textId="36A39CDD" w:rsidR="008232D6" w:rsidRPr="003E28A0" w:rsidRDefault="003E28A0" w:rsidP="008232D6">
      <w:pPr>
        <w:rPr>
          <w:rFonts w:ascii="Rockwell" w:hAnsi="Rockwell" w:cs="Calibri"/>
          <w:sz w:val="36"/>
          <w:szCs w:val="36"/>
        </w:rPr>
      </w:pPr>
      <w:bookmarkStart w:id="5" w:name="additionalmaterials"/>
      <w:bookmarkEnd w:id="5"/>
      <w:r w:rsidRPr="003E28A0">
        <w:rPr>
          <w:rFonts w:ascii="Rockwell" w:hAnsi="Rockwell" w:cs="Calibri"/>
          <w:sz w:val="36"/>
          <w:szCs w:val="36"/>
        </w:rPr>
        <w:t>7. Road Map for the Year</w:t>
      </w:r>
    </w:p>
    <w:p w14:paraId="3D54E460" w14:textId="77777777" w:rsidR="008232D6" w:rsidRPr="00993CBD" w:rsidRDefault="008232D6" w:rsidP="008232D6">
      <w:pPr>
        <w:rPr>
          <w:rFonts w:ascii="Calibri" w:hAnsi="Calibri" w:cs="Calibri"/>
          <w:b/>
          <w:sz w:val="20"/>
        </w:rPr>
      </w:pPr>
    </w:p>
    <w:tbl>
      <w:tblPr>
        <w:tblStyle w:val="TableGrid"/>
        <w:tblW w:w="0" w:type="auto"/>
        <w:tblLook w:val="04A0" w:firstRow="1" w:lastRow="0" w:firstColumn="1" w:lastColumn="0" w:noHBand="0" w:noVBand="1"/>
      </w:tblPr>
      <w:tblGrid>
        <w:gridCol w:w="3679"/>
        <w:gridCol w:w="3397"/>
        <w:gridCol w:w="3221"/>
        <w:gridCol w:w="3661"/>
      </w:tblGrid>
      <w:tr w:rsidR="008232D6" w:rsidRPr="00993CBD" w14:paraId="26150246" w14:textId="77777777" w:rsidTr="008232D6">
        <w:tc>
          <w:tcPr>
            <w:tcW w:w="3708" w:type="dxa"/>
            <w:shd w:val="clear" w:color="auto" w:fill="000000" w:themeFill="text1"/>
          </w:tcPr>
          <w:p w14:paraId="7CC9FA75" w14:textId="77777777" w:rsidR="008232D6" w:rsidRPr="007D63D0" w:rsidRDefault="008232D6" w:rsidP="004E703C">
            <w:pPr>
              <w:rPr>
                <w:rFonts w:ascii="Segoe UI" w:hAnsi="Segoe UI" w:cs="Segoe UI"/>
                <w:b/>
                <w:sz w:val="22"/>
                <w:szCs w:val="22"/>
              </w:rPr>
            </w:pPr>
            <w:r w:rsidRPr="007D63D0">
              <w:rPr>
                <w:rFonts w:ascii="Segoe UI" w:hAnsi="Segoe UI" w:cs="Segoe UI"/>
                <w:b/>
                <w:sz w:val="22"/>
                <w:szCs w:val="22"/>
              </w:rPr>
              <w:t>AUGUST</w:t>
            </w:r>
          </w:p>
        </w:tc>
        <w:tc>
          <w:tcPr>
            <w:tcW w:w="3420" w:type="dxa"/>
            <w:shd w:val="clear" w:color="auto" w:fill="000000" w:themeFill="text1"/>
          </w:tcPr>
          <w:p w14:paraId="6B9A548F" w14:textId="77777777" w:rsidR="008232D6" w:rsidRPr="007D63D0" w:rsidRDefault="008232D6" w:rsidP="004E703C">
            <w:pPr>
              <w:rPr>
                <w:rFonts w:ascii="Segoe UI" w:hAnsi="Segoe UI" w:cs="Segoe UI"/>
                <w:b/>
                <w:sz w:val="22"/>
                <w:szCs w:val="22"/>
              </w:rPr>
            </w:pPr>
            <w:r w:rsidRPr="007D63D0">
              <w:rPr>
                <w:rFonts w:ascii="Segoe UI" w:hAnsi="Segoe UI" w:cs="Segoe UI"/>
                <w:b/>
                <w:sz w:val="22"/>
                <w:szCs w:val="22"/>
              </w:rPr>
              <w:t>SEPTEMBER</w:t>
            </w:r>
          </w:p>
        </w:tc>
        <w:tc>
          <w:tcPr>
            <w:tcW w:w="3240" w:type="dxa"/>
            <w:shd w:val="clear" w:color="auto" w:fill="000000" w:themeFill="text1"/>
          </w:tcPr>
          <w:p w14:paraId="1AAAEE1C" w14:textId="77777777" w:rsidR="008232D6" w:rsidRPr="007D63D0" w:rsidRDefault="008232D6" w:rsidP="004E703C">
            <w:pPr>
              <w:rPr>
                <w:rFonts w:ascii="Segoe UI" w:hAnsi="Segoe UI" w:cs="Segoe UI"/>
                <w:b/>
                <w:sz w:val="22"/>
                <w:szCs w:val="22"/>
              </w:rPr>
            </w:pPr>
            <w:r w:rsidRPr="007D63D0">
              <w:rPr>
                <w:rFonts w:ascii="Segoe UI" w:hAnsi="Segoe UI" w:cs="Segoe UI"/>
                <w:b/>
                <w:sz w:val="22"/>
                <w:szCs w:val="22"/>
              </w:rPr>
              <w:t>OCTOBER</w:t>
            </w:r>
          </w:p>
        </w:tc>
        <w:tc>
          <w:tcPr>
            <w:tcW w:w="3690" w:type="dxa"/>
            <w:shd w:val="clear" w:color="auto" w:fill="000000" w:themeFill="text1"/>
          </w:tcPr>
          <w:p w14:paraId="2A7D5AE6" w14:textId="77777777" w:rsidR="008232D6" w:rsidRPr="007D63D0" w:rsidRDefault="008232D6" w:rsidP="004E703C">
            <w:pPr>
              <w:rPr>
                <w:rFonts w:ascii="Segoe UI" w:hAnsi="Segoe UI" w:cs="Segoe UI"/>
                <w:b/>
                <w:sz w:val="22"/>
                <w:szCs w:val="22"/>
              </w:rPr>
            </w:pPr>
            <w:r w:rsidRPr="007D63D0">
              <w:rPr>
                <w:rFonts w:ascii="Segoe UI" w:hAnsi="Segoe UI" w:cs="Segoe UI"/>
                <w:b/>
                <w:sz w:val="22"/>
                <w:szCs w:val="22"/>
              </w:rPr>
              <w:t>NOVEMBER</w:t>
            </w:r>
          </w:p>
        </w:tc>
      </w:tr>
      <w:tr w:rsidR="008232D6" w14:paraId="698FCC2C" w14:textId="77777777" w:rsidTr="008232D6">
        <w:tc>
          <w:tcPr>
            <w:tcW w:w="3708" w:type="dxa"/>
          </w:tcPr>
          <w:p w14:paraId="0F04ED4E" w14:textId="77777777" w:rsidR="008232D6" w:rsidRPr="007D63D0" w:rsidRDefault="008232D6" w:rsidP="004E703C">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First Year Students:</w:t>
            </w:r>
          </w:p>
          <w:p w14:paraId="4B1093D0"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Matriculation</w:t>
            </w:r>
          </w:p>
          <w:p w14:paraId="56038188"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Sendoff BBQ</w:t>
            </w:r>
          </w:p>
          <w:p w14:paraId="5F8D189E"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Orientation</w:t>
            </w:r>
          </w:p>
          <w:p w14:paraId="42F659E9"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Course registration</w:t>
            </w:r>
          </w:p>
          <w:p w14:paraId="7FE42ACA"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Move-In preparations</w:t>
            </w:r>
          </w:p>
          <w:p w14:paraId="6F4A7DD8"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Fall Book scholarship</w:t>
            </w:r>
          </w:p>
          <w:p w14:paraId="17CAA80E" w14:textId="77777777" w:rsidR="008232D6" w:rsidRPr="007D63D0" w:rsidRDefault="008232D6" w:rsidP="004E703C">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Returning Students:</w:t>
            </w:r>
          </w:p>
          <w:p w14:paraId="549DD9CE"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Course registration</w:t>
            </w:r>
          </w:p>
          <w:p w14:paraId="46B9A0EE"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Move-In preparations</w:t>
            </w:r>
          </w:p>
          <w:p w14:paraId="5A5FB648"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 w:val="left" w:pos="180"/>
              </w:tabs>
              <w:ind w:left="180" w:hanging="180"/>
              <w:rPr>
                <w:rFonts w:ascii="Segoe UI" w:hAnsi="Segoe UI" w:cs="Segoe UI"/>
                <w:b/>
                <w:sz w:val="22"/>
                <w:szCs w:val="22"/>
              </w:rPr>
            </w:pPr>
            <w:r w:rsidRPr="007D63D0">
              <w:rPr>
                <w:rFonts w:ascii="Segoe UI" w:hAnsi="Segoe UI" w:cs="Segoe UI"/>
                <w:sz w:val="22"/>
                <w:szCs w:val="22"/>
              </w:rPr>
              <w:t xml:space="preserve">Fall Book Scholarship </w:t>
            </w:r>
          </w:p>
        </w:tc>
        <w:tc>
          <w:tcPr>
            <w:tcW w:w="3420" w:type="dxa"/>
          </w:tcPr>
          <w:p w14:paraId="419A2F87" w14:textId="58B532B7" w:rsidR="00F15A9C" w:rsidRPr="007D63D0" w:rsidRDefault="00F15A9C" w:rsidP="00F15A9C">
            <w:pPr>
              <w:pStyle w:val="CalendarInformation"/>
              <w:framePr w:hSpace="0" w:wrap="auto" w:vAnchor="margin" w:hAnchor="text" w:xAlign="left" w:yAlign="inline"/>
              <w:tabs>
                <w:tab w:val="clear" w:pos="576"/>
              </w:tabs>
              <w:rPr>
                <w:rFonts w:ascii="Segoe UI" w:hAnsi="Segoe UI" w:cs="Segoe UI"/>
                <w:b/>
                <w:sz w:val="22"/>
                <w:szCs w:val="22"/>
              </w:rPr>
            </w:pPr>
            <w:r w:rsidRPr="007D63D0">
              <w:rPr>
                <w:rFonts w:ascii="Segoe UI" w:hAnsi="Segoe UI" w:cs="Segoe UI"/>
                <w:b/>
                <w:sz w:val="22"/>
                <w:szCs w:val="22"/>
              </w:rPr>
              <w:t xml:space="preserve">Alumni areas of focus: </w:t>
            </w:r>
          </w:p>
          <w:p w14:paraId="24E0D09C"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s>
              <w:ind w:left="216" w:hanging="216"/>
              <w:rPr>
                <w:rFonts w:ascii="Segoe UI" w:hAnsi="Segoe UI" w:cs="Segoe UI"/>
                <w:sz w:val="22"/>
                <w:szCs w:val="22"/>
              </w:rPr>
            </w:pPr>
            <w:r w:rsidRPr="007D63D0">
              <w:rPr>
                <w:rFonts w:ascii="Segoe UI" w:hAnsi="Segoe UI" w:cs="Segoe UI"/>
                <w:sz w:val="22"/>
                <w:szCs w:val="22"/>
              </w:rPr>
              <w:t>Time management</w:t>
            </w:r>
          </w:p>
          <w:p w14:paraId="5FAFAC17"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s>
              <w:ind w:left="216" w:hanging="216"/>
              <w:rPr>
                <w:rFonts w:ascii="Segoe UI" w:hAnsi="Segoe UI" w:cs="Segoe UI"/>
                <w:sz w:val="22"/>
                <w:szCs w:val="22"/>
              </w:rPr>
            </w:pPr>
            <w:r w:rsidRPr="007D63D0">
              <w:rPr>
                <w:rFonts w:ascii="Segoe UI" w:hAnsi="Segoe UI" w:cs="Segoe UI"/>
                <w:sz w:val="22"/>
                <w:szCs w:val="22"/>
              </w:rPr>
              <w:t>Asking for assistance from advisors and professors</w:t>
            </w:r>
          </w:p>
          <w:p w14:paraId="7169C9C4" w14:textId="77777777" w:rsidR="008232D6" w:rsidRPr="007D63D0" w:rsidRDefault="008232D6" w:rsidP="004E703C">
            <w:pPr>
              <w:pStyle w:val="CalendarInformation"/>
              <w:framePr w:hSpace="0" w:wrap="auto" w:vAnchor="margin" w:hAnchor="text" w:xAlign="left" w:yAlign="inline"/>
              <w:tabs>
                <w:tab w:val="clear" w:pos="576"/>
                <w:tab w:val="left" w:pos="180"/>
              </w:tabs>
              <w:rPr>
                <w:rFonts w:ascii="Segoe UI" w:hAnsi="Segoe UI" w:cs="Segoe UI"/>
                <w:b/>
                <w:sz w:val="22"/>
                <w:szCs w:val="22"/>
              </w:rPr>
            </w:pPr>
          </w:p>
        </w:tc>
        <w:tc>
          <w:tcPr>
            <w:tcW w:w="3240" w:type="dxa"/>
          </w:tcPr>
          <w:p w14:paraId="3A67879F" w14:textId="30CAC33E" w:rsidR="00F15A9C" w:rsidRPr="007D63D0" w:rsidRDefault="00F15A9C" w:rsidP="00F15A9C">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 xml:space="preserve">Alumni areas of focus: </w:t>
            </w:r>
          </w:p>
          <w:p w14:paraId="026E5520"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 w:val="left" w:pos="180"/>
              </w:tabs>
              <w:rPr>
                <w:rFonts w:ascii="Segoe UI" w:hAnsi="Segoe UI" w:cs="Segoe UI"/>
                <w:sz w:val="22"/>
                <w:szCs w:val="22"/>
              </w:rPr>
            </w:pPr>
            <w:r w:rsidRPr="007D63D0">
              <w:rPr>
                <w:rFonts w:ascii="Segoe UI" w:hAnsi="Segoe UI" w:cs="Segoe UI"/>
                <w:sz w:val="22"/>
                <w:szCs w:val="22"/>
              </w:rPr>
              <w:t>Study skills</w:t>
            </w:r>
          </w:p>
          <w:p w14:paraId="5DC455E9" w14:textId="77777777" w:rsidR="008232D6" w:rsidRPr="007D63D0" w:rsidRDefault="008232D6" w:rsidP="004E703C">
            <w:pPr>
              <w:pStyle w:val="CalendarInformation"/>
              <w:framePr w:hSpace="0" w:wrap="auto" w:vAnchor="margin" w:hAnchor="text" w:xAlign="left" w:yAlign="inline"/>
              <w:tabs>
                <w:tab w:val="clear" w:pos="576"/>
                <w:tab w:val="left" w:pos="180"/>
              </w:tabs>
              <w:ind w:left="180"/>
              <w:rPr>
                <w:rFonts w:ascii="Segoe UI" w:hAnsi="Segoe UI" w:cs="Segoe UI"/>
                <w:b/>
                <w:sz w:val="22"/>
                <w:szCs w:val="22"/>
              </w:rPr>
            </w:pPr>
          </w:p>
        </w:tc>
        <w:tc>
          <w:tcPr>
            <w:tcW w:w="3690" w:type="dxa"/>
          </w:tcPr>
          <w:p w14:paraId="6DB0EB40" w14:textId="373DEC43" w:rsidR="00F15A9C" w:rsidRPr="007D63D0" w:rsidRDefault="00F15A9C" w:rsidP="00F15A9C">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 xml:space="preserve">Alumni areas of focus: </w:t>
            </w:r>
          </w:p>
          <w:p w14:paraId="5020A8B5"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Midterm exams</w:t>
            </w:r>
          </w:p>
          <w:p w14:paraId="0FF5092A"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Course registration for spring term</w:t>
            </w:r>
          </w:p>
          <w:p w14:paraId="466D48D4" w14:textId="77777777" w:rsidR="008232D6" w:rsidRPr="007D63D0" w:rsidRDefault="008232D6" w:rsidP="004E703C">
            <w:pPr>
              <w:rPr>
                <w:rFonts w:ascii="Segoe UI" w:hAnsi="Segoe UI" w:cs="Segoe UI"/>
                <w:b/>
                <w:sz w:val="22"/>
                <w:szCs w:val="22"/>
              </w:rPr>
            </w:pPr>
          </w:p>
        </w:tc>
      </w:tr>
      <w:tr w:rsidR="00F15A9C" w14:paraId="4C3552FB" w14:textId="77777777" w:rsidTr="008232D6">
        <w:tc>
          <w:tcPr>
            <w:tcW w:w="3708" w:type="dxa"/>
          </w:tcPr>
          <w:p w14:paraId="34BD443F" w14:textId="71F0CD2A" w:rsidR="00F15A9C" w:rsidRPr="007D63D0" w:rsidRDefault="00F15A9C" w:rsidP="004E703C">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Alumni Counselors:</w:t>
            </w:r>
          </w:p>
          <w:p w14:paraId="265FC4C1" w14:textId="77777777" w:rsidR="00F15A9C" w:rsidRPr="007D63D0" w:rsidRDefault="00F15A9C" w:rsidP="00F15A9C">
            <w:pPr>
              <w:pStyle w:val="CalendarInformation"/>
              <w:framePr w:hSpace="0" w:wrap="auto" w:vAnchor="margin" w:hAnchor="text" w:xAlign="left" w:yAlign="inline"/>
              <w:numPr>
                <w:ilvl w:val="0"/>
                <w:numId w:val="15"/>
              </w:numPr>
              <w:tabs>
                <w:tab w:val="clear" w:pos="576"/>
                <w:tab w:val="left" w:pos="180"/>
              </w:tabs>
              <w:rPr>
                <w:rFonts w:ascii="Segoe UI" w:hAnsi="Segoe UI" w:cs="Segoe UI"/>
                <w:sz w:val="22"/>
                <w:szCs w:val="22"/>
              </w:rPr>
            </w:pPr>
            <w:r w:rsidRPr="007D63D0">
              <w:rPr>
                <w:rFonts w:ascii="Segoe UI" w:hAnsi="Segoe UI" w:cs="Segoe UI"/>
                <w:sz w:val="22"/>
                <w:szCs w:val="22"/>
              </w:rPr>
              <w:t>Sendoff BBQ</w:t>
            </w:r>
          </w:p>
          <w:p w14:paraId="386ABD66" w14:textId="77777777" w:rsidR="00F15A9C" w:rsidRPr="007D63D0" w:rsidRDefault="00F15A9C" w:rsidP="00F15A9C">
            <w:pPr>
              <w:pStyle w:val="CalendarInformation"/>
              <w:framePr w:hSpace="0" w:wrap="auto" w:vAnchor="margin" w:hAnchor="text" w:xAlign="left" w:yAlign="inline"/>
              <w:numPr>
                <w:ilvl w:val="0"/>
                <w:numId w:val="15"/>
              </w:numPr>
              <w:tabs>
                <w:tab w:val="clear" w:pos="576"/>
                <w:tab w:val="left" w:pos="180"/>
              </w:tabs>
              <w:rPr>
                <w:rFonts w:ascii="Segoe UI" w:hAnsi="Segoe UI" w:cs="Segoe UI"/>
                <w:sz w:val="22"/>
                <w:szCs w:val="22"/>
              </w:rPr>
            </w:pPr>
            <w:r w:rsidRPr="007D63D0">
              <w:rPr>
                <w:rFonts w:ascii="Segoe UI" w:hAnsi="Segoe UI" w:cs="Segoe UI"/>
                <w:sz w:val="22"/>
                <w:szCs w:val="22"/>
              </w:rPr>
              <w:t xml:space="preserve">Confirming matriculation </w:t>
            </w:r>
          </w:p>
          <w:p w14:paraId="6C8E2300" w14:textId="3DFBBFAA" w:rsidR="00F15A9C" w:rsidRPr="007D63D0" w:rsidRDefault="00F15A9C" w:rsidP="00F15A9C">
            <w:pPr>
              <w:pStyle w:val="CalendarInformation"/>
              <w:framePr w:hSpace="0" w:wrap="auto" w:vAnchor="margin" w:hAnchor="text" w:xAlign="left" w:yAlign="inline"/>
              <w:numPr>
                <w:ilvl w:val="0"/>
                <w:numId w:val="15"/>
              </w:numPr>
              <w:tabs>
                <w:tab w:val="clear" w:pos="576"/>
                <w:tab w:val="left" w:pos="180"/>
              </w:tabs>
              <w:rPr>
                <w:rFonts w:ascii="Segoe UI" w:hAnsi="Segoe UI" w:cs="Segoe UI"/>
                <w:b/>
                <w:sz w:val="22"/>
                <w:szCs w:val="22"/>
              </w:rPr>
            </w:pPr>
            <w:r w:rsidRPr="007D63D0">
              <w:rPr>
                <w:rFonts w:ascii="Segoe UI" w:hAnsi="Segoe UI" w:cs="Segoe UI"/>
                <w:sz w:val="22"/>
                <w:szCs w:val="22"/>
              </w:rPr>
              <w:t>Course registration counseling</w:t>
            </w:r>
            <w:r w:rsidRPr="007D63D0">
              <w:rPr>
                <w:rFonts w:ascii="Segoe UI" w:hAnsi="Segoe UI" w:cs="Segoe UI"/>
                <w:b/>
                <w:sz w:val="22"/>
                <w:szCs w:val="22"/>
              </w:rPr>
              <w:t xml:space="preserve"> </w:t>
            </w:r>
          </w:p>
        </w:tc>
        <w:tc>
          <w:tcPr>
            <w:tcW w:w="3420" w:type="dxa"/>
          </w:tcPr>
          <w:p w14:paraId="7EFDCDC8" w14:textId="77777777" w:rsidR="0095040D" w:rsidRPr="007D63D0" w:rsidRDefault="0095040D" w:rsidP="0095040D">
            <w:pPr>
              <w:pStyle w:val="CalendarInformation"/>
              <w:framePr w:hSpace="0" w:wrap="auto" w:vAnchor="margin" w:hAnchor="text" w:xAlign="left" w:yAlign="inline"/>
              <w:tabs>
                <w:tab w:val="clear" w:pos="576"/>
              </w:tabs>
              <w:rPr>
                <w:rFonts w:ascii="Segoe UI" w:hAnsi="Segoe UI" w:cs="Segoe UI"/>
                <w:b/>
                <w:sz w:val="22"/>
                <w:szCs w:val="22"/>
              </w:rPr>
            </w:pPr>
            <w:r w:rsidRPr="007D63D0">
              <w:rPr>
                <w:rFonts w:ascii="Segoe UI" w:hAnsi="Segoe UI" w:cs="Segoe UI"/>
                <w:b/>
                <w:sz w:val="22"/>
                <w:szCs w:val="22"/>
              </w:rPr>
              <w:t>Alumni Counselors:</w:t>
            </w:r>
          </w:p>
          <w:p w14:paraId="2A0CBAE8" w14:textId="69CC7767" w:rsidR="00F15A9C" w:rsidRPr="007D63D0" w:rsidRDefault="00F15A9C" w:rsidP="0095040D">
            <w:pPr>
              <w:pStyle w:val="CalendarInformation"/>
              <w:framePr w:hSpace="0" w:wrap="auto" w:vAnchor="margin" w:hAnchor="text" w:xAlign="left" w:yAlign="inline"/>
              <w:numPr>
                <w:ilvl w:val="0"/>
                <w:numId w:val="15"/>
              </w:numPr>
              <w:tabs>
                <w:tab w:val="clear" w:pos="576"/>
                <w:tab w:val="left" w:pos="180"/>
              </w:tabs>
              <w:rPr>
                <w:rFonts w:ascii="Segoe UI" w:hAnsi="Segoe UI" w:cs="Segoe UI"/>
                <w:sz w:val="22"/>
                <w:szCs w:val="22"/>
              </w:rPr>
            </w:pPr>
            <w:r w:rsidRPr="007D63D0">
              <w:rPr>
                <w:rFonts w:ascii="Segoe UI" w:hAnsi="Segoe UI" w:cs="Segoe UI"/>
                <w:sz w:val="22"/>
                <w:szCs w:val="22"/>
              </w:rPr>
              <w:t xml:space="preserve">Campus visits </w:t>
            </w:r>
          </w:p>
          <w:p w14:paraId="39EE8048" w14:textId="4AABCD50" w:rsidR="00F15A9C" w:rsidRPr="007D63D0" w:rsidRDefault="00F15A9C" w:rsidP="0095040D">
            <w:pPr>
              <w:pStyle w:val="CalendarInformation"/>
              <w:framePr w:hSpace="0" w:wrap="auto" w:vAnchor="margin" w:hAnchor="text" w:xAlign="left" w:yAlign="inline"/>
              <w:numPr>
                <w:ilvl w:val="0"/>
                <w:numId w:val="15"/>
              </w:numPr>
              <w:tabs>
                <w:tab w:val="clear" w:pos="576"/>
                <w:tab w:val="left" w:pos="180"/>
              </w:tabs>
              <w:rPr>
                <w:rFonts w:ascii="Segoe UI" w:hAnsi="Segoe UI" w:cs="Segoe UI"/>
                <w:sz w:val="22"/>
                <w:szCs w:val="22"/>
              </w:rPr>
            </w:pPr>
            <w:r w:rsidRPr="007D63D0">
              <w:rPr>
                <w:rFonts w:ascii="Segoe UI" w:hAnsi="Segoe UI" w:cs="Segoe UI"/>
                <w:sz w:val="22"/>
                <w:szCs w:val="22"/>
              </w:rPr>
              <w:t xml:space="preserve">Monthly </w:t>
            </w:r>
            <w:r w:rsidR="00C0442E" w:rsidRPr="007D63D0">
              <w:rPr>
                <w:rFonts w:ascii="Segoe UI" w:hAnsi="Segoe UI" w:cs="Segoe UI"/>
                <w:sz w:val="22"/>
                <w:szCs w:val="22"/>
              </w:rPr>
              <w:t>outreach/meetings</w:t>
            </w:r>
          </w:p>
          <w:p w14:paraId="23E1A8F8" w14:textId="4BB6D342" w:rsidR="00F15A9C" w:rsidRPr="007D63D0" w:rsidRDefault="00F15A9C" w:rsidP="0095040D">
            <w:pPr>
              <w:pStyle w:val="CalendarInformation"/>
              <w:framePr w:hSpace="0" w:wrap="auto" w:vAnchor="margin" w:hAnchor="text" w:xAlign="left" w:yAlign="inline"/>
              <w:numPr>
                <w:ilvl w:val="0"/>
                <w:numId w:val="15"/>
              </w:numPr>
              <w:tabs>
                <w:tab w:val="clear" w:pos="576"/>
                <w:tab w:val="left" w:pos="180"/>
              </w:tabs>
              <w:rPr>
                <w:rFonts w:ascii="Segoe UI" w:hAnsi="Segoe UI" w:cs="Segoe UI"/>
                <w:sz w:val="22"/>
                <w:szCs w:val="22"/>
              </w:rPr>
            </w:pPr>
            <w:r w:rsidRPr="007D63D0">
              <w:rPr>
                <w:rFonts w:ascii="Segoe UI" w:hAnsi="Segoe UI" w:cs="Segoe UI"/>
                <w:sz w:val="22"/>
                <w:szCs w:val="22"/>
              </w:rPr>
              <w:t>Parent workshop “</w:t>
            </w:r>
            <w:r w:rsidR="0095040D" w:rsidRPr="007D63D0">
              <w:rPr>
                <w:rFonts w:ascii="Segoe UI" w:hAnsi="Segoe UI" w:cs="Segoe UI"/>
                <w:sz w:val="22"/>
                <w:szCs w:val="22"/>
              </w:rPr>
              <w:t xml:space="preserve">Supporting Your </w:t>
            </w:r>
            <w:r w:rsidRPr="007D63D0">
              <w:rPr>
                <w:rFonts w:ascii="Segoe UI" w:hAnsi="Segoe UI" w:cs="Segoe UI"/>
                <w:sz w:val="22"/>
                <w:szCs w:val="22"/>
              </w:rPr>
              <w:t>Child in College”</w:t>
            </w:r>
          </w:p>
        </w:tc>
        <w:tc>
          <w:tcPr>
            <w:tcW w:w="3240" w:type="dxa"/>
          </w:tcPr>
          <w:p w14:paraId="5D9DA379" w14:textId="77777777" w:rsidR="00F15A9C" w:rsidRPr="007D63D0" w:rsidRDefault="00F15A9C" w:rsidP="00F15A9C">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Alumni Counselors:</w:t>
            </w:r>
          </w:p>
          <w:p w14:paraId="12457A2F" w14:textId="77777777" w:rsidR="00F15A9C" w:rsidRPr="007D63D0" w:rsidRDefault="00F15A9C" w:rsidP="0095040D">
            <w:pPr>
              <w:pStyle w:val="CalendarInformation"/>
              <w:framePr w:hSpace="0" w:wrap="auto" w:vAnchor="margin" w:hAnchor="text" w:xAlign="left" w:yAlign="inline"/>
              <w:numPr>
                <w:ilvl w:val="0"/>
                <w:numId w:val="15"/>
              </w:numPr>
              <w:tabs>
                <w:tab w:val="clear" w:pos="576"/>
                <w:tab w:val="left" w:pos="180"/>
              </w:tabs>
              <w:rPr>
                <w:rFonts w:ascii="Segoe UI" w:hAnsi="Segoe UI" w:cs="Segoe UI"/>
                <w:sz w:val="22"/>
                <w:szCs w:val="22"/>
              </w:rPr>
            </w:pPr>
            <w:r w:rsidRPr="007D63D0">
              <w:rPr>
                <w:rFonts w:ascii="Segoe UI" w:hAnsi="Segoe UI" w:cs="Segoe UI"/>
                <w:sz w:val="22"/>
                <w:szCs w:val="22"/>
              </w:rPr>
              <w:t>Campus visits</w:t>
            </w:r>
          </w:p>
          <w:p w14:paraId="6BAD3991" w14:textId="77777777" w:rsidR="00F15A9C" w:rsidRPr="007D63D0" w:rsidRDefault="00F15A9C" w:rsidP="0095040D">
            <w:pPr>
              <w:pStyle w:val="CalendarInformation"/>
              <w:framePr w:hSpace="0" w:wrap="auto" w:vAnchor="margin" w:hAnchor="text" w:xAlign="left" w:yAlign="inline"/>
              <w:numPr>
                <w:ilvl w:val="0"/>
                <w:numId w:val="15"/>
              </w:numPr>
              <w:tabs>
                <w:tab w:val="clear" w:pos="576"/>
                <w:tab w:val="left" w:pos="180"/>
              </w:tabs>
              <w:rPr>
                <w:rFonts w:ascii="Segoe UI" w:hAnsi="Segoe UI" w:cs="Segoe UI"/>
                <w:sz w:val="22"/>
                <w:szCs w:val="22"/>
              </w:rPr>
            </w:pPr>
            <w:r w:rsidRPr="007D63D0">
              <w:rPr>
                <w:rFonts w:ascii="Segoe UI" w:hAnsi="Segoe UI" w:cs="Segoe UI"/>
                <w:sz w:val="22"/>
                <w:szCs w:val="22"/>
              </w:rPr>
              <w:t xml:space="preserve">Monthly </w:t>
            </w:r>
            <w:r w:rsidR="00C0442E" w:rsidRPr="007D63D0">
              <w:rPr>
                <w:rFonts w:ascii="Segoe UI" w:hAnsi="Segoe UI" w:cs="Segoe UI"/>
                <w:sz w:val="22"/>
                <w:szCs w:val="22"/>
              </w:rPr>
              <w:t>outreach/meetings</w:t>
            </w:r>
            <w:r w:rsidRPr="007D63D0">
              <w:rPr>
                <w:rFonts w:ascii="Segoe UI" w:hAnsi="Segoe UI" w:cs="Segoe UI"/>
                <w:sz w:val="22"/>
                <w:szCs w:val="22"/>
              </w:rPr>
              <w:t xml:space="preserve"> (focus on </w:t>
            </w:r>
            <w:r w:rsidR="0095040D" w:rsidRPr="007D63D0">
              <w:rPr>
                <w:rFonts w:ascii="Segoe UI" w:hAnsi="Segoe UI" w:cs="Segoe UI"/>
                <w:sz w:val="22"/>
                <w:szCs w:val="22"/>
              </w:rPr>
              <w:t>transferring/re-enrollment)</w:t>
            </w:r>
          </w:p>
          <w:p w14:paraId="231BF036" w14:textId="6F866CBB" w:rsidR="00C0442E" w:rsidRPr="007D63D0" w:rsidRDefault="00C0442E" w:rsidP="0095040D">
            <w:pPr>
              <w:pStyle w:val="CalendarInformation"/>
              <w:framePr w:hSpace="0" w:wrap="auto" w:vAnchor="margin" w:hAnchor="text" w:xAlign="left" w:yAlign="inline"/>
              <w:numPr>
                <w:ilvl w:val="0"/>
                <w:numId w:val="15"/>
              </w:numPr>
              <w:tabs>
                <w:tab w:val="clear" w:pos="576"/>
                <w:tab w:val="left" w:pos="180"/>
              </w:tabs>
              <w:rPr>
                <w:rFonts w:ascii="Segoe UI" w:hAnsi="Segoe UI" w:cs="Segoe UI"/>
                <w:sz w:val="22"/>
                <w:szCs w:val="22"/>
              </w:rPr>
            </w:pPr>
            <w:r w:rsidRPr="007D63D0">
              <w:rPr>
                <w:rFonts w:ascii="Segoe UI" w:hAnsi="Segoe UI" w:cs="Segoe UI"/>
                <w:sz w:val="22"/>
                <w:szCs w:val="22"/>
              </w:rPr>
              <w:t>CRS IV: course revisions</w:t>
            </w:r>
          </w:p>
        </w:tc>
        <w:tc>
          <w:tcPr>
            <w:tcW w:w="3690" w:type="dxa"/>
          </w:tcPr>
          <w:p w14:paraId="36249C25" w14:textId="77777777" w:rsidR="00F15A9C" w:rsidRPr="007D63D0" w:rsidRDefault="0095040D" w:rsidP="0095040D">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Alumni Counselors:</w:t>
            </w:r>
          </w:p>
          <w:p w14:paraId="1B18F889" w14:textId="77777777" w:rsidR="0095040D" w:rsidRPr="007D63D0" w:rsidRDefault="0095040D" w:rsidP="0095040D">
            <w:pPr>
              <w:pStyle w:val="CalendarInformation"/>
              <w:framePr w:hSpace="0" w:wrap="auto" w:vAnchor="margin" w:hAnchor="text" w:xAlign="left" w:yAlign="inline"/>
              <w:numPr>
                <w:ilvl w:val="0"/>
                <w:numId w:val="15"/>
              </w:numPr>
              <w:tabs>
                <w:tab w:val="clear" w:pos="576"/>
                <w:tab w:val="left" w:pos="180"/>
              </w:tabs>
              <w:rPr>
                <w:rFonts w:ascii="Segoe UI" w:hAnsi="Segoe UI" w:cs="Segoe UI"/>
                <w:sz w:val="22"/>
                <w:szCs w:val="22"/>
              </w:rPr>
            </w:pPr>
            <w:r w:rsidRPr="007D63D0">
              <w:rPr>
                <w:rFonts w:ascii="Segoe UI" w:hAnsi="Segoe UI" w:cs="Segoe UI"/>
                <w:sz w:val="22"/>
                <w:szCs w:val="22"/>
              </w:rPr>
              <w:t>Campus Visits</w:t>
            </w:r>
          </w:p>
          <w:p w14:paraId="7BB762F8" w14:textId="6942DB5E" w:rsidR="0095040D" w:rsidRPr="007D63D0" w:rsidRDefault="0095040D" w:rsidP="0095040D">
            <w:pPr>
              <w:pStyle w:val="CalendarInformation"/>
              <w:framePr w:hSpace="0" w:wrap="auto" w:vAnchor="margin" w:hAnchor="text" w:xAlign="left" w:yAlign="inline"/>
              <w:numPr>
                <w:ilvl w:val="0"/>
                <w:numId w:val="15"/>
              </w:numPr>
              <w:tabs>
                <w:tab w:val="clear" w:pos="576"/>
                <w:tab w:val="left" w:pos="180"/>
              </w:tabs>
              <w:rPr>
                <w:rFonts w:ascii="Segoe UI" w:hAnsi="Segoe UI" w:cs="Segoe UI"/>
                <w:sz w:val="22"/>
                <w:szCs w:val="22"/>
              </w:rPr>
            </w:pPr>
            <w:r w:rsidRPr="007D63D0">
              <w:rPr>
                <w:rFonts w:ascii="Segoe UI" w:hAnsi="Segoe UI" w:cs="Segoe UI"/>
                <w:sz w:val="22"/>
                <w:szCs w:val="22"/>
              </w:rPr>
              <w:t xml:space="preserve">Monthly </w:t>
            </w:r>
            <w:r w:rsidR="00C0442E" w:rsidRPr="007D63D0">
              <w:rPr>
                <w:rFonts w:ascii="Segoe UI" w:hAnsi="Segoe UI" w:cs="Segoe UI"/>
                <w:sz w:val="22"/>
                <w:szCs w:val="22"/>
              </w:rPr>
              <w:t>outreach/meetings</w:t>
            </w:r>
          </w:p>
          <w:p w14:paraId="130621EB" w14:textId="77777777" w:rsidR="0095040D" w:rsidRPr="007D63D0" w:rsidRDefault="0095040D" w:rsidP="0095040D">
            <w:pPr>
              <w:pStyle w:val="CalendarInformation"/>
              <w:framePr w:hSpace="0" w:wrap="auto" w:vAnchor="margin" w:hAnchor="text" w:xAlign="left" w:yAlign="inline"/>
              <w:numPr>
                <w:ilvl w:val="0"/>
                <w:numId w:val="15"/>
              </w:numPr>
              <w:tabs>
                <w:tab w:val="clear" w:pos="576"/>
                <w:tab w:val="left" w:pos="180"/>
              </w:tabs>
              <w:rPr>
                <w:rFonts w:ascii="Segoe UI" w:hAnsi="Segoe UI" w:cs="Segoe UI"/>
                <w:sz w:val="22"/>
                <w:szCs w:val="22"/>
              </w:rPr>
            </w:pPr>
            <w:r w:rsidRPr="007D63D0">
              <w:rPr>
                <w:rFonts w:ascii="Segoe UI" w:hAnsi="Segoe UI" w:cs="Segoe UI"/>
                <w:sz w:val="22"/>
                <w:szCs w:val="22"/>
              </w:rPr>
              <w:t>Family newsletter</w:t>
            </w:r>
          </w:p>
          <w:p w14:paraId="7F61068B" w14:textId="77777777" w:rsidR="00C0442E" w:rsidRPr="007D63D0" w:rsidRDefault="00C0442E" w:rsidP="0095040D">
            <w:pPr>
              <w:pStyle w:val="CalendarInformation"/>
              <w:framePr w:hSpace="0" w:wrap="auto" w:vAnchor="margin" w:hAnchor="text" w:xAlign="left" w:yAlign="inline"/>
              <w:numPr>
                <w:ilvl w:val="0"/>
                <w:numId w:val="15"/>
              </w:numPr>
              <w:tabs>
                <w:tab w:val="clear" w:pos="576"/>
                <w:tab w:val="left" w:pos="180"/>
              </w:tabs>
              <w:rPr>
                <w:rFonts w:ascii="Segoe UI" w:hAnsi="Segoe UI" w:cs="Segoe UI"/>
                <w:sz w:val="22"/>
                <w:szCs w:val="22"/>
              </w:rPr>
            </w:pPr>
            <w:r w:rsidRPr="007D63D0">
              <w:rPr>
                <w:rFonts w:ascii="Segoe UI" w:hAnsi="Segoe UI" w:cs="Segoe UI"/>
                <w:sz w:val="22"/>
                <w:szCs w:val="22"/>
              </w:rPr>
              <w:t>Finalize CRS IV course revisions</w:t>
            </w:r>
          </w:p>
          <w:p w14:paraId="01DB115A" w14:textId="17DEFD4C" w:rsidR="00ED37D7" w:rsidRPr="007D63D0" w:rsidRDefault="00ED37D7" w:rsidP="0095040D">
            <w:pPr>
              <w:pStyle w:val="CalendarInformation"/>
              <w:framePr w:hSpace="0" w:wrap="auto" w:vAnchor="margin" w:hAnchor="text" w:xAlign="left" w:yAlign="inline"/>
              <w:numPr>
                <w:ilvl w:val="0"/>
                <w:numId w:val="15"/>
              </w:numPr>
              <w:tabs>
                <w:tab w:val="clear" w:pos="576"/>
                <w:tab w:val="left" w:pos="180"/>
              </w:tabs>
              <w:rPr>
                <w:rFonts w:ascii="Segoe UI" w:hAnsi="Segoe UI" w:cs="Segoe UI"/>
                <w:sz w:val="22"/>
                <w:szCs w:val="22"/>
              </w:rPr>
            </w:pPr>
            <w:r w:rsidRPr="007D63D0">
              <w:rPr>
                <w:rFonts w:ascii="Segoe UI" w:hAnsi="Segoe UI" w:cs="Segoe UI"/>
                <w:sz w:val="22"/>
                <w:szCs w:val="22"/>
              </w:rPr>
              <w:t>Alumni Academic Data Report #1</w:t>
            </w:r>
          </w:p>
        </w:tc>
      </w:tr>
      <w:tr w:rsidR="008232D6" w14:paraId="05B6701D" w14:textId="77777777" w:rsidTr="008232D6">
        <w:tc>
          <w:tcPr>
            <w:tcW w:w="3708" w:type="dxa"/>
            <w:shd w:val="clear" w:color="auto" w:fill="000000" w:themeFill="text1"/>
          </w:tcPr>
          <w:p w14:paraId="4C98A80C" w14:textId="280364A1" w:rsidR="008232D6" w:rsidRPr="007D63D0" w:rsidRDefault="008232D6" w:rsidP="004E703C">
            <w:pPr>
              <w:rPr>
                <w:rFonts w:ascii="Segoe UI" w:hAnsi="Segoe UI" w:cs="Segoe UI"/>
                <w:b/>
                <w:sz w:val="22"/>
                <w:szCs w:val="22"/>
              </w:rPr>
            </w:pPr>
            <w:r w:rsidRPr="007D63D0">
              <w:rPr>
                <w:rFonts w:ascii="Segoe UI" w:hAnsi="Segoe UI" w:cs="Segoe UI"/>
                <w:b/>
                <w:sz w:val="22"/>
                <w:szCs w:val="22"/>
              </w:rPr>
              <w:t>DECEMBER</w:t>
            </w:r>
          </w:p>
        </w:tc>
        <w:tc>
          <w:tcPr>
            <w:tcW w:w="3420" w:type="dxa"/>
            <w:shd w:val="clear" w:color="auto" w:fill="000000" w:themeFill="text1"/>
          </w:tcPr>
          <w:p w14:paraId="1773BC10" w14:textId="77777777" w:rsidR="008232D6" w:rsidRPr="007D63D0" w:rsidRDefault="008232D6" w:rsidP="004E703C">
            <w:pPr>
              <w:rPr>
                <w:rFonts w:ascii="Segoe UI" w:hAnsi="Segoe UI" w:cs="Segoe UI"/>
                <w:b/>
                <w:sz w:val="22"/>
                <w:szCs w:val="22"/>
              </w:rPr>
            </w:pPr>
            <w:r w:rsidRPr="007D63D0">
              <w:rPr>
                <w:rFonts w:ascii="Segoe UI" w:hAnsi="Segoe UI" w:cs="Segoe UI"/>
                <w:b/>
                <w:sz w:val="22"/>
                <w:szCs w:val="22"/>
              </w:rPr>
              <w:t>JANUARY</w:t>
            </w:r>
          </w:p>
        </w:tc>
        <w:tc>
          <w:tcPr>
            <w:tcW w:w="3240" w:type="dxa"/>
            <w:shd w:val="clear" w:color="auto" w:fill="000000" w:themeFill="text1"/>
          </w:tcPr>
          <w:p w14:paraId="4E027446" w14:textId="77777777" w:rsidR="008232D6" w:rsidRPr="007D63D0" w:rsidRDefault="008232D6" w:rsidP="004E703C">
            <w:pPr>
              <w:rPr>
                <w:rFonts w:ascii="Segoe UI" w:hAnsi="Segoe UI" w:cs="Segoe UI"/>
                <w:b/>
                <w:sz w:val="22"/>
                <w:szCs w:val="22"/>
              </w:rPr>
            </w:pPr>
            <w:r w:rsidRPr="007D63D0">
              <w:rPr>
                <w:rFonts w:ascii="Segoe UI" w:hAnsi="Segoe UI" w:cs="Segoe UI"/>
                <w:b/>
                <w:sz w:val="22"/>
                <w:szCs w:val="22"/>
              </w:rPr>
              <w:t>FEBRUARY</w:t>
            </w:r>
          </w:p>
        </w:tc>
        <w:tc>
          <w:tcPr>
            <w:tcW w:w="3690" w:type="dxa"/>
            <w:shd w:val="clear" w:color="auto" w:fill="000000" w:themeFill="text1"/>
          </w:tcPr>
          <w:p w14:paraId="4F337FB0" w14:textId="77777777" w:rsidR="008232D6" w:rsidRPr="007D63D0" w:rsidRDefault="008232D6" w:rsidP="004E703C">
            <w:pPr>
              <w:rPr>
                <w:rFonts w:ascii="Segoe UI" w:hAnsi="Segoe UI" w:cs="Segoe UI"/>
                <w:b/>
                <w:sz w:val="22"/>
                <w:szCs w:val="22"/>
              </w:rPr>
            </w:pPr>
            <w:r w:rsidRPr="007D63D0">
              <w:rPr>
                <w:rFonts w:ascii="Segoe UI" w:hAnsi="Segoe UI" w:cs="Segoe UI"/>
                <w:b/>
                <w:sz w:val="22"/>
                <w:szCs w:val="22"/>
              </w:rPr>
              <w:t>MARCH</w:t>
            </w:r>
          </w:p>
        </w:tc>
      </w:tr>
      <w:tr w:rsidR="008232D6" w14:paraId="23CEBD59" w14:textId="77777777" w:rsidTr="008232D6">
        <w:tc>
          <w:tcPr>
            <w:tcW w:w="3708" w:type="dxa"/>
          </w:tcPr>
          <w:p w14:paraId="6297AC7F" w14:textId="6FC16E75" w:rsidR="0095040D" w:rsidRPr="007D63D0" w:rsidRDefault="0095040D" w:rsidP="0095040D">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Alumni areas of focus:</w:t>
            </w:r>
          </w:p>
          <w:p w14:paraId="42F7AE99"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Final exams</w:t>
            </w:r>
          </w:p>
          <w:p w14:paraId="32F207EA"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Bill for spring 2013 Term</w:t>
            </w:r>
          </w:p>
          <w:p w14:paraId="0A2657CE"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Spring Book Scholarship</w:t>
            </w:r>
          </w:p>
          <w:p w14:paraId="7C032B5C"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Resumes (3</w:t>
            </w:r>
            <w:r w:rsidRPr="007D63D0">
              <w:rPr>
                <w:rFonts w:ascii="Segoe UI" w:hAnsi="Segoe UI" w:cs="Segoe UI"/>
                <w:sz w:val="22"/>
                <w:szCs w:val="22"/>
                <w:vertAlign w:val="superscript"/>
              </w:rPr>
              <w:t>rd</w:t>
            </w:r>
            <w:r w:rsidRPr="007D63D0">
              <w:rPr>
                <w:rFonts w:ascii="Segoe UI" w:hAnsi="Segoe UI" w:cs="Segoe UI"/>
                <w:sz w:val="22"/>
                <w:szCs w:val="22"/>
              </w:rPr>
              <w:t xml:space="preserve"> Year+)</w:t>
            </w:r>
          </w:p>
          <w:p w14:paraId="20A36B19"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Reminder of FAFSA renewal</w:t>
            </w:r>
          </w:p>
          <w:p w14:paraId="38506F88"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Alumni Homecoming</w:t>
            </w:r>
          </w:p>
        </w:tc>
        <w:tc>
          <w:tcPr>
            <w:tcW w:w="3420" w:type="dxa"/>
          </w:tcPr>
          <w:p w14:paraId="6AB7750A" w14:textId="1B11E843" w:rsidR="0095040D" w:rsidRPr="007D63D0" w:rsidRDefault="0095040D" w:rsidP="0095040D">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Alumni areas of focus:</w:t>
            </w:r>
          </w:p>
          <w:p w14:paraId="00D378E5"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Spring Book Scholarship</w:t>
            </w:r>
          </w:p>
          <w:p w14:paraId="4BD19D6B"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Personal Organization</w:t>
            </w:r>
          </w:p>
          <w:p w14:paraId="4390DC80"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File taxes</w:t>
            </w:r>
          </w:p>
          <w:p w14:paraId="2767FC82"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FAFSA/CSS Profile renewal</w:t>
            </w:r>
          </w:p>
          <w:p w14:paraId="5B4ED12E" w14:textId="77777777" w:rsidR="008232D6" w:rsidRPr="007D63D0" w:rsidRDefault="008232D6" w:rsidP="004E703C">
            <w:pPr>
              <w:pStyle w:val="CalendarInformation"/>
              <w:framePr w:hSpace="0" w:wrap="auto" w:vAnchor="margin" w:hAnchor="text" w:xAlign="left" w:yAlign="inline"/>
              <w:tabs>
                <w:tab w:val="clear" w:pos="576"/>
                <w:tab w:val="left" w:pos="180"/>
              </w:tabs>
              <w:rPr>
                <w:rFonts w:ascii="Segoe UI" w:hAnsi="Segoe UI" w:cs="Segoe UI"/>
                <w:b/>
                <w:sz w:val="22"/>
                <w:szCs w:val="22"/>
              </w:rPr>
            </w:pPr>
          </w:p>
        </w:tc>
        <w:tc>
          <w:tcPr>
            <w:tcW w:w="3240" w:type="dxa"/>
          </w:tcPr>
          <w:p w14:paraId="19080DD6" w14:textId="650786C2" w:rsidR="0095040D" w:rsidRPr="007D63D0" w:rsidRDefault="0095040D" w:rsidP="0095040D">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Alumni areas of focus:</w:t>
            </w:r>
          </w:p>
          <w:p w14:paraId="79BBB643"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Career Services (3</w:t>
            </w:r>
            <w:r w:rsidRPr="007D63D0">
              <w:rPr>
                <w:rFonts w:ascii="Segoe UI" w:hAnsi="Segoe UI" w:cs="Segoe UI"/>
                <w:sz w:val="22"/>
                <w:szCs w:val="22"/>
                <w:vertAlign w:val="superscript"/>
              </w:rPr>
              <w:t>rd</w:t>
            </w:r>
            <w:r w:rsidRPr="007D63D0">
              <w:rPr>
                <w:rFonts w:ascii="Segoe UI" w:hAnsi="Segoe UI" w:cs="Segoe UI"/>
                <w:sz w:val="22"/>
                <w:szCs w:val="22"/>
              </w:rPr>
              <w:t xml:space="preserve"> Year+)</w:t>
            </w:r>
          </w:p>
          <w:p w14:paraId="314C1F67"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Summer opportunities and/or summer course registration</w:t>
            </w:r>
          </w:p>
          <w:p w14:paraId="505D7E05"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FAFSA/CSS Profile renewal</w:t>
            </w:r>
          </w:p>
          <w:p w14:paraId="2DB86A39" w14:textId="77777777" w:rsidR="008232D6" w:rsidRPr="007D63D0" w:rsidRDefault="008232D6" w:rsidP="004E703C">
            <w:pPr>
              <w:rPr>
                <w:rFonts w:ascii="Segoe UI" w:hAnsi="Segoe UI" w:cs="Segoe UI"/>
                <w:b/>
                <w:sz w:val="22"/>
                <w:szCs w:val="22"/>
              </w:rPr>
            </w:pPr>
          </w:p>
        </w:tc>
        <w:tc>
          <w:tcPr>
            <w:tcW w:w="3690" w:type="dxa"/>
          </w:tcPr>
          <w:p w14:paraId="22B8472C" w14:textId="128F2958" w:rsidR="0095040D" w:rsidRPr="007D63D0" w:rsidRDefault="0095040D" w:rsidP="0095040D">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Alumni areas of focus:</w:t>
            </w:r>
          </w:p>
          <w:p w14:paraId="16CFCF79" w14:textId="77160485" w:rsidR="008232D6" w:rsidRPr="007D63D0" w:rsidRDefault="008232D6" w:rsidP="0095040D">
            <w:pPr>
              <w:pStyle w:val="CalendarInformation"/>
              <w:framePr w:hSpace="0" w:wrap="auto" w:vAnchor="margin" w:hAnchor="text" w:xAlign="left" w:yAlign="inline"/>
              <w:numPr>
                <w:ilvl w:val="0"/>
                <w:numId w:val="12"/>
              </w:numPr>
              <w:tabs>
                <w:tab w:val="clear" w:pos="576"/>
                <w:tab w:val="left" w:pos="180"/>
              </w:tabs>
              <w:rPr>
                <w:rFonts w:ascii="Segoe UI" w:hAnsi="Segoe UI" w:cs="Segoe UI"/>
                <w:sz w:val="22"/>
                <w:szCs w:val="22"/>
              </w:rPr>
            </w:pPr>
            <w:r w:rsidRPr="007D63D0">
              <w:rPr>
                <w:rFonts w:ascii="Segoe UI" w:hAnsi="Segoe UI" w:cs="Segoe UI"/>
                <w:sz w:val="22"/>
                <w:szCs w:val="22"/>
              </w:rPr>
              <w:t>Time Management refresher</w:t>
            </w:r>
          </w:p>
          <w:p w14:paraId="3D57025D"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 w:val="left" w:pos="180"/>
              </w:tabs>
              <w:rPr>
                <w:rFonts w:ascii="Segoe UI" w:hAnsi="Segoe UI" w:cs="Segoe UI"/>
                <w:sz w:val="22"/>
                <w:szCs w:val="22"/>
              </w:rPr>
            </w:pPr>
            <w:r w:rsidRPr="007D63D0">
              <w:rPr>
                <w:rFonts w:ascii="Segoe UI" w:hAnsi="Segoe UI" w:cs="Segoe UI"/>
                <w:sz w:val="22"/>
                <w:szCs w:val="22"/>
              </w:rPr>
              <w:t>Midterm exams</w:t>
            </w:r>
          </w:p>
          <w:p w14:paraId="4E028679"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 w:val="left" w:pos="180"/>
              </w:tabs>
              <w:ind w:left="175" w:hanging="175"/>
              <w:rPr>
                <w:rFonts w:ascii="Segoe UI" w:hAnsi="Segoe UI" w:cs="Segoe UI"/>
                <w:sz w:val="22"/>
                <w:szCs w:val="22"/>
              </w:rPr>
            </w:pPr>
            <w:r w:rsidRPr="007D63D0">
              <w:rPr>
                <w:rFonts w:ascii="Segoe UI" w:hAnsi="Segoe UI" w:cs="Segoe UI"/>
                <w:sz w:val="22"/>
                <w:szCs w:val="22"/>
              </w:rPr>
              <w:t xml:space="preserve">Financial Aid Verification </w:t>
            </w:r>
          </w:p>
          <w:p w14:paraId="51ED9DE2" w14:textId="77777777" w:rsidR="008232D6" w:rsidRPr="007D63D0" w:rsidRDefault="008232D6" w:rsidP="004E703C">
            <w:pPr>
              <w:rPr>
                <w:rFonts w:ascii="Segoe UI" w:hAnsi="Segoe UI" w:cs="Segoe UI"/>
                <w:b/>
                <w:sz w:val="22"/>
                <w:szCs w:val="22"/>
              </w:rPr>
            </w:pPr>
          </w:p>
        </w:tc>
      </w:tr>
      <w:tr w:rsidR="0095040D" w14:paraId="59F730E3" w14:textId="77777777" w:rsidTr="008232D6">
        <w:tc>
          <w:tcPr>
            <w:tcW w:w="3708" w:type="dxa"/>
          </w:tcPr>
          <w:p w14:paraId="1931DDF4" w14:textId="714B2A93" w:rsidR="0095040D" w:rsidRPr="007D63D0" w:rsidRDefault="0095040D" w:rsidP="0095040D">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Alumni Counselors</w:t>
            </w:r>
            <w:r w:rsidR="00C0442E" w:rsidRPr="007D63D0">
              <w:rPr>
                <w:rFonts w:ascii="Segoe UI" w:hAnsi="Segoe UI" w:cs="Segoe UI"/>
                <w:b/>
                <w:sz w:val="22"/>
                <w:szCs w:val="22"/>
              </w:rPr>
              <w:t>:</w:t>
            </w:r>
          </w:p>
          <w:p w14:paraId="19C740D8" w14:textId="77777777" w:rsidR="0095040D" w:rsidRPr="007D63D0" w:rsidRDefault="0095040D" w:rsidP="0095040D">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Campus visits</w:t>
            </w:r>
          </w:p>
          <w:p w14:paraId="46007D78" w14:textId="5D3A6F33" w:rsidR="0095040D" w:rsidRPr="007D63D0" w:rsidRDefault="0095040D" w:rsidP="0095040D">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lastRenderedPageBreak/>
              <w:t xml:space="preserve">Monthly </w:t>
            </w:r>
            <w:r w:rsidR="00C0442E" w:rsidRPr="007D63D0">
              <w:rPr>
                <w:rFonts w:ascii="Segoe UI" w:hAnsi="Segoe UI" w:cs="Segoe UI"/>
                <w:sz w:val="22"/>
                <w:szCs w:val="22"/>
              </w:rPr>
              <w:t>outreach/meetings</w:t>
            </w:r>
          </w:p>
          <w:p w14:paraId="0BEB20C2" w14:textId="1F82CF86" w:rsidR="0095040D" w:rsidRPr="007D63D0" w:rsidRDefault="0095040D" w:rsidP="0095040D">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Homecoming &amp; FAFSA workshop planning</w:t>
            </w:r>
          </w:p>
        </w:tc>
        <w:tc>
          <w:tcPr>
            <w:tcW w:w="3420" w:type="dxa"/>
          </w:tcPr>
          <w:p w14:paraId="32E41549" w14:textId="263F9BDD" w:rsidR="0095040D" w:rsidRPr="007D63D0" w:rsidRDefault="0095040D" w:rsidP="0095040D">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lastRenderedPageBreak/>
              <w:t>Alumni Counselors</w:t>
            </w:r>
            <w:r w:rsidR="00C0442E" w:rsidRPr="007D63D0">
              <w:rPr>
                <w:rFonts w:ascii="Segoe UI" w:hAnsi="Segoe UI" w:cs="Segoe UI"/>
                <w:b/>
                <w:sz w:val="22"/>
                <w:szCs w:val="22"/>
              </w:rPr>
              <w:t>:</w:t>
            </w:r>
          </w:p>
          <w:p w14:paraId="3138E743" w14:textId="77777777" w:rsidR="0095040D" w:rsidRPr="007D63D0" w:rsidRDefault="0095040D" w:rsidP="00C0442E">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Alumni Homecoming</w:t>
            </w:r>
          </w:p>
          <w:p w14:paraId="55953600" w14:textId="68E66E27" w:rsidR="0095040D" w:rsidRPr="007D63D0" w:rsidRDefault="0095040D" w:rsidP="00C0442E">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lastRenderedPageBreak/>
              <w:t>FAFSA</w:t>
            </w:r>
            <w:r w:rsidR="00C0442E" w:rsidRPr="007D63D0">
              <w:rPr>
                <w:rFonts w:ascii="Segoe UI" w:hAnsi="Segoe UI" w:cs="Segoe UI"/>
                <w:sz w:val="22"/>
                <w:szCs w:val="22"/>
              </w:rPr>
              <w:t>/CSS</w:t>
            </w:r>
            <w:r w:rsidRPr="007D63D0">
              <w:rPr>
                <w:rFonts w:ascii="Segoe UI" w:hAnsi="Segoe UI" w:cs="Segoe UI"/>
                <w:sz w:val="22"/>
                <w:szCs w:val="22"/>
              </w:rPr>
              <w:t xml:space="preserve"> Workshop</w:t>
            </w:r>
          </w:p>
          <w:p w14:paraId="2A07F365" w14:textId="77777777" w:rsidR="0095040D" w:rsidRPr="007D63D0" w:rsidRDefault="0095040D" w:rsidP="00C0442E">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Monthly outreach/meetings</w:t>
            </w:r>
          </w:p>
          <w:p w14:paraId="565456F7" w14:textId="2343CA3E" w:rsidR="00ED37D7" w:rsidRPr="007D63D0" w:rsidRDefault="00C0442E" w:rsidP="00ED37D7">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Senior Dinner planning</w:t>
            </w:r>
          </w:p>
        </w:tc>
        <w:tc>
          <w:tcPr>
            <w:tcW w:w="3240" w:type="dxa"/>
          </w:tcPr>
          <w:p w14:paraId="316C543E" w14:textId="77777777" w:rsidR="0095040D" w:rsidRPr="007D63D0" w:rsidRDefault="00C0442E" w:rsidP="00C0442E">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lastRenderedPageBreak/>
              <w:t>Alumni Counselors:</w:t>
            </w:r>
          </w:p>
          <w:p w14:paraId="23E890FD" w14:textId="77777777" w:rsidR="00C0442E" w:rsidRPr="007D63D0" w:rsidRDefault="00C0442E" w:rsidP="00C0442E">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Monthly outreach/meetings</w:t>
            </w:r>
          </w:p>
          <w:p w14:paraId="46F8944B" w14:textId="77777777" w:rsidR="00C0442E" w:rsidRPr="007D63D0" w:rsidRDefault="00C0442E" w:rsidP="00C0442E">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lastRenderedPageBreak/>
              <w:t>FAFSA/CSS follow up</w:t>
            </w:r>
          </w:p>
          <w:p w14:paraId="43A74CF4" w14:textId="77777777" w:rsidR="00C0442E" w:rsidRPr="007D63D0" w:rsidRDefault="00C0442E" w:rsidP="00C0442E">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Begin teaching CRS IV: Transitions</w:t>
            </w:r>
          </w:p>
          <w:p w14:paraId="7C992D2D" w14:textId="2C52810C" w:rsidR="00ED37D7" w:rsidRPr="007D63D0" w:rsidRDefault="00ED37D7" w:rsidP="00ED37D7">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Alumni Academic Data Report #2</w:t>
            </w:r>
          </w:p>
        </w:tc>
        <w:tc>
          <w:tcPr>
            <w:tcW w:w="3690" w:type="dxa"/>
          </w:tcPr>
          <w:p w14:paraId="27C5D4CE" w14:textId="77777777" w:rsidR="0095040D" w:rsidRPr="007D63D0" w:rsidRDefault="00C0442E" w:rsidP="00C0442E">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lastRenderedPageBreak/>
              <w:t>Alumni Counselors</w:t>
            </w:r>
          </w:p>
          <w:p w14:paraId="687B49AF" w14:textId="77777777" w:rsidR="00C0442E" w:rsidRPr="007D63D0" w:rsidRDefault="00C0442E" w:rsidP="00C0442E">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Monthly outreach/meetings</w:t>
            </w:r>
          </w:p>
          <w:p w14:paraId="4EDF71FC" w14:textId="77777777" w:rsidR="00C0442E" w:rsidRPr="007D63D0" w:rsidRDefault="00C0442E" w:rsidP="00C0442E">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lastRenderedPageBreak/>
              <w:t>Final month for FAFSA/CSS filing</w:t>
            </w:r>
          </w:p>
          <w:p w14:paraId="3FC15226" w14:textId="76796440" w:rsidR="00C0442E" w:rsidRPr="007D63D0" w:rsidRDefault="00C0442E" w:rsidP="00C0442E">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Senior Dinner</w:t>
            </w:r>
          </w:p>
          <w:p w14:paraId="1B670352" w14:textId="6669FBE7" w:rsidR="00C0442E" w:rsidRPr="007D63D0" w:rsidRDefault="00C0442E" w:rsidP="00C0442E">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CRS IV: Transitions</w:t>
            </w:r>
          </w:p>
        </w:tc>
      </w:tr>
      <w:tr w:rsidR="008232D6" w14:paraId="1B17049D" w14:textId="77777777" w:rsidTr="008232D6">
        <w:tc>
          <w:tcPr>
            <w:tcW w:w="3708" w:type="dxa"/>
            <w:shd w:val="clear" w:color="auto" w:fill="000000" w:themeFill="text1"/>
          </w:tcPr>
          <w:p w14:paraId="4D42B56E" w14:textId="6D249CE5" w:rsidR="008232D6" w:rsidRPr="007D63D0" w:rsidRDefault="008232D6" w:rsidP="004E703C">
            <w:pPr>
              <w:rPr>
                <w:rFonts w:ascii="Segoe UI" w:hAnsi="Segoe UI" w:cs="Segoe UI"/>
                <w:b/>
                <w:sz w:val="22"/>
                <w:szCs w:val="22"/>
              </w:rPr>
            </w:pPr>
            <w:r w:rsidRPr="007D63D0">
              <w:rPr>
                <w:rFonts w:ascii="Segoe UI" w:hAnsi="Segoe UI" w:cs="Segoe UI"/>
                <w:b/>
                <w:sz w:val="22"/>
                <w:szCs w:val="22"/>
              </w:rPr>
              <w:lastRenderedPageBreak/>
              <w:t>APRIL</w:t>
            </w:r>
          </w:p>
        </w:tc>
        <w:tc>
          <w:tcPr>
            <w:tcW w:w="3420" w:type="dxa"/>
            <w:shd w:val="clear" w:color="auto" w:fill="000000" w:themeFill="text1"/>
          </w:tcPr>
          <w:p w14:paraId="13371C59" w14:textId="77777777" w:rsidR="008232D6" w:rsidRPr="007D63D0" w:rsidRDefault="008232D6" w:rsidP="004E703C">
            <w:pPr>
              <w:rPr>
                <w:rFonts w:ascii="Segoe UI" w:hAnsi="Segoe UI" w:cs="Segoe UI"/>
                <w:b/>
                <w:sz w:val="22"/>
                <w:szCs w:val="22"/>
              </w:rPr>
            </w:pPr>
            <w:r w:rsidRPr="007D63D0">
              <w:rPr>
                <w:rFonts w:ascii="Segoe UI" w:hAnsi="Segoe UI" w:cs="Segoe UI"/>
                <w:b/>
                <w:sz w:val="22"/>
                <w:szCs w:val="22"/>
              </w:rPr>
              <w:t>MAY</w:t>
            </w:r>
          </w:p>
        </w:tc>
        <w:tc>
          <w:tcPr>
            <w:tcW w:w="3240" w:type="dxa"/>
            <w:shd w:val="clear" w:color="auto" w:fill="000000" w:themeFill="text1"/>
          </w:tcPr>
          <w:p w14:paraId="44473E93" w14:textId="77777777" w:rsidR="008232D6" w:rsidRPr="007D63D0" w:rsidRDefault="008232D6" w:rsidP="004E703C">
            <w:pPr>
              <w:rPr>
                <w:rFonts w:ascii="Segoe UI" w:hAnsi="Segoe UI" w:cs="Segoe UI"/>
                <w:b/>
                <w:sz w:val="22"/>
                <w:szCs w:val="22"/>
              </w:rPr>
            </w:pPr>
            <w:r w:rsidRPr="007D63D0">
              <w:rPr>
                <w:rFonts w:ascii="Segoe UI" w:hAnsi="Segoe UI" w:cs="Segoe UI"/>
                <w:b/>
                <w:sz w:val="22"/>
                <w:szCs w:val="22"/>
              </w:rPr>
              <w:t>JUNE</w:t>
            </w:r>
          </w:p>
        </w:tc>
        <w:tc>
          <w:tcPr>
            <w:tcW w:w="3690" w:type="dxa"/>
            <w:shd w:val="clear" w:color="auto" w:fill="000000" w:themeFill="text1"/>
          </w:tcPr>
          <w:p w14:paraId="7C3868BD" w14:textId="77777777" w:rsidR="008232D6" w:rsidRPr="007D63D0" w:rsidRDefault="008232D6" w:rsidP="004E703C">
            <w:pPr>
              <w:rPr>
                <w:rFonts w:ascii="Segoe UI" w:hAnsi="Segoe UI" w:cs="Segoe UI"/>
                <w:b/>
                <w:sz w:val="22"/>
                <w:szCs w:val="22"/>
              </w:rPr>
            </w:pPr>
            <w:r w:rsidRPr="007D63D0">
              <w:rPr>
                <w:rFonts w:ascii="Segoe UI" w:hAnsi="Segoe UI" w:cs="Segoe UI"/>
                <w:b/>
                <w:sz w:val="22"/>
                <w:szCs w:val="22"/>
              </w:rPr>
              <w:t>JULY</w:t>
            </w:r>
          </w:p>
        </w:tc>
      </w:tr>
      <w:tr w:rsidR="008232D6" w14:paraId="6B581BCC" w14:textId="77777777" w:rsidTr="008232D6">
        <w:tc>
          <w:tcPr>
            <w:tcW w:w="3708" w:type="dxa"/>
          </w:tcPr>
          <w:p w14:paraId="67CCD6D2" w14:textId="00C7CB9B" w:rsidR="00ED37D7" w:rsidRPr="007D63D0" w:rsidRDefault="00ED37D7" w:rsidP="00ED37D7">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Alumni areas of focus:</w:t>
            </w:r>
          </w:p>
          <w:p w14:paraId="5D18A884"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Fall 2013 course registration</w:t>
            </w:r>
          </w:p>
          <w:p w14:paraId="1605B39C"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Summer opportunities and/or course registration follow-up</w:t>
            </w:r>
          </w:p>
          <w:p w14:paraId="73C83179"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 xml:space="preserve">Financial Aid Verification </w:t>
            </w:r>
          </w:p>
        </w:tc>
        <w:tc>
          <w:tcPr>
            <w:tcW w:w="3420" w:type="dxa"/>
          </w:tcPr>
          <w:p w14:paraId="0BDAB255" w14:textId="5FF8231F" w:rsidR="00ED37D7" w:rsidRPr="007D63D0" w:rsidRDefault="00ED37D7" w:rsidP="00ED37D7">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Alumni areas of focus:</w:t>
            </w:r>
          </w:p>
          <w:p w14:paraId="621EEBF0"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Study skills</w:t>
            </w:r>
          </w:p>
          <w:p w14:paraId="574E2F20"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Final Exams</w:t>
            </w:r>
          </w:p>
          <w:p w14:paraId="6D72CFC4" w14:textId="77777777" w:rsidR="008232D6" w:rsidRPr="007D63D0" w:rsidRDefault="008232D6" w:rsidP="004E703C">
            <w:pPr>
              <w:rPr>
                <w:rFonts w:ascii="Segoe UI" w:hAnsi="Segoe UI" w:cs="Segoe UI"/>
                <w:b/>
                <w:sz w:val="22"/>
                <w:szCs w:val="22"/>
              </w:rPr>
            </w:pPr>
          </w:p>
        </w:tc>
        <w:tc>
          <w:tcPr>
            <w:tcW w:w="3240" w:type="dxa"/>
          </w:tcPr>
          <w:p w14:paraId="33E30EB8" w14:textId="77777777" w:rsidR="008232D6" w:rsidRPr="007D63D0" w:rsidRDefault="00ED37D7" w:rsidP="004E703C">
            <w:pPr>
              <w:rPr>
                <w:rFonts w:ascii="Segoe UI" w:hAnsi="Segoe UI" w:cs="Segoe UI"/>
                <w:b/>
                <w:sz w:val="22"/>
                <w:szCs w:val="22"/>
              </w:rPr>
            </w:pPr>
            <w:r w:rsidRPr="007D63D0">
              <w:rPr>
                <w:rFonts w:ascii="Segoe UI" w:hAnsi="Segoe UI" w:cs="Segoe UI"/>
                <w:b/>
                <w:sz w:val="22"/>
                <w:szCs w:val="22"/>
              </w:rPr>
              <w:t>Alumni areas of focus:</w:t>
            </w:r>
          </w:p>
          <w:p w14:paraId="1362788C" w14:textId="77777777" w:rsidR="00ED37D7" w:rsidRPr="007D63D0" w:rsidRDefault="00ED37D7" w:rsidP="00ED37D7">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Support as needed</w:t>
            </w:r>
          </w:p>
          <w:p w14:paraId="689976AE" w14:textId="6B680803" w:rsidR="00ED37D7" w:rsidRPr="007D63D0" w:rsidRDefault="00ED37D7" w:rsidP="00ED37D7">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Main focus on current seniors</w:t>
            </w:r>
          </w:p>
        </w:tc>
        <w:tc>
          <w:tcPr>
            <w:tcW w:w="3690" w:type="dxa"/>
          </w:tcPr>
          <w:p w14:paraId="626AE160" w14:textId="77777777" w:rsidR="008232D6" w:rsidRPr="007D63D0" w:rsidRDefault="008232D6" w:rsidP="004E703C">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 xml:space="preserve">First Year Students: </w:t>
            </w:r>
          </w:p>
          <w:p w14:paraId="39551CDB"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Matriculation</w:t>
            </w:r>
          </w:p>
          <w:p w14:paraId="1140D680"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Sendoff BBQ</w:t>
            </w:r>
          </w:p>
          <w:p w14:paraId="7F71B746" w14:textId="77777777" w:rsidR="008232D6" w:rsidRPr="007D63D0" w:rsidRDefault="008232D6" w:rsidP="008232D6">
            <w:pPr>
              <w:pStyle w:val="CalendarInformation"/>
              <w:framePr w:hSpace="0" w:wrap="auto" w:vAnchor="margin" w:hAnchor="text" w:xAlign="left" w:yAlign="inline"/>
              <w:numPr>
                <w:ilvl w:val="0"/>
                <w:numId w:val="13"/>
              </w:numPr>
              <w:tabs>
                <w:tab w:val="clear" w:pos="576"/>
                <w:tab w:val="left" w:pos="180"/>
              </w:tabs>
              <w:rPr>
                <w:rFonts w:ascii="Segoe UI" w:hAnsi="Segoe UI" w:cs="Segoe UI"/>
                <w:sz w:val="22"/>
                <w:szCs w:val="22"/>
              </w:rPr>
            </w:pPr>
            <w:r w:rsidRPr="007D63D0">
              <w:rPr>
                <w:rFonts w:ascii="Segoe UI" w:hAnsi="Segoe UI" w:cs="Segoe UI"/>
                <w:sz w:val="22"/>
                <w:szCs w:val="22"/>
              </w:rPr>
              <w:t xml:space="preserve">Book Scholarships </w:t>
            </w:r>
          </w:p>
          <w:p w14:paraId="48910346"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Bridge Programs</w:t>
            </w:r>
          </w:p>
          <w:p w14:paraId="7E375E3B"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Orientation</w:t>
            </w:r>
          </w:p>
          <w:p w14:paraId="2D26FA6A"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 w:val="left" w:pos="175"/>
              </w:tabs>
              <w:ind w:left="180" w:hanging="180"/>
              <w:rPr>
                <w:rFonts w:ascii="Segoe UI" w:hAnsi="Segoe UI" w:cs="Segoe UI"/>
                <w:sz w:val="22"/>
                <w:szCs w:val="22"/>
              </w:rPr>
            </w:pPr>
            <w:r w:rsidRPr="007D63D0">
              <w:rPr>
                <w:rFonts w:ascii="Segoe UI" w:hAnsi="Segoe UI" w:cs="Segoe UI"/>
                <w:sz w:val="22"/>
                <w:szCs w:val="22"/>
              </w:rPr>
              <w:t>Course Registration</w:t>
            </w:r>
          </w:p>
          <w:p w14:paraId="4B618D73" w14:textId="77777777" w:rsidR="008232D6" w:rsidRPr="007D63D0" w:rsidRDefault="008232D6" w:rsidP="008232D6">
            <w:pPr>
              <w:pStyle w:val="CalendarInformation"/>
              <w:framePr w:hSpace="0" w:wrap="auto" w:vAnchor="margin" w:hAnchor="text" w:xAlign="left" w:yAlign="inline"/>
              <w:numPr>
                <w:ilvl w:val="0"/>
                <w:numId w:val="12"/>
              </w:numPr>
              <w:tabs>
                <w:tab w:val="clear" w:pos="576"/>
                <w:tab w:val="left" w:pos="175"/>
              </w:tabs>
              <w:ind w:left="180" w:hanging="180"/>
              <w:rPr>
                <w:rFonts w:ascii="Segoe UI" w:hAnsi="Segoe UI" w:cs="Segoe UI"/>
                <w:sz w:val="22"/>
                <w:szCs w:val="22"/>
              </w:rPr>
            </w:pPr>
            <w:r w:rsidRPr="007D63D0">
              <w:rPr>
                <w:rFonts w:ascii="Segoe UI" w:hAnsi="Segoe UI" w:cs="Segoe UI"/>
                <w:sz w:val="22"/>
                <w:szCs w:val="22"/>
              </w:rPr>
              <w:t>Housing Information</w:t>
            </w:r>
          </w:p>
          <w:p w14:paraId="787C3F8D" w14:textId="77777777" w:rsidR="008232D6" w:rsidRPr="007D63D0" w:rsidRDefault="008232D6" w:rsidP="004E703C">
            <w:pPr>
              <w:rPr>
                <w:rFonts w:ascii="Segoe UI" w:hAnsi="Segoe UI" w:cs="Segoe UI"/>
                <w:b/>
                <w:sz w:val="22"/>
                <w:szCs w:val="22"/>
              </w:rPr>
            </w:pPr>
            <w:r w:rsidRPr="007D63D0">
              <w:rPr>
                <w:rFonts w:ascii="Segoe UI" w:hAnsi="Segoe UI" w:cs="Segoe UI"/>
                <w:b/>
                <w:sz w:val="22"/>
                <w:szCs w:val="22"/>
              </w:rPr>
              <w:t>Returning Students:</w:t>
            </w:r>
          </w:p>
          <w:p w14:paraId="519F0F10" w14:textId="77777777" w:rsidR="008232D6" w:rsidRPr="007D63D0" w:rsidRDefault="008232D6" w:rsidP="008232D6">
            <w:pPr>
              <w:pStyle w:val="ListParagraph"/>
              <w:numPr>
                <w:ilvl w:val="0"/>
                <w:numId w:val="14"/>
              </w:numPr>
              <w:ind w:left="198" w:hanging="198"/>
              <w:rPr>
                <w:rFonts w:ascii="Segoe UI" w:hAnsi="Segoe UI" w:cs="Segoe UI"/>
                <w:sz w:val="22"/>
                <w:szCs w:val="22"/>
              </w:rPr>
            </w:pPr>
            <w:r w:rsidRPr="007D63D0">
              <w:rPr>
                <w:rFonts w:ascii="Segoe UI" w:hAnsi="Segoe UI" w:cs="Segoe UI"/>
                <w:sz w:val="22"/>
                <w:szCs w:val="22"/>
              </w:rPr>
              <w:t>Summer</w:t>
            </w:r>
          </w:p>
          <w:p w14:paraId="5E11C8FB" w14:textId="77777777" w:rsidR="008232D6" w:rsidRPr="007D63D0" w:rsidRDefault="008232D6" w:rsidP="008232D6">
            <w:pPr>
              <w:pStyle w:val="ListParagraph"/>
              <w:numPr>
                <w:ilvl w:val="0"/>
                <w:numId w:val="14"/>
              </w:numPr>
              <w:ind w:left="198" w:hanging="198"/>
              <w:rPr>
                <w:rFonts w:ascii="Segoe UI" w:hAnsi="Segoe UI" w:cs="Segoe UI"/>
                <w:b/>
                <w:sz w:val="22"/>
                <w:szCs w:val="22"/>
              </w:rPr>
            </w:pPr>
            <w:r w:rsidRPr="007D63D0">
              <w:rPr>
                <w:rFonts w:ascii="Segoe UI" w:hAnsi="Segoe UI" w:cs="Segoe UI"/>
                <w:sz w:val="22"/>
                <w:szCs w:val="22"/>
              </w:rPr>
              <w:t>Fall semester bill</w:t>
            </w:r>
            <w:r w:rsidRPr="007D63D0">
              <w:rPr>
                <w:rFonts w:ascii="Segoe UI" w:hAnsi="Segoe UI" w:cs="Segoe UI"/>
                <w:b/>
                <w:sz w:val="22"/>
                <w:szCs w:val="22"/>
              </w:rPr>
              <w:t xml:space="preserve"> </w:t>
            </w:r>
          </w:p>
        </w:tc>
      </w:tr>
      <w:tr w:rsidR="00C0442E" w14:paraId="3D0177E9" w14:textId="77777777" w:rsidTr="008232D6">
        <w:tc>
          <w:tcPr>
            <w:tcW w:w="3708" w:type="dxa"/>
          </w:tcPr>
          <w:p w14:paraId="0D9B97FF" w14:textId="0C98CF54" w:rsidR="00C0442E" w:rsidRPr="007D63D0" w:rsidRDefault="00C0442E" w:rsidP="00C0442E">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Alumni Counselors:</w:t>
            </w:r>
          </w:p>
          <w:p w14:paraId="7C6AC44F" w14:textId="26F9F792" w:rsidR="00ED37D7" w:rsidRPr="007D63D0" w:rsidRDefault="00ED37D7"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Monthly outreach/meetings</w:t>
            </w:r>
          </w:p>
          <w:p w14:paraId="196D895E" w14:textId="77777777" w:rsidR="00C0442E" w:rsidRPr="007D63D0" w:rsidRDefault="00ED37D7"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Financial Aid verification</w:t>
            </w:r>
          </w:p>
          <w:p w14:paraId="5E9B7307" w14:textId="77777777" w:rsidR="00ED37D7" w:rsidRPr="007D63D0" w:rsidRDefault="00ED37D7"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Graduation planning</w:t>
            </w:r>
          </w:p>
          <w:p w14:paraId="742D73E9" w14:textId="77777777" w:rsidR="00ED37D7" w:rsidRPr="007D63D0" w:rsidRDefault="00ED37D7"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CRS IV: Transitions</w:t>
            </w:r>
          </w:p>
          <w:p w14:paraId="258724D8" w14:textId="71F76716" w:rsidR="00ED37D7" w:rsidRPr="007D63D0" w:rsidRDefault="00ED37D7"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 xml:space="preserve">Senior college decision meetings </w:t>
            </w:r>
          </w:p>
          <w:p w14:paraId="382919EE" w14:textId="0EC4A796" w:rsidR="00ED37D7" w:rsidRPr="007D63D0" w:rsidRDefault="00ED37D7"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Alumni Academic Data Report #3</w:t>
            </w:r>
          </w:p>
        </w:tc>
        <w:tc>
          <w:tcPr>
            <w:tcW w:w="3420" w:type="dxa"/>
          </w:tcPr>
          <w:p w14:paraId="46C1F843" w14:textId="77777777" w:rsidR="00C0442E" w:rsidRPr="007D63D0" w:rsidRDefault="00C0442E" w:rsidP="00C0442E">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Alumni Counselors:</w:t>
            </w:r>
          </w:p>
          <w:p w14:paraId="1A5DEBEC" w14:textId="77777777" w:rsidR="00ED37D7" w:rsidRPr="007D63D0" w:rsidRDefault="00ED37D7"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Monthly outreach/meetings</w:t>
            </w:r>
          </w:p>
          <w:p w14:paraId="7F6FC0B7" w14:textId="77777777" w:rsidR="00ED37D7" w:rsidRPr="007D63D0" w:rsidRDefault="00ED37D7"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Graduation planning</w:t>
            </w:r>
          </w:p>
          <w:p w14:paraId="295DD560" w14:textId="77777777" w:rsidR="00ED37D7" w:rsidRPr="007D63D0" w:rsidRDefault="00ED37D7"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CRS IV: Transitions</w:t>
            </w:r>
          </w:p>
          <w:p w14:paraId="44CC4B1B" w14:textId="77777777" w:rsidR="00ED37D7" w:rsidRPr="007D63D0" w:rsidRDefault="00ED37D7"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b/>
                <w:sz w:val="22"/>
                <w:szCs w:val="22"/>
              </w:rPr>
            </w:pPr>
            <w:r w:rsidRPr="007D63D0">
              <w:rPr>
                <w:rFonts w:ascii="Segoe UI" w:hAnsi="Segoe UI" w:cs="Segoe UI"/>
                <w:sz w:val="22"/>
                <w:szCs w:val="22"/>
              </w:rPr>
              <w:t>Senior matriculation</w:t>
            </w:r>
            <w:r w:rsidRPr="007D63D0">
              <w:rPr>
                <w:rFonts w:ascii="Segoe UI" w:hAnsi="Segoe UI" w:cs="Segoe UI"/>
                <w:b/>
                <w:sz w:val="22"/>
                <w:szCs w:val="22"/>
              </w:rPr>
              <w:t xml:space="preserve"> </w:t>
            </w:r>
          </w:p>
          <w:p w14:paraId="1BD483CC" w14:textId="6C6A2A1D" w:rsidR="0057314B" w:rsidRPr="007D63D0" w:rsidRDefault="0057314B"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 xml:space="preserve">Faculty </w:t>
            </w:r>
            <w:proofErr w:type="spellStart"/>
            <w:r w:rsidRPr="007D63D0">
              <w:rPr>
                <w:rFonts w:ascii="Segoe UI" w:hAnsi="Segoe UI" w:cs="Segoe UI"/>
                <w:sz w:val="22"/>
                <w:szCs w:val="22"/>
              </w:rPr>
              <w:t>tiering</w:t>
            </w:r>
            <w:proofErr w:type="spellEnd"/>
            <w:r w:rsidRPr="007D63D0">
              <w:rPr>
                <w:rFonts w:ascii="Segoe UI" w:hAnsi="Segoe UI" w:cs="Segoe UI"/>
                <w:sz w:val="22"/>
                <w:szCs w:val="22"/>
              </w:rPr>
              <w:t xml:space="preserve"> of seniors</w:t>
            </w:r>
          </w:p>
        </w:tc>
        <w:tc>
          <w:tcPr>
            <w:tcW w:w="3240" w:type="dxa"/>
          </w:tcPr>
          <w:p w14:paraId="4C8D904C" w14:textId="77777777" w:rsidR="00C0442E" w:rsidRPr="007D63D0" w:rsidRDefault="00C0442E" w:rsidP="004E703C">
            <w:pPr>
              <w:rPr>
                <w:rFonts w:ascii="Segoe UI" w:hAnsi="Segoe UI" w:cs="Segoe UI"/>
                <w:b/>
                <w:sz w:val="22"/>
                <w:szCs w:val="22"/>
              </w:rPr>
            </w:pPr>
            <w:r w:rsidRPr="007D63D0">
              <w:rPr>
                <w:rFonts w:ascii="Segoe UI" w:hAnsi="Segoe UI" w:cs="Segoe UI"/>
                <w:b/>
                <w:sz w:val="22"/>
                <w:szCs w:val="22"/>
              </w:rPr>
              <w:t>Alumni Counselors:</w:t>
            </w:r>
          </w:p>
          <w:p w14:paraId="6DE59CF5" w14:textId="77777777" w:rsidR="0057314B" w:rsidRPr="007D63D0" w:rsidRDefault="0057314B"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Monthly outreach/meetings</w:t>
            </w:r>
          </w:p>
          <w:p w14:paraId="0B3B229D" w14:textId="77777777" w:rsidR="0057314B" w:rsidRPr="007D63D0" w:rsidRDefault="0057314B"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Graduation</w:t>
            </w:r>
          </w:p>
          <w:p w14:paraId="3FDE9C89" w14:textId="77777777" w:rsidR="0057314B" w:rsidRPr="007D63D0" w:rsidRDefault="0057314B"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b/>
                <w:sz w:val="22"/>
                <w:szCs w:val="22"/>
              </w:rPr>
            </w:pPr>
            <w:r w:rsidRPr="007D63D0">
              <w:rPr>
                <w:rFonts w:ascii="Segoe UI" w:hAnsi="Segoe UI" w:cs="Segoe UI"/>
                <w:sz w:val="22"/>
                <w:szCs w:val="22"/>
              </w:rPr>
              <w:t>Senior matriculation</w:t>
            </w:r>
          </w:p>
          <w:p w14:paraId="42D0F5C3" w14:textId="5A28134D" w:rsidR="0057314B" w:rsidRPr="007D63D0" w:rsidRDefault="0057314B"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b/>
                <w:sz w:val="22"/>
                <w:szCs w:val="22"/>
              </w:rPr>
            </w:pPr>
            <w:r w:rsidRPr="007D63D0">
              <w:rPr>
                <w:rFonts w:ascii="Segoe UI" w:hAnsi="Segoe UI" w:cs="Segoe UI"/>
                <w:sz w:val="22"/>
                <w:szCs w:val="22"/>
              </w:rPr>
              <w:t>Graduation awards</w:t>
            </w:r>
          </w:p>
        </w:tc>
        <w:tc>
          <w:tcPr>
            <w:tcW w:w="3690" w:type="dxa"/>
          </w:tcPr>
          <w:p w14:paraId="748B3B54" w14:textId="77777777" w:rsidR="00C0442E" w:rsidRPr="007D63D0" w:rsidRDefault="00C0442E" w:rsidP="004E703C">
            <w:pPr>
              <w:pStyle w:val="CalendarInformation"/>
              <w:framePr w:hSpace="0" w:wrap="auto" w:vAnchor="margin" w:hAnchor="text" w:xAlign="left" w:yAlign="inline"/>
              <w:tabs>
                <w:tab w:val="clear" w:pos="576"/>
                <w:tab w:val="left" w:pos="180"/>
              </w:tabs>
              <w:rPr>
                <w:rFonts w:ascii="Segoe UI" w:hAnsi="Segoe UI" w:cs="Segoe UI"/>
                <w:b/>
                <w:sz w:val="22"/>
                <w:szCs w:val="22"/>
              </w:rPr>
            </w:pPr>
            <w:r w:rsidRPr="007D63D0">
              <w:rPr>
                <w:rFonts w:ascii="Segoe UI" w:hAnsi="Segoe UI" w:cs="Segoe UI"/>
                <w:b/>
                <w:sz w:val="22"/>
                <w:szCs w:val="22"/>
              </w:rPr>
              <w:t>Alumni Counselors:</w:t>
            </w:r>
          </w:p>
          <w:p w14:paraId="5BAD01F0" w14:textId="41CC7ABD" w:rsidR="0057314B" w:rsidRPr="007D63D0" w:rsidRDefault="0057314B"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sz w:val="22"/>
                <w:szCs w:val="22"/>
              </w:rPr>
            </w:pPr>
            <w:r w:rsidRPr="007D63D0">
              <w:rPr>
                <w:rFonts w:ascii="Segoe UI" w:hAnsi="Segoe UI" w:cs="Segoe UI"/>
                <w:sz w:val="22"/>
                <w:szCs w:val="22"/>
              </w:rPr>
              <w:t>Monthly outreach/meetings</w:t>
            </w:r>
          </w:p>
          <w:p w14:paraId="41D2AC94" w14:textId="77777777" w:rsidR="00C0442E" w:rsidRPr="007D63D0" w:rsidRDefault="0057314B"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b/>
                <w:sz w:val="22"/>
                <w:szCs w:val="22"/>
              </w:rPr>
            </w:pPr>
            <w:r w:rsidRPr="007D63D0">
              <w:rPr>
                <w:rFonts w:ascii="Segoe UI" w:hAnsi="Segoe UI" w:cs="Segoe UI"/>
                <w:sz w:val="22"/>
                <w:szCs w:val="22"/>
              </w:rPr>
              <w:t>College matriculation</w:t>
            </w:r>
          </w:p>
          <w:p w14:paraId="1F5A33A2" w14:textId="77777777" w:rsidR="0057314B" w:rsidRPr="007D63D0" w:rsidRDefault="0057314B"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b/>
                <w:sz w:val="22"/>
                <w:szCs w:val="22"/>
              </w:rPr>
            </w:pPr>
            <w:r w:rsidRPr="007D63D0">
              <w:rPr>
                <w:rFonts w:ascii="Segoe UI" w:hAnsi="Segoe UI" w:cs="Segoe UI"/>
                <w:sz w:val="22"/>
                <w:szCs w:val="22"/>
              </w:rPr>
              <w:t>Orientation attendance</w:t>
            </w:r>
          </w:p>
          <w:p w14:paraId="65710CB5" w14:textId="5CA25BEA" w:rsidR="0057314B" w:rsidRPr="007D63D0" w:rsidRDefault="0057314B" w:rsidP="0057314B">
            <w:pPr>
              <w:pStyle w:val="CalendarInformation"/>
              <w:framePr w:hSpace="0" w:wrap="auto" w:vAnchor="margin" w:hAnchor="text" w:xAlign="left" w:yAlign="inline"/>
              <w:numPr>
                <w:ilvl w:val="0"/>
                <w:numId w:val="13"/>
              </w:numPr>
              <w:tabs>
                <w:tab w:val="clear" w:pos="576"/>
                <w:tab w:val="left" w:pos="180"/>
              </w:tabs>
              <w:ind w:left="180" w:hanging="180"/>
              <w:rPr>
                <w:rFonts w:ascii="Segoe UI" w:hAnsi="Segoe UI" w:cs="Segoe UI"/>
                <w:b/>
                <w:sz w:val="22"/>
                <w:szCs w:val="22"/>
              </w:rPr>
            </w:pPr>
            <w:r w:rsidRPr="007D63D0">
              <w:rPr>
                <w:rFonts w:ascii="Segoe UI" w:hAnsi="Segoe UI" w:cs="Segoe UI"/>
                <w:sz w:val="22"/>
                <w:szCs w:val="22"/>
              </w:rPr>
              <w:t>Placement tests</w:t>
            </w:r>
          </w:p>
        </w:tc>
      </w:tr>
    </w:tbl>
    <w:p w14:paraId="2E2F606A" w14:textId="627B910F" w:rsidR="0089112A" w:rsidRPr="00A87A0B" w:rsidRDefault="0089112A" w:rsidP="0089112A">
      <w:pPr>
        <w:rPr>
          <w:rFonts w:asciiTheme="minorHAnsi" w:hAnsiTheme="minorHAnsi" w:cstheme="minorHAnsi"/>
          <w:sz w:val="20"/>
          <w:szCs w:val="20"/>
        </w:rPr>
      </w:pPr>
    </w:p>
    <w:p w14:paraId="6A928D5C" w14:textId="77777777" w:rsidR="00DB212F" w:rsidRDefault="00DB212F"/>
    <w:sectPr w:rsidR="00DB212F" w:rsidSect="004E703C">
      <w:pgSz w:w="15840" w:h="12240" w:orient="landscape"/>
      <w:pgMar w:top="1152" w:right="1152" w:bottom="1152" w:left="720" w:header="720" w:footer="720" w:gutter="0"/>
      <w:cols w:space="72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3392DE1F" w14:textId="77777777" w:rsidR="00972F0F" w:rsidRDefault="00972F0F">
      <w:r>
        <w:separator/>
      </w:r>
    </w:p>
  </w:endnote>
  <w:endnote w:type="continuationSeparator" w:id="0">
    <w:p w14:paraId="1600B931" w14:textId="77777777" w:rsidR="00972F0F" w:rsidRDefault="00972F0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Century Gothic">
    <w:panose1 w:val="020B0502020202020204"/>
    <w:charset w:val="00"/>
    <w:family w:val="swiss"/>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Rockwell">
    <w:panose1 w:val="02060603020205020403"/>
    <w:charset w:val="00"/>
    <w:family w:val="roman"/>
    <w:pitch w:val="variable"/>
    <w:sig w:usb0="00000003" w:usb1="00000000" w:usb2="00000000" w:usb3="00000000" w:csb0="00000001" w:csb1="00000000"/>
  </w:font>
  <w:font w:name="Calibri Light">
    <w:panose1 w:val="020F0302020204030204"/>
    <w:charset w:val="00"/>
    <w:family w:val="swiss"/>
    <w:pitch w:val="variable"/>
    <w:sig w:usb0="A00002EF" w:usb1="4000207B" w:usb2="00000000" w:usb3="00000000" w:csb0="0000019F" w:csb1="00000000"/>
  </w:font>
  <w:font w:name="Segoe UI">
    <w:panose1 w:val="020B0502040204020203"/>
    <w:charset w:val="00"/>
    <w:family w:val="swiss"/>
    <w:pitch w:val="variable"/>
    <w:sig w:usb0="E10022FF" w:usb1="C000E47F" w:usb2="00000029" w:usb3="00000000" w:csb0="000001DF" w:csb1="00000000"/>
  </w:font>
  <w:font w:name="MS Gothic">
    <w:altName w:val="ＭＳ ゴシック"/>
    <w:panose1 w:val="020B0609070205080204"/>
    <w:charset w:val="80"/>
    <w:family w:val="modern"/>
    <w:pitch w:val="fixed"/>
    <w:sig w:usb0="E00002FF" w:usb1="6AC7FDFB" w:usb2="00000012" w:usb3="00000000" w:csb0="0002009F" w:csb1="00000000"/>
  </w:font>
  <w:font w:name="Cambria">
    <w:panose1 w:val="02040503050406030204"/>
    <w:charset w:val="00"/>
    <w:family w:val="roman"/>
    <w:pitch w:val="variable"/>
    <w:sig w:usb0="E00002FF" w:usb1="400004FF" w:usb2="00000000" w:usb3="00000000" w:csb0="0000019F" w:csb1="00000000"/>
  </w:font>
  <w:font w:name="MS Mincho">
    <w:altName w:val="ＭＳ 明朝"/>
    <w:panose1 w:val="02020609040205080304"/>
    <w:charset w:val="80"/>
    <w:family w:val="modern"/>
    <w:pitch w:val="fixed"/>
    <w:sig w:usb0="E00002FF" w:usb1="6AC7FDFB" w:usb2="00000012" w:usb3="00000000" w:csb0="000200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880366298"/>
      <w:docPartObj>
        <w:docPartGallery w:val="Page Numbers (Bottom of Page)"/>
        <w:docPartUnique/>
      </w:docPartObj>
    </w:sdtPr>
    <w:sdtContent>
      <w:p w14:paraId="3BB17733" w14:textId="41778F2F" w:rsidR="004E703C" w:rsidRDefault="004E703C">
        <w:pPr>
          <w:pStyle w:val="Footer"/>
          <w:jc w:val="right"/>
        </w:pPr>
        <w:r w:rsidRPr="00A242A9">
          <w:rPr>
            <w:rFonts w:ascii="Rockwell" w:hAnsi="Rockwell"/>
          </w:rPr>
          <w:t>Alumni Program: Overview</w:t>
        </w:r>
        <w:r>
          <w:t xml:space="preserve">| </w:t>
        </w:r>
        <w:r>
          <w:fldChar w:fldCharType="begin"/>
        </w:r>
        <w:r>
          <w:instrText xml:space="preserve"> PAGE   \* MERGEFORMAT </w:instrText>
        </w:r>
        <w:r>
          <w:fldChar w:fldCharType="separate"/>
        </w:r>
        <w:r w:rsidR="00903784">
          <w:rPr>
            <w:noProof/>
          </w:rPr>
          <w:t>8</w:t>
        </w:r>
        <w:r>
          <w:rPr>
            <w:noProof/>
          </w:rPr>
          <w:fldChar w:fldCharType="end"/>
        </w:r>
        <w:r>
          <w:t xml:space="preserve"> </w:t>
        </w:r>
      </w:p>
    </w:sdtContent>
  </w:sdt>
  <w:p w14:paraId="61449AC8" w14:textId="04EAB86A" w:rsidR="004E703C" w:rsidRPr="0029559D" w:rsidRDefault="004E703C" w:rsidP="004E703C">
    <w:pPr>
      <w:pStyle w:val="Footer"/>
      <w:jc w:val="right"/>
      <w:rPr>
        <w:rFonts w:ascii="Calibri" w:hAnsi="Calibri"/>
        <w:sz w:val="20"/>
        <w:szCs w:val="20"/>
      </w:rP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20CAD509" w14:textId="77777777" w:rsidR="00972F0F" w:rsidRDefault="00972F0F">
      <w:r>
        <w:separator/>
      </w:r>
    </w:p>
  </w:footnote>
  <w:footnote w:type="continuationSeparator" w:id="0">
    <w:p w14:paraId="70A4B200" w14:textId="77777777" w:rsidR="00972F0F" w:rsidRDefault="00972F0F">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06F33CEA" w14:textId="77777777" w:rsidR="004E703C" w:rsidRDefault="004E703C" w:rsidP="004E703C">
    <w:pPr>
      <w:pStyle w:val="Header"/>
      <w:jc w:val="right"/>
    </w:pPr>
    <w:r>
      <w:rPr>
        <w:noProof/>
      </w:rPr>
      <w:drawing>
        <wp:inline distT="0" distB="0" distL="0" distR="0" wp14:anchorId="66D5DFA2" wp14:editId="35F13B98">
          <wp:extent cx="1265555" cy="574040"/>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65555" cy="574040"/>
                  </a:xfrm>
                  <a:prstGeom prst="rect">
                    <a:avLst/>
                  </a:prstGeom>
                  <a:noFill/>
                  <a:ln>
                    <a:noFill/>
                  </a:ln>
                </pic:spPr>
              </pic:pic>
            </a:graphicData>
          </a:graphic>
        </wp:inline>
      </w:drawing>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nsid w:val="06A232CD"/>
    <w:multiLevelType w:val="hybridMultilevel"/>
    <w:tmpl w:val="2BB63FB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
    <w:nsid w:val="0EB30B7F"/>
    <w:multiLevelType w:val="hybridMultilevel"/>
    <w:tmpl w:val="9168D6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nsid w:val="1640534F"/>
    <w:multiLevelType w:val="hybridMultilevel"/>
    <w:tmpl w:val="ADC04D80"/>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nsid w:val="18E53532"/>
    <w:multiLevelType w:val="hybridMultilevel"/>
    <w:tmpl w:val="03A2CE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nsid w:val="23146E53"/>
    <w:multiLevelType w:val="hybridMultilevel"/>
    <w:tmpl w:val="4BF090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nsid w:val="26793619"/>
    <w:multiLevelType w:val="hybridMultilevel"/>
    <w:tmpl w:val="2C0057A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
    <w:nsid w:val="291C46E5"/>
    <w:multiLevelType w:val="hybridMultilevel"/>
    <w:tmpl w:val="F2843E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nsid w:val="2C573668"/>
    <w:multiLevelType w:val="hybridMultilevel"/>
    <w:tmpl w:val="E1506CC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nsid w:val="30AC657C"/>
    <w:multiLevelType w:val="hybridMultilevel"/>
    <w:tmpl w:val="1F4AC86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nsid w:val="3A5D514C"/>
    <w:multiLevelType w:val="hybridMultilevel"/>
    <w:tmpl w:val="23ACC8EC"/>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nsid w:val="433C17CD"/>
    <w:multiLevelType w:val="hybridMultilevel"/>
    <w:tmpl w:val="87AC3B4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nsid w:val="50DB375E"/>
    <w:multiLevelType w:val="hybridMultilevel"/>
    <w:tmpl w:val="950EA60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nsid w:val="60AF6055"/>
    <w:multiLevelType w:val="hybridMultilevel"/>
    <w:tmpl w:val="BC582D40"/>
    <w:lvl w:ilvl="0" w:tplc="0409000F">
      <w:start w:val="1"/>
      <w:numFmt w:val="decimal"/>
      <w:lvlText w:val="%1."/>
      <w:lvlJc w:val="left"/>
      <w:pPr>
        <w:ind w:left="720" w:hanging="360"/>
      </w:pPr>
      <w:rPr>
        <w:rFont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nsid w:val="61844E67"/>
    <w:multiLevelType w:val="hybridMultilevel"/>
    <w:tmpl w:val="279A961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4">
    <w:nsid w:val="640C76E9"/>
    <w:multiLevelType w:val="hybridMultilevel"/>
    <w:tmpl w:val="5590F2A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5">
    <w:nsid w:val="64235825"/>
    <w:multiLevelType w:val="hybridMultilevel"/>
    <w:tmpl w:val="659C6CB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nsid w:val="650B3185"/>
    <w:multiLevelType w:val="hybridMultilevel"/>
    <w:tmpl w:val="51708C8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
    <w:nsid w:val="656C1A6E"/>
    <w:multiLevelType w:val="hybridMultilevel"/>
    <w:tmpl w:val="2DB4D0D6"/>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nsid w:val="68473A37"/>
    <w:multiLevelType w:val="hybridMultilevel"/>
    <w:tmpl w:val="36802944"/>
    <w:lvl w:ilvl="0" w:tplc="7B8C4978">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nsid w:val="7148177B"/>
    <w:multiLevelType w:val="hybridMultilevel"/>
    <w:tmpl w:val="014E846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0">
    <w:nsid w:val="73BF2816"/>
    <w:multiLevelType w:val="hybridMultilevel"/>
    <w:tmpl w:val="1CB0EEA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nsid w:val="75033E35"/>
    <w:multiLevelType w:val="hybridMultilevel"/>
    <w:tmpl w:val="6BD67CA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nsid w:val="77473D91"/>
    <w:multiLevelType w:val="hybridMultilevel"/>
    <w:tmpl w:val="33C8EA4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3">
    <w:nsid w:val="7A5E3DDD"/>
    <w:multiLevelType w:val="hybridMultilevel"/>
    <w:tmpl w:val="F1304A0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nsid w:val="7DF330FE"/>
    <w:multiLevelType w:val="hybridMultilevel"/>
    <w:tmpl w:val="9C10778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num w:numId="1">
    <w:abstractNumId w:val="5"/>
  </w:num>
  <w:num w:numId="2">
    <w:abstractNumId w:val="10"/>
  </w:num>
  <w:num w:numId="3">
    <w:abstractNumId w:val="13"/>
  </w:num>
  <w:num w:numId="4">
    <w:abstractNumId w:val="4"/>
  </w:num>
  <w:num w:numId="5">
    <w:abstractNumId w:val="21"/>
  </w:num>
  <w:num w:numId="6">
    <w:abstractNumId w:val="3"/>
  </w:num>
  <w:num w:numId="7">
    <w:abstractNumId w:val="11"/>
  </w:num>
  <w:num w:numId="8">
    <w:abstractNumId w:val="15"/>
  </w:num>
  <w:num w:numId="9">
    <w:abstractNumId w:val="20"/>
  </w:num>
  <w:num w:numId="10">
    <w:abstractNumId w:val="7"/>
  </w:num>
  <w:num w:numId="11">
    <w:abstractNumId w:val="17"/>
  </w:num>
  <w:num w:numId="12">
    <w:abstractNumId w:val="16"/>
  </w:num>
  <w:num w:numId="13">
    <w:abstractNumId w:val="19"/>
  </w:num>
  <w:num w:numId="14">
    <w:abstractNumId w:val="22"/>
  </w:num>
  <w:num w:numId="15">
    <w:abstractNumId w:val="24"/>
  </w:num>
  <w:num w:numId="16">
    <w:abstractNumId w:val="0"/>
  </w:num>
  <w:num w:numId="17">
    <w:abstractNumId w:val="14"/>
  </w:num>
  <w:num w:numId="18">
    <w:abstractNumId w:val="6"/>
  </w:num>
  <w:num w:numId="19">
    <w:abstractNumId w:val="23"/>
  </w:num>
  <w:num w:numId="20">
    <w:abstractNumId w:val="1"/>
  </w:num>
  <w:num w:numId="21">
    <w:abstractNumId w:val="8"/>
  </w:num>
  <w:num w:numId="22">
    <w:abstractNumId w:val="9"/>
  </w:num>
  <w:num w:numId="23">
    <w:abstractNumId w:val="18"/>
  </w:num>
  <w:num w:numId="24">
    <w:abstractNumId w:val="2"/>
  </w:num>
  <w:num w:numId="25">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89112A"/>
    <w:rsid w:val="00016A61"/>
    <w:rsid w:val="00017AA4"/>
    <w:rsid w:val="00097583"/>
    <w:rsid w:val="00103C45"/>
    <w:rsid w:val="00111C67"/>
    <w:rsid w:val="00145C2E"/>
    <w:rsid w:val="00162413"/>
    <w:rsid w:val="00173190"/>
    <w:rsid w:val="0019454A"/>
    <w:rsid w:val="001C406B"/>
    <w:rsid w:val="001C6794"/>
    <w:rsid w:val="001E69DE"/>
    <w:rsid w:val="00240246"/>
    <w:rsid w:val="00254086"/>
    <w:rsid w:val="00265FB2"/>
    <w:rsid w:val="002B54B7"/>
    <w:rsid w:val="002E55F0"/>
    <w:rsid w:val="00333B41"/>
    <w:rsid w:val="00346F33"/>
    <w:rsid w:val="00347002"/>
    <w:rsid w:val="00387967"/>
    <w:rsid w:val="003B3161"/>
    <w:rsid w:val="003E28A0"/>
    <w:rsid w:val="00430822"/>
    <w:rsid w:val="004458FB"/>
    <w:rsid w:val="004B7A0C"/>
    <w:rsid w:val="004E703C"/>
    <w:rsid w:val="004F0C39"/>
    <w:rsid w:val="005320E9"/>
    <w:rsid w:val="005427A9"/>
    <w:rsid w:val="00564B14"/>
    <w:rsid w:val="0057314B"/>
    <w:rsid w:val="005871E1"/>
    <w:rsid w:val="005A1E9E"/>
    <w:rsid w:val="00620AB2"/>
    <w:rsid w:val="006704EE"/>
    <w:rsid w:val="006828E9"/>
    <w:rsid w:val="006D3130"/>
    <w:rsid w:val="006D6B9B"/>
    <w:rsid w:val="00731116"/>
    <w:rsid w:val="007D63D0"/>
    <w:rsid w:val="008232D6"/>
    <w:rsid w:val="00853CEF"/>
    <w:rsid w:val="0087347C"/>
    <w:rsid w:val="0089112A"/>
    <w:rsid w:val="008A239A"/>
    <w:rsid w:val="008E6989"/>
    <w:rsid w:val="00903784"/>
    <w:rsid w:val="0095040D"/>
    <w:rsid w:val="00972F0F"/>
    <w:rsid w:val="009C3B32"/>
    <w:rsid w:val="00A242A9"/>
    <w:rsid w:val="00A83347"/>
    <w:rsid w:val="00AC1803"/>
    <w:rsid w:val="00B203A6"/>
    <w:rsid w:val="00BD4FE4"/>
    <w:rsid w:val="00BE6EF1"/>
    <w:rsid w:val="00C0442E"/>
    <w:rsid w:val="00C70018"/>
    <w:rsid w:val="00CB04DC"/>
    <w:rsid w:val="00CB35B2"/>
    <w:rsid w:val="00CF258A"/>
    <w:rsid w:val="00D54018"/>
    <w:rsid w:val="00D84D52"/>
    <w:rsid w:val="00D959C8"/>
    <w:rsid w:val="00DB212F"/>
    <w:rsid w:val="00DF1D53"/>
    <w:rsid w:val="00E365D5"/>
    <w:rsid w:val="00EA0065"/>
    <w:rsid w:val="00EA717D"/>
    <w:rsid w:val="00EA7803"/>
    <w:rsid w:val="00ED37D7"/>
    <w:rsid w:val="00F12B31"/>
    <w:rsid w:val="00F15A9C"/>
    <w:rsid w:val="00F20F98"/>
    <w:rsid w:val="00F66063"/>
    <w:rsid w:val="00FB7675"/>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martTagType w:namespaceuri="urn:schemas-microsoft-com:office:smarttags" w:name="stockticker"/>
  <w:shapeDefaults>
    <o:shapedefaults v:ext="edit" spidmax="1026"/>
    <o:shapelayout v:ext="edit">
      <o:idmap v:ext="edit" data="1"/>
    </o:shapelayout>
  </w:shapeDefaults>
  <w:decimalSymbol w:val="."/>
  <w:listSeparator w:val=","/>
  <w14:docId w14:val="375032F8"/>
  <w15:docId w15:val="{4D84F13C-1092-4710-BF93-686E0D0EF0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89112A"/>
    <w:pPr>
      <w:spacing w:after="0" w:line="240" w:lineRule="auto"/>
    </w:pPr>
    <w:rPr>
      <w:rFonts w:ascii="Century Gothic" w:eastAsia="Times New Roman" w:hAnsi="Century Gothic" w:cs="Times New Roman"/>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basedOn w:val="DefaultParagraphFont"/>
    <w:uiPriority w:val="99"/>
    <w:rsid w:val="0089112A"/>
    <w:rPr>
      <w:color w:val="0000FF"/>
      <w:u w:val="single"/>
    </w:rPr>
  </w:style>
  <w:style w:type="paragraph" w:styleId="Header">
    <w:name w:val="header"/>
    <w:basedOn w:val="Normal"/>
    <w:link w:val="HeaderChar"/>
    <w:rsid w:val="0089112A"/>
    <w:pPr>
      <w:tabs>
        <w:tab w:val="center" w:pos="4320"/>
        <w:tab w:val="right" w:pos="8640"/>
      </w:tabs>
    </w:pPr>
  </w:style>
  <w:style w:type="character" w:customStyle="1" w:styleId="HeaderChar">
    <w:name w:val="Header Char"/>
    <w:basedOn w:val="DefaultParagraphFont"/>
    <w:link w:val="Header"/>
    <w:rsid w:val="0089112A"/>
    <w:rPr>
      <w:rFonts w:ascii="Century Gothic" w:eastAsia="Times New Roman" w:hAnsi="Century Gothic" w:cs="Times New Roman"/>
      <w:sz w:val="24"/>
      <w:szCs w:val="24"/>
    </w:rPr>
  </w:style>
  <w:style w:type="paragraph" w:styleId="Footer">
    <w:name w:val="footer"/>
    <w:basedOn w:val="Normal"/>
    <w:link w:val="FooterChar"/>
    <w:uiPriority w:val="99"/>
    <w:rsid w:val="0089112A"/>
    <w:pPr>
      <w:tabs>
        <w:tab w:val="center" w:pos="4320"/>
        <w:tab w:val="right" w:pos="8640"/>
      </w:tabs>
    </w:pPr>
  </w:style>
  <w:style w:type="character" w:customStyle="1" w:styleId="FooterChar">
    <w:name w:val="Footer Char"/>
    <w:basedOn w:val="DefaultParagraphFont"/>
    <w:link w:val="Footer"/>
    <w:uiPriority w:val="99"/>
    <w:rsid w:val="0089112A"/>
    <w:rPr>
      <w:rFonts w:ascii="Century Gothic" w:eastAsia="Times New Roman" w:hAnsi="Century Gothic" w:cs="Times New Roman"/>
      <w:sz w:val="24"/>
      <w:szCs w:val="24"/>
    </w:rPr>
  </w:style>
  <w:style w:type="character" w:styleId="PageNumber">
    <w:name w:val="page number"/>
    <w:basedOn w:val="DefaultParagraphFont"/>
    <w:rsid w:val="0089112A"/>
  </w:style>
  <w:style w:type="paragraph" w:styleId="NormalWeb">
    <w:name w:val="Normal (Web)"/>
    <w:basedOn w:val="Normal"/>
    <w:uiPriority w:val="99"/>
    <w:rsid w:val="0089112A"/>
    <w:pPr>
      <w:spacing w:before="100" w:beforeAutospacing="1" w:after="100" w:afterAutospacing="1"/>
    </w:pPr>
    <w:rPr>
      <w:rFonts w:ascii="Times New Roman" w:hAnsi="Times New Roman"/>
    </w:rPr>
  </w:style>
  <w:style w:type="paragraph" w:styleId="ListParagraph">
    <w:name w:val="List Paragraph"/>
    <w:basedOn w:val="Normal"/>
    <w:uiPriority w:val="34"/>
    <w:qFormat/>
    <w:rsid w:val="0089112A"/>
    <w:pPr>
      <w:ind w:left="720"/>
      <w:contextualSpacing/>
    </w:pPr>
  </w:style>
  <w:style w:type="paragraph" w:styleId="BalloonText">
    <w:name w:val="Balloon Text"/>
    <w:basedOn w:val="Normal"/>
    <w:link w:val="BalloonTextChar"/>
    <w:uiPriority w:val="99"/>
    <w:semiHidden/>
    <w:unhideWhenUsed/>
    <w:rsid w:val="0089112A"/>
    <w:rPr>
      <w:rFonts w:ascii="Tahoma" w:hAnsi="Tahoma" w:cs="Tahoma"/>
      <w:sz w:val="16"/>
      <w:szCs w:val="16"/>
    </w:rPr>
  </w:style>
  <w:style w:type="character" w:customStyle="1" w:styleId="BalloonTextChar">
    <w:name w:val="Balloon Text Char"/>
    <w:basedOn w:val="DefaultParagraphFont"/>
    <w:link w:val="BalloonText"/>
    <w:uiPriority w:val="99"/>
    <w:semiHidden/>
    <w:rsid w:val="0089112A"/>
    <w:rPr>
      <w:rFonts w:ascii="Tahoma" w:eastAsia="Times New Roman" w:hAnsi="Tahoma" w:cs="Tahoma"/>
      <w:sz w:val="16"/>
      <w:szCs w:val="16"/>
    </w:rPr>
  </w:style>
  <w:style w:type="table" w:styleId="TableGrid">
    <w:name w:val="Table Grid"/>
    <w:basedOn w:val="TableNormal"/>
    <w:uiPriority w:val="59"/>
    <w:rsid w:val="008232D6"/>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CalendarInformation">
    <w:name w:val="Calendar Information"/>
    <w:basedOn w:val="Normal"/>
    <w:link w:val="CalendarInformationChar"/>
    <w:rsid w:val="008232D6"/>
    <w:pPr>
      <w:framePr w:hSpace="187" w:wrap="around" w:vAnchor="page" w:hAnchor="page" w:xAlign="center" w:y="1441"/>
      <w:tabs>
        <w:tab w:val="left" w:pos="576"/>
      </w:tabs>
    </w:pPr>
    <w:rPr>
      <w:sz w:val="15"/>
    </w:rPr>
  </w:style>
  <w:style w:type="character" w:customStyle="1" w:styleId="CalendarInformationChar">
    <w:name w:val="Calendar Information Char"/>
    <w:link w:val="CalendarInformation"/>
    <w:rsid w:val="008232D6"/>
    <w:rPr>
      <w:rFonts w:ascii="Century Gothic" w:eastAsia="Times New Roman" w:hAnsi="Century Gothic" w:cs="Times New Roman"/>
      <w:sz w:val="15"/>
      <w:szCs w:val="24"/>
    </w:rPr>
  </w:style>
  <w:style w:type="character" w:styleId="FollowedHyperlink">
    <w:name w:val="FollowedHyperlink"/>
    <w:basedOn w:val="DefaultParagraphFont"/>
    <w:uiPriority w:val="99"/>
    <w:semiHidden/>
    <w:unhideWhenUsed/>
    <w:rsid w:val="005871E1"/>
    <w:rPr>
      <w:color w:val="800080" w:themeColor="followedHyperlink"/>
      <w:u w:val="single"/>
    </w:rPr>
  </w:style>
  <w:style w:type="character" w:styleId="CommentReference">
    <w:name w:val="annotation reference"/>
    <w:basedOn w:val="DefaultParagraphFont"/>
    <w:uiPriority w:val="99"/>
    <w:semiHidden/>
    <w:unhideWhenUsed/>
    <w:rsid w:val="00731116"/>
    <w:rPr>
      <w:sz w:val="16"/>
      <w:szCs w:val="16"/>
    </w:rPr>
  </w:style>
  <w:style w:type="paragraph" w:styleId="CommentText">
    <w:name w:val="annotation text"/>
    <w:basedOn w:val="Normal"/>
    <w:link w:val="CommentTextChar"/>
    <w:uiPriority w:val="99"/>
    <w:semiHidden/>
    <w:unhideWhenUsed/>
    <w:rsid w:val="00731116"/>
    <w:rPr>
      <w:sz w:val="20"/>
      <w:szCs w:val="20"/>
    </w:rPr>
  </w:style>
  <w:style w:type="character" w:customStyle="1" w:styleId="CommentTextChar">
    <w:name w:val="Comment Text Char"/>
    <w:basedOn w:val="DefaultParagraphFont"/>
    <w:link w:val="CommentText"/>
    <w:uiPriority w:val="99"/>
    <w:semiHidden/>
    <w:rsid w:val="00731116"/>
    <w:rPr>
      <w:rFonts w:ascii="Century Gothic" w:eastAsia="Times New Roman" w:hAnsi="Century Gothic" w:cs="Times New Roman"/>
      <w:sz w:val="20"/>
      <w:szCs w:val="20"/>
    </w:rPr>
  </w:style>
  <w:style w:type="paragraph" w:styleId="CommentSubject">
    <w:name w:val="annotation subject"/>
    <w:basedOn w:val="CommentText"/>
    <w:next w:val="CommentText"/>
    <w:link w:val="CommentSubjectChar"/>
    <w:uiPriority w:val="99"/>
    <w:semiHidden/>
    <w:unhideWhenUsed/>
    <w:rsid w:val="00731116"/>
    <w:rPr>
      <w:b/>
      <w:bCs/>
    </w:rPr>
  </w:style>
  <w:style w:type="character" w:customStyle="1" w:styleId="CommentSubjectChar">
    <w:name w:val="Comment Subject Char"/>
    <w:basedOn w:val="CommentTextChar"/>
    <w:link w:val="CommentSubject"/>
    <w:uiPriority w:val="99"/>
    <w:semiHidden/>
    <w:rsid w:val="00731116"/>
    <w:rPr>
      <w:rFonts w:ascii="Century Gothic" w:eastAsia="Times New Roman" w:hAnsi="Century Gothic" w:cs="Times New Roman"/>
      <w:b/>
      <w:bCs/>
      <w:sz w:val="20"/>
      <w:szCs w:val="20"/>
    </w:rPr>
  </w:style>
  <w:style w:type="paragraph" w:customStyle="1" w:styleId="Month">
    <w:name w:val="Month"/>
    <w:basedOn w:val="Normal"/>
    <w:rsid w:val="00D54018"/>
    <w:pPr>
      <w:jc w:val="center"/>
    </w:pPr>
    <w:rPr>
      <w:b/>
      <w:color w:val="FFFFFF"/>
      <w:sz w:val="18"/>
      <w:szCs w:val="16"/>
    </w:rPr>
  </w:style>
  <w:style w:type="paragraph" w:customStyle="1" w:styleId="Daysoftheweek">
    <w:name w:val="Days of the week"/>
    <w:basedOn w:val="Normal"/>
    <w:rsid w:val="00D54018"/>
    <w:pPr>
      <w:jc w:val="center"/>
    </w:pPr>
    <w:rPr>
      <w:b/>
      <w:sz w:val="13"/>
      <w:szCs w:val="16"/>
    </w:rPr>
  </w:style>
  <w:style w:type="paragraph" w:customStyle="1" w:styleId="Dates">
    <w:name w:val="Dates"/>
    <w:basedOn w:val="Normal"/>
    <w:rsid w:val="00D54018"/>
    <w:pPr>
      <w:framePr w:hSpace="187" w:wrap="around" w:vAnchor="page" w:hAnchor="page" w:xAlign="center" w:y="1441"/>
      <w:jc w:val="center"/>
    </w:pPr>
    <w:rPr>
      <w:sz w:val="14"/>
    </w:rPr>
  </w:style>
  <w:style w:type="paragraph" w:styleId="NoSpacing">
    <w:name w:val="No Spacing"/>
    <w:uiPriority w:val="1"/>
    <w:qFormat/>
    <w:rsid w:val="006704EE"/>
    <w:pPr>
      <w:spacing w:after="0" w:line="240" w:lineRule="auto"/>
    </w:pPr>
    <w:rPr>
      <w:rFonts w:ascii="Century Gothic" w:eastAsia="Times New Roman" w:hAnsi="Century Gothic" w:cs="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optimizeForBrowser/>
  <w:allowPNG/>
</w:webSettings>
</file>

<file path=word/_rels/document.xml.rels><?xml version="1.0" encoding="UTF-8" standalone="yes"?>
<Relationships xmlns="http://schemas.openxmlformats.org/package/2006/relationships"><Relationship Id="rId8" Type="http://schemas.openxmlformats.org/officeDocument/2006/relationships/footnotes" Target="footnotes.xml"/><Relationship Id="rId13" Type="http://schemas.openxmlformats.org/officeDocument/2006/relationships/diagramData" Target="diagrams/data1.xml"/><Relationship Id="rId18" Type="http://schemas.openxmlformats.org/officeDocument/2006/relationships/image" Target="media/image3.jpeg"/><Relationship Id="rId3" Type="http://schemas.openxmlformats.org/officeDocument/2006/relationships/customXml" Target="../customXml/item3.xml"/><Relationship Id="rId21" Type="http://schemas.openxmlformats.org/officeDocument/2006/relationships/customXml" Target="../customXml/item4.xml"/><Relationship Id="rId7" Type="http://schemas.openxmlformats.org/officeDocument/2006/relationships/webSettings" Target="webSettings.xml"/><Relationship Id="rId12" Type="http://schemas.openxmlformats.org/officeDocument/2006/relationships/image" Target="media/image2.png"/><Relationship Id="rId17" Type="http://schemas.microsoft.com/office/2007/relationships/diagramDrawing" Target="diagrams/drawing1.xml"/><Relationship Id="rId2" Type="http://schemas.openxmlformats.org/officeDocument/2006/relationships/customXml" Target="../customXml/item2.xml"/><Relationship Id="rId16" Type="http://schemas.openxmlformats.org/officeDocument/2006/relationships/diagramColors" Target="diagrams/colors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ettings" Target="settings.xml"/><Relationship Id="rId11" Type="http://schemas.openxmlformats.org/officeDocument/2006/relationships/footer" Target="footer1.xml"/><Relationship Id="rId24" Type="http://schemas.openxmlformats.org/officeDocument/2006/relationships/customXml" Target="../customXml/item7.xml"/><Relationship Id="rId5" Type="http://schemas.openxmlformats.org/officeDocument/2006/relationships/styles" Target="styles.xml"/><Relationship Id="rId15" Type="http://schemas.openxmlformats.org/officeDocument/2006/relationships/diagramQuickStyle" Target="diagrams/quickStyle1.xml"/><Relationship Id="rId23" Type="http://schemas.openxmlformats.org/officeDocument/2006/relationships/customXml" Target="../customXml/item6.xml"/><Relationship Id="rId10" Type="http://schemas.openxmlformats.org/officeDocument/2006/relationships/header" Target="header1.xml"/><Relationship Id="rId19" Type="http://schemas.openxmlformats.org/officeDocument/2006/relationships/fontTable" Target="fontTable.xml"/><Relationship Id="rId4" Type="http://schemas.openxmlformats.org/officeDocument/2006/relationships/numbering" Target="numbering.xml"/><Relationship Id="rId9" Type="http://schemas.openxmlformats.org/officeDocument/2006/relationships/endnotes" Target="endnotes.xml"/><Relationship Id="rId14" Type="http://schemas.openxmlformats.org/officeDocument/2006/relationships/diagramLayout" Target="diagrams/layout1.xml"/><Relationship Id="rId22" Type="http://schemas.openxmlformats.org/officeDocument/2006/relationships/customXml" Target="../customXml/item5.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4E54CC78-D277-F649-A4AE-83D0942FE6D9}" type="doc">
      <dgm:prSet loTypeId="urn:microsoft.com/office/officeart/2005/8/layout/process3" loCatId="" qsTypeId="urn:microsoft.com/office/officeart/2005/8/quickstyle/simple1" qsCatId="simple" csTypeId="urn:microsoft.com/office/officeart/2005/8/colors/accent1_2" csCatId="accent1" phldr="1"/>
      <dgm:spPr/>
      <dgm:t>
        <a:bodyPr/>
        <a:lstStyle/>
        <a:p>
          <a:endParaRPr lang="en-US"/>
        </a:p>
      </dgm:t>
    </dgm:pt>
    <dgm:pt modelId="{60FB32F7-A1E4-C947-BC91-483D1C658B32}">
      <dgm:prSet phldrT="[Text]"/>
      <dgm:spPr/>
      <dgm:t>
        <a:bodyPr/>
        <a:lstStyle/>
        <a:p>
          <a:r>
            <a:rPr lang="en-US">
              <a:latin typeface="Calibri Light" panose="020F0302020204030204" pitchFamily="34" charset="0"/>
            </a:rPr>
            <a:t>Pre-Matriculation</a:t>
          </a:r>
        </a:p>
      </dgm:t>
    </dgm:pt>
    <dgm:pt modelId="{86B04070-CB4C-8D4C-95CA-44EC1E5E2930}" type="parTrans" cxnId="{A651BFF7-A149-0245-AC00-0D18A3574296}">
      <dgm:prSet/>
      <dgm:spPr/>
      <dgm:t>
        <a:bodyPr/>
        <a:lstStyle/>
        <a:p>
          <a:endParaRPr lang="en-US"/>
        </a:p>
      </dgm:t>
    </dgm:pt>
    <dgm:pt modelId="{91BC3001-11A6-3D42-A5F7-4E3AF264E45F}" type="sibTrans" cxnId="{A651BFF7-A149-0245-AC00-0D18A3574296}">
      <dgm:prSet/>
      <dgm:spPr/>
      <dgm:t>
        <a:bodyPr/>
        <a:lstStyle/>
        <a:p>
          <a:endParaRPr lang="en-US"/>
        </a:p>
      </dgm:t>
    </dgm:pt>
    <dgm:pt modelId="{2454DFA1-5CF3-2246-B547-E0A96846A075}">
      <dgm:prSet phldrT="[Text]"/>
      <dgm:spPr/>
      <dgm:t>
        <a:bodyPr/>
        <a:lstStyle/>
        <a:p>
          <a:r>
            <a:rPr lang="en-US">
              <a:latin typeface="Calibri Light" panose="020F0302020204030204" pitchFamily="34" charset="0"/>
            </a:rPr>
            <a:t>Ensure seniors complete procedural requirements to matriculate</a:t>
          </a:r>
        </a:p>
      </dgm:t>
    </dgm:pt>
    <dgm:pt modelId="{EC74D281-B352-1F4A-ACD9-9A24E215E76B}" type="parTrans" cxnId="{E0C31E83-CD1F-F647-97EC-495072540823}">
      <dgm:prSet/>
      <dgm:spPr/>
      <dgm:t>
        <a:bodyPr/>
        <a:lstStyle/>
        <a:p>
          <a:endParaRPr lang="en-US"/>
        </a:p>
      </dgm:t>
    </dgm:pt>
    <dgm:pt modelId="{2370A0FF-AADB-6D4D-B5D0-0C21C4F9377D}" type="sibTrans" cxnId="{E0C31E83-CD1F-F647-97EC-495072540823}">
      <dgm:prSet/>
      <dgm:spPr/>
      <dgm:t>
        <a:bodyPr/>
        <a:lstStyle/>
        <a:p>
          <a:endParaRPr lang="en-US"/>
        </a:p>
      </dgm:t>
    </dgm:pt>
    <dgm:pt modelId="{D28B49DA-44AA-414F-8B15-2C588BB24EF0}">
      <dgm:prSet phldrT="[Text]"/>
      <dgm:spPr/>
      <dgm:t>
        <a:bodyPr/>
        <a:lstStyle/>
        <a:p>
          <a:r>
            <a:rPr lang="en-US">
              <a:latin typeface="Calibri Light" panose="020F0302020204030204" pitchFamily="34" charset="0"/>
            </a:rPr>
            <a:t>While in College</a:t>
          </a:r>
        </a:p>
      </dgm:t>
    </dgm:pt>
    <dgm:pt modelId="{2569E3AC-F508-F740-9330-174BC556585E}" type="parTrans" cxnId="{A304578E-7309-234E-901E-4ADBF4A35BD5}">
      <dgm:prSet/>
      <dgm:spPr/>
      <dgm:t>
        <a:bodyPr/>
        <a:lstStyle/>
        <a:p>
          <a:endParaRPr lang="en-US"/>
        </a:p>
      </dgm:t>
    </dgm:pt>
    <dgm:pt modelId="{C86F5895-96CD-2B41-AF4F-F40386300ABA}" type="sibTrans" cxnId="{A304578E-7309-234E-901E-4ADBF4A35BD5}">
      <dgm:prSet/>
      <dgm:spPr/>
      <dgm:t>
        <a:bodyPr/>
        <a:lstStyle/>
        <a:p>
          <a:endParaRPr lang="en-US"/>
        </a:p>
      </dgm:t>
    </dgm:pt>
    <dgm:pt modelId="{5AFC2252-3612-304B-AB1C-11728B58F9AC}">
      <dgm:prSet phldrT="[Text]"/>
      <dgm:spPr/>
      <dgm:t>
        <a:bodyPr/>
        <a:lstStyle/>
        <a:p>
          <a:r>
            <a:rPr lang="en-US">
              <a:latin typeface="Calibri Light" panose="020F0302020204030204" pitchFamily="34" charset="0"/>
            </a:rPr>
            <a:t>Support/outreach based on tier</a:t>
          </a:r>
        </a:p>
      </dgm:t>
    </dgm:pt>
    <dgm:pt modelId="{3B1B49E1-35F8-8648-9343-87B56AD689EB}" type="parTrans" cxnId="{761F5D26-88CE-FA48-B781-EC0C5A1E25CE}">
      <dgm:prSet/>
      <dgm:spPr/>
      <dgm:t>
        <a:bodyPr/>
        <a:lstStyle/>
        <a:p>
          <a:endParaRPr lang="en-US"/>
        </a:p>
      </dgm:t>
    </dgm:pt>
    <dgm:pt modelId="{53B8CB82-0B31-544A-AD02-DAFB603E3373}" type="sibTrans" cxnId="{761F5D26-88CE-FA48-B781-EC0C5A1E25CE}">
      <dgm:prSet/>
      <dgm:spPr/>
      <dgm:t>
        <a:bodyPr/>
        <a:lstStyle/>
        <a:p>
          <a:endParaRPr lang="en-US"/>
        </a:p>
      </dgm:t>
    </dgm:pt>
    <dgm:pt modelId="{DE412290-5EF5-EF46-B943-7511B4C2CD73}">
      <dgm:prSet phldrT="[Text]"/>
      <dgm:spPr/>
      <dgm:t>
        <a:bodyPr/>
        <a:lstStyle/>
        <a:p>
          <a:r>
            <a:rPr lang="en-US">
              <a:latin typeface="Calibri Light" panose="020F0302020204030204" pitchFamily="34" charset="0"/>
            </a:rPr>
            <a:t>Last Year of College</a:t>
          </a:r>
        </a:p>
      </dgm:t>
    </dgm:pt>
    <dgm:pt modelId="{3EA15C01-5BFE-AE4F-A6A1-F5A329E8C28E}" type="parTrans" cxnId="{00E035AB-915C-384A-BCAA-B446F2D36CE5}">
      <dgm:prSet/>
      <dgm:spPr/>
      <dgm:t>
        <a:bodyPr/>
        <a:lstStyle/>
        <a:p>
          <a:endParaRPr lang="en-US"/>
        </a:p>
      </dgm:t>
    </dgm:pt>
    <dgm:pt modelId="{ADB799D4-9877-6145-B0DE-96677CC06CB5}" type="sibTrans" cxnId="{00E035AB-915C-384A-BCAA-B446F2D36CE5}">
      <dgm:prSet/>
      <dgm:spPr/>
      <dgm:t>
        <a:bodyPr/>
        <a:lstStyle/>
        <a:p>
          <a:endParaRPr lang="en-US"/>
        </a:p>
      </dgm:t>
    </dgm:pt>
    <dgm:pt modelId="{D9428EB9-FE21-8E45-882B-B396F5721E4F}">
      <dgm:prSet phldrT="[Text]"/>
      <dgm:spPr/>
      <dgm:t>
        <a:bodyPr/>
        <a:lstStyle/>
        <a:p>
          <a:r>
            <a:rPr lang="en-US">
              <a:latin typeface="Calibri Light" panose="020F0302020204030204" pitchFamily="34" charset="0"/>
            </a:rPr>
            <a:t>Connecting with campus career center</a:t>
          </a:r>
        </a:p>
      </dgm:t>
    </dgm:pt>
    <dgm:pt modelId="{3FB81AF0-00F0-E145-8D6E-53B7A800B175}" type="parTrans" cxnId="{247B111C-E9C3-454D-8830-E9EBEA10FCA5}">
      <dgm:prSet/>
      <dgm:spPr/>
      <dgm:t>
        <a:bodyPr/>
        <a:lstStyle/>
        <a:p>
          <a:endParaRPr lang="en-US"/>
        </a:p>
      </dgm:t>
    </dgm:pt>
    <dgm:pt modelId="{BCB04C94-3BB9-3A4B-B564-AFACBF047F99}" type="sibTrans" cxnId="{247B111C-E9C3-454D-8830-E9EBEA10FCA5}">
      <dgm:prSet/>
      <dgm:spPr/>
      <dgm:t>
        <a:bodyPr/>
        <a:lstStyle/>
        <a:p>
          <a:endParaRPr lang="en-US"/>
        </a:p>
      </dgm:t>
    </dgm:pt>
    <dgm:pt modelId="{D04B39F1-2B3B-EC43-B376-E096A665CA6C}">
      <dgm:prSet phldrT="[Text]"/>
      <dgm:spPr/>
      <dgm:t>
        <a:bodyPr/>
        <a:lstStyle/>
        <a:p>
          <a:r>
            <a:rPr lang="en-US">
              <a:latin typeface="Calibri Light" panose="020F0302020204030204" pitchFamily="34" charset="0"/>
            </a:rPr>
            <a:t>Support 5th-year alumni</a:t>
          </a:r>
        </a:p>
      </dgm:t>
    </dgm:pt>
    <dgm:pt modelId="{B0294F5A-4378-504B-99EB-1C083DFB411C}" type="parTrans" cxnId="{54DA9F14-1F92-6B4E-B2A9-93EF4C5AD9B8}">
      <dgm:prSet/>
      <dgm:spPr/>
      <dgm:t>
        <a:bodyPr/>
        <a:lstStyle/>
        <a:p>
          <a:endParaRPr lang="en-US"/>
        </a:p>
      </dgm:t>
    </dgm:pt>
    <dgm:pt modelId="{5FA267E7-EBB0-8946-BEB7-A8E8831AD0AB}" type="sibTrans" cxnId="{54DA9F14-1F92-6B4E-B2A9-93EF4C5AD9B8}">
      <dgm:prSet/>
      <dgm:spPr/>
      <dgm:t>
        <a:bodyPr/>
        <a:lstStyle/>
        <a:p>
          <a:endParaRPr lang="en-US"/>
        </a:p>
      </dgm:t>
    </dgm:pt>
    <dgm:pt modelId="{8B11FBBB-E098-DF41-A9A8-17D032C05E9B}">
      <dgm:prSet phldrT="[Text]"/>
      <dgm:spPr/>
      <dgm:t>
        <a:bodyPr/>
        <a:lstStyle/>
        <a:p>
          <a:r>
            <a:rPr lang="en-US">
              <a:latin typeface="Calibri Light" panose="020F0302020204030204" pitchFamily="34" charset="0"/>
            </a:rPr>
            <a:t>Communication with families</a:t>
          </a:r>
        </a:p>
      </dgm:t>
    </dgm:pt>
    <dgm:pt modelId="{F78BF2CA-7E7F-FD4F-B291-BD637664D799}" type="parTrans" cxnId="{5C020F83-8DBB-6D4B-842D-7E4912F18482}">
      <dgm:prSet/>
      <dgm:spPr/>
      <dgm:t>
        <a:bodyPr/>
        <a:lstStyle/>
        <a:p>
          <a:endParaRPr lang="en-US"/>
        </a:p>
      </dgm:t>
    </dgm:pt>
    <dgm:pt modelId="{208D603E-F542-784B-91BB-09BFDDE5B6AD}" type="sibTrans" cxnId="{5C020F83-8DBB-6D4B-842D-7E4912F18482}">
      <dgm:prSet/>
      <dgm:spPr/>
      <dgm:t>
        <a:bodyPr/>
        <a:lstStyle/>
        <a:p>
          <a:endParaRPr lang="en-US"/>
        </a:p>
      </dgm:t>
    </dgm:pt>
    <dgm:pt modelId="{BDC0A6A0-3C12-D14B-8ABE-5D76D0D11CA4}">
      <dgm:prSet phldrT="[Text]"/>
      <dgm:spPr/>
      <dgm:t>
        <a:bodyPr/>
        <a:lstStyle/>
        <a:p>
          <a:r>
            <a:rPr lang="en-US">
              <a:latin typeface="Calibri Light" panose="020F0302020204030204" pitchFamily="34" charset="0"/>
            </a:rPr>
            <a:t>Aggregation of performance data</a:t>
          </a:r>
        </a:p>
      </dgm:t>
    </dgm:pt>
    <dgm:pt modelId="{E13EC9AB-8684-A347-ABBE-6959051D5293}" type="parTrans" cxnId="{81DDEC9A-A644-854D-AFC4-9A83428881A8}">
      <dgm:prSet/>
      <dgm:spPr/>
      <dgm:t>
        <a:bodyPr/>
        <a:lstStyle/>
        <a:p>
          <a:endParaRPr lang="en-US"/>
        </a:p>
      </dgm:t>
    </dgm:pt>
    <dgm:pt modelId="{FCE789FD-011D-784E-9F08-ABE41236F7D5}" type="sibTrans" cxnId="{81DDEC9A-A644-854D-AFC4-9A83428881A8}">
      <dgm:prSet/>
      <dgm:spPr/>
      <dgm:t>
        <a:bodyPr/>
        <a:lstStyle/>
        <a:p>
          <a:endParaRPr lang="en-US"/>
        </a:p>
      </dgm:t>
    </dgm:pt>
    <dgm:pt modelId="{86ABE32B-6193-2C4D-9464-A4D886E1A3CF}">
      <dgm:prSet phldrT="[Text]"/>
      <dgm:spPr/>
      <dgm:t>
        <a:bodyPr/>
        <a:lstStyle/>
        <a:p>
          <a:r>
            <a:rPr lang="en-US">
              <a:latin typeface="Calibri Light" panose="020F0302020204030204" pitchFamily="34" charset="0"/>
            </a:rPr>
            <a:t>Resource identification</a:t>
          </a:r>
        </a:p>
      </dgm:t>
    </dgm:pt>
    <dgm:pt modelId="{EEE873B7-F216-DF43-899D-6A3B9E0D28EA}" type="parTrans" cxnId="{5951FEDF-0195-104B-8160-9EA8A25F00A5}">
      <dgm:prSet/>
      <dgm:spPr/>
      <dgm:t>
        <a:bodyPr/>
        <a:lstStyle/>
        <a:p>
          <a:endParaRPr lang="en-US"/>
        </a:p>
      </dgm:t>
    </dgm:pt>
    <dgm:pt modelId="{38879839-1B48-C841-A3BA-D810B95665EC}" type="sibTrans" cxnId="{5951FEDF-0195-104B-8160-9EA8A25F00A5}">
      <dgm:prSet/>
      <dgm:spPr/>
      <dgm:t>
        <a:bodyPr/>
        <a:lstStyle/>
        <a:p>
          <a:endParaRPr lang="en-US"/>
        </a:p>
      </dgm:t>
    </dgm:pt>
    <dgm:pt modelId="{95A78D85-D82E-4936-8C96-009A37814BC3}">
      <dgm:prSet phldrT="[Text]"/>
      <dgm:spPr/>
      <dgm:t>
        <a:bodyPr/>
        <a:lstStyle/>
        <a:p>
          <a:r>
            <a:rPr lang="en-US">
              <a:latin typeface="Calibri Light" panose="020F0302020204030204" pitchFamily="34" charset="0"/>
            </a:rPr>
            <a:t>Teach CRS IV: Transitions Feb-June</a:t>
          </a:r>
        </a:p>
      </dgm:t>
    </dgm:pt>
    <dgm:pt modelId="{9FB71509-1209-443D-9606-A3387192EB79}" type="parTrans" cxnId="{2D184799-C7D0-4E05-AFA2-7C98AE70F745}">
      <dgm:prSet/>
      <dgm:spPr/>
      <dgm:t>
        <a:bodyPr/>
        <a:lstStyle/>
        <a:p>
          <a:endParaRPr lang="en-US"/>
        </a:p>
      </dgm:t>
    </dgm:pt>
    <dgm:pt modelId="{8BCFE9A7-FF3C-47A9-9399-B313D66E6272}" type="sibTrans" cxnId="{2D184799-C7D0-4E05-AFA2-7C98AE70F745}">
      <dgm:prSet/>
      <dgm:spPr/>
      <dgm:t>
        <a:bodyPr/>
        <a:lstStyle/>
        <a:p>
          <a:endParaRPr lang="en-US"/>
        </a:p>
      </dgm:t>
    </dgm:pt>
    <dgm:pt modelId="{3B5985D7-64E5-450F-A4ED-192D1EE928EE}">
      <dgm:prSet phldrT="[Text]"/>
      <dgm:spPr/>
      <dgm:t>
        <a:bodyPr/>
        <a:lstStyle/>
        <a:p>
          <a:r>
            <a:rPr lang="en-US">
              <a:latin typeface="Calibri Light" panose="020F0302020204030204" pitchFamily="34" charset="0"/>
            </a:rPr>
            <a:t>Resume assistance</a:t>
          </a:r>
        </a:p>
      </dgm:t>
    </dgm:pt>
    <dgm:pt modelId="{C8F2AC99-CC2C-4101-B1E0-C679526ACF01}" type="parTrans" cxnId="{096E0762-FDFE-4EAE-864E-336DB0FA5E2E}">
      <dgm:prSet/>
      <dgm:spPr/>
      <dgm:t>
        <a:bodyPr/>
        <a:lstStyle/>
        <a:p>
          <a:endParaRPr lang="en-US"/>
        </a:p>
      </dgm:t>
    </dgm:pt>
    <dgm:pt modelId="{0A537FE3-A983-4360-A0E4-F5636587F8C2}" type="sibTrans" cxnId="{096E0762-FDFE-4EAE-864E-336DB0FA5E2E}">
      <dgm:prSet/>
      <dgm:spPr/>
      <dgm:t>
        <a:bodyPr/>
        <a:lstStyle/>
        <a:p>
          <a:endParaRPr lang="en-US"/>
        </a:p>
      </dgm:t>
    </dgm:pt>
    <dgm:pt modelId="{92B5A4E7-36A9-4723-A9E6-0893A2641EF8}">
      <dgm:prSet phldrT="[Text]"/>
      <dgm:spPr/>
      <dgm:t>
        <a:bodyPr/>
        <a:lstStyle/>
        <a:p>
          <a:r>
            <a:rPr lang="en-US">
              <a:latin typeface="Calibri Light" panose="020F0302020204030204" pitchFamily="34" charset="0"/>
            </a:rPr>
            <a:t>Program conclusion</a:t>
          </a:r>
        </a:p>
      </dgm:t>
    </dgm:pt>
    <dgm:pt modelId="{BAC790CE-DD74-414D-8BD0-7DD62299980A}" type="parTrans" cxnId="{B91DC136-1C6A-4DC7-A2B6-3DC6BDE2FCC3}">
      <dgm:prSet/>
      <dgm:spPr/>
      <dgm:t>
        <a:bodyPr/>
        <a:lstStyle/>
        <a:p>
          <a:endParaRPr lang="en-US"/>
        </a:p>
      </dgm:t>
    </dgm:pt>
    <dgm:pt modelId="{FBA7B4BB-87A9-47C3-9B51-C38EB1992D89}" type="sibTrans" cxnId="{B91DC136-1C6A-4DC7-A2B6-3DC6BDE2FCC3}">
      <dgm:prSet/>
      <dgm:spPr/>
      <dgm:t>
        <a:bodyPr/>
        <a:lstStyle/>
        <a:p>
          <a:endParaRPr lang="en-US"/>
        </a:p>
      </dgm:t>
    </dgm:pt>
    <dgm:pt modelId="{9FA85CCC-F4FF-423D-BCA7-52C06F0FDBC0}">
      <dgm:prSet phldrT="[Text]"/>
      <dgm:spPr/>
      <dgm:t>
        <a:bodyPr/>
        <a:lstStyle/>
        <a:p>
          <a:r>
            <a:rPr lang="en-US">
              <a:latin typeface="Calibri Light" panose="020F0302020204030204" pitchFamily="34" charset="0"/>
            </a:rPr>
            <a:t>Support with transfers/ reenrollment</a:t>
          </a:r>
        </a:p>
      </dgm:t>
    </dgm:pt>
    <dgm:pt modelId="{86892E3B-973C-45A4-A0FE-C96503576868}" type="parTrans" cxnId="{EEB13978-5D97-4986-AC74-F698F2D44092}">
      <dgm:prSet/>
      <dgm:spPr/>
      <dgm:t>
        <a:bodyPr/>
        <a:lstStyle/>
        <a:p>
          <a:endParaRPr lang="en-US"/>
        </a:p>
      </dgm:t>
    </dgm:pt>
    <dgm:pt modelId="{AABB0CD5-0A52-41C2-A5C7-6B23B834F4A7}" type="sibTrans" cxnId="{EEB13978-5D97-4986-AC74-F698F2D44092}">
      <dgm:prSet/>
      <dgm:spPr/>
      <dgm:t>
        <a:bodyPr/>
        <a:lstStyle/>
        <a:p>
          <a:endParaRPr lang="en-US"/>
        </a:p>
      </dgm:t>
    </dgm:pt>
    <dgm:pt modelId="{97B0F0E2-C190-C449-8EB0-1BBA8FD784FD}" type="pres">
      <dgm:prSet presAssocID="{4E54CC78-D277-F649-A4AE-83D0942FE6D9}" presName="linearFlow" presStyleCnt="0">
        <dgm:presLayoutVars>
          <dgm:dir/>
          <dgm:animLvl val="lvl"/>
          <dgm:resizeHandles val="exact"/>
        </dgm:presLayoutVars>
      </dgm:prSet>
      <dgm:spPr/>
      <dgm:t>
        <a:bodyPr/>
        <a:lstStyle/>
        <a:p>
          <a:endParaRPr lang="en-US"/>
        </a:p>
      </dgm:t>
    </dgm:pt>
    <dgm:pt modelId="{E801F188-C2F2-BF4D-B259-00C6BD8D7AA8}" type="pres">
      <dgm:prSet presAssocID="{60FB32F7-A1E4-C947-BC91-483D1C658B32}" presName="composite" presStyleCnt="0"/>
      <dgm:spPr/>
      <dgm:t>
        <a:bodyPr/>
        <a:lstStyle/>
        <a:p>
          <a:endParaRPr lang="en-US"/>
        </a:p>
      </dgm:t>
    </dgm:pt>
    <dgm:pt modelId="{18BA5E75-0ACB-F24A-8C21-B38E54D2E54B}" type="pres">
      <dgm:prSet presAssocID="{60FB32F7-A1E4-C947-BC91-483D1C658B32}" presName="parTx" presStyleLbl="node1" presStyleIdx="0" presStyleCnt="3">
        <dgm:presLayoutVars>
          <dgm:chMax val="0"/>
          <dgm:chPref val="0"/>
          <dgm:bulletEnabled val="1"/>
        </dgm:presLayoutVars>
      </dgm:prSet>
      <dgm:spPr/>
      <dgm:t>
        <a:bodyPr/>
        <a:lstStyle/>
        <a:p>
          <a:endParaRPr lang="en-US"/>
        </a:p>
      </dgm:t>
    </dgm:pt>
    <dgm:pt modelId="{6D03CB6A-226D-D649-8732-F68A247273D8}" type="pres">
      <dgm:prSet presAssocID="{60FB32F7-A1E4-C947-BC91-483D1C658B32}" presName="parSh" presStyleLbl="node1" presStyleIdx="0" presStyleCnt="3"/>
      <dgm:spPr/>
      <dgm:t>
        <a:bodyPr/>
        <a:lstStyle/>
        <a:p>
          <a:endParaRPr lang="en-US"/>
        </a:p>
      </dgm:t>
    </dgm:pt>
    <dgm:pt modelId="{DD08AA4A-06CE-3F44-BE41-99C02695EF2C}" type="pres">
      <dgm:prSet presAssocID="{60FB32F7-A1E4-C947-BC91-483D1C658B32}" presName="desTx" presStyleLbl="fgAcc1" presStyleIdx="0" presStyleCnt="3">
        <dgm:presLayoutVars>
          <dgm:bulletEnabled val="1"/>
        </dgm:presLayoutVars>
      </dgm:prSet>
      <dgm:spPr/>
      <dgm:t>
        <a:bodyPr/>
        <a:lstStyle/>
        <a:p>
          <a:endParaRPr lang="en-US"/>
        </a:p>
      </dgm:t>
    </dgm:pt>
    <dgm:pt modelId="{8AF93063-6613-D541-8422-C1B2C1E1CC70}" type="pres">
      <dgm:prSet presAssocID="{91BC3001-11A6-3D42-A5F7-4E3AF264E45F}" presName="sibTrans" presStyleLbl="sibTrans2D1" presStyleIdx="0" presStyleCnt="2"/>
      <dgm:spPr/>
      <dgm:t>
        <a:bodyPr/>
        <a:lstStyle/>
        <a:p>
          <a:endParaRPr lang="en-US"/>
        </a:p>
      </dgm:t>
    </dgm:pt>
    <dgm:pt modelId="{D4847343-BC34-B34F-AC3B-DB9F422E9320}" type="pres">
      <dgm:prSet presAssocID="{91BC3001-11A6-3D42-A5F7-4E3AF264E45F}" presName="connTx" presStyleLbl="sibTrans2D1" presStyleIdx="0" presStyleCnt="2"/>
      <dgm:spPr/>
      <dgm:t>
        <a:bodyPr/>
        <a:lstStyle/>
        <a:p>
          <a:endParaRPr lang="en-US"/>
        </a:p>
      </dgm:t>
    </dgm:pt>
    <dgm:pt modelId="{0A41FDBE-41DD-EC4E-9004-2B0AFC954EB3}" type="pres">
      <dgm:prSet presAssocID="{D28B49DA-44AA-414F-8B15-2C588BB24EF0}" presName="composite" presStyleCnt="0"/>
      <dgm:spPr/>
      <dgm:t>
        <a:bodyPr/>
        <a:lstStyle/>
        <a:p>
          <a:endParaRPr lang="en-US"/>
        </a:p>
      </dgm:t>
    </dgm:pt>
    <dgm:pt modelId="{247DDB65-700C-DE44-9402-DDE9D35514B6}" type="pres">
      <dgm:prSet presAssocID="{D28B49DA-44AA-414F-8B15-2C588BB24EF0}" presName="parTx" presStyleLbl="node1" presStyleIdx="0" presStyleCnt="3">
        <dgm:presLayoutVars>
          <dgm:chMax val="0"/>
          <dgm:chPref val="0"/>
          <dgm:bulletEnabled val="1"/>
        </dgm:presLayoutVars>
      </dgm:prSet>
      <dgm:spPr/>
      <dgm:t>
        <a:bodyPr/>
        <a:lstStyle/>
        <a:p>
          <a:endParaRPr lang="en-US"/>
        </a:p>
      </dgm:t>
    </dgm:pt>
    <dgm:pt modelId="{56A658D8-EA47-2348-BB5A-7C83068018EB}" type="pres">
      <dgm:prSet presAssocID="{D28B49DA-44AA-414F-8B15-2C588BB24EF0}" presName="parSh" presStyleLbl="node1" presStyleIdx="1" presStyleCnt="3"/>
      <dgm:spPr/>
      <dgm:t>
        <a:bodyPr/>
        <a:lstStyle/>
        <a:p>
          <a:endParaRPr lang="en-US"/>
        </a:p>
      </dgm:t>
    </dgm:pt>
    <dgm:pt modelId="{F19DAFA9-B00D-8144-AF20-61CDF812A43B}" type="pres">
      <dgm:prSet presAssocID="{D28B49DA-44AA-414F-8B15-2C588BB24EF0}" presName="desTx" presStyleLbl="fgAcc1" presStyleIdx="1" presStyleCnt="3">
        <dgm:presLayoutVars>
          <dgm:bulletEnabled val="1"/>
        </dgm:presLayoutVars>
      </dgm:prSet>
      <dgm:spPr/>
      <dgm:t>
        <a:bodyPr/>
        <a:lstStyle/>
        <a:p>
          <a:endParaRPr lang="en-US"/>
        </a:p>
      </dgm:t>
    </dgm:pt>
    <dgm:pt modelId="{E9FD0259-32A4-794B-85CF-48C9EF155D40}" type="pres">
      <dgm:prSet presAssocID="{C86F5895-96CD-2B41-AF4F-F40386300ABA}" presName="sibTrans" presStyleLbl="sibTrans2D1" presStyleIdx="1" presStyleCnt="2"/>
      <dgm:spPr/>
      <dgm:t>
        <a:bodyPr/>
        <a:lstStyle/>
        <a:p>
          <a:endParaRPr lang="en-US"/>
        </a:p>
      </dgm:t>
    </dgm:pt>
    <dgm:pt modelId="{80837200-8F1F-DC43-9963-3EAA2F02929F}" type="pres">
      <dgm:prSet presAssocID="{C86F5895-96CD-2B41-AF4F-F40386300ABA}" presName="connTx" presStyleLbl="sibTrans2D1" presStyleIdx="1" presStyleCnt="2"/>
      <dgm:spPr/>
      <dgm:t>
        <a:bodyPr/>
        <a:lstStyle/>
        <a:p>
          <a:endParaRPr lang="en-US"/>
        </a:p>
      </dgm:t>
    </dgm:pt>
    <dgm:pt modelId="{6365994B-B6C0-B44D-B0F8-8A684DB13E0C}" type="pres">
      <dgm:prSet presAssocID="{DE412290-5EF5-EF46-B943-7511B4C2CD73}" presName="composite" presStyleCnt="0"/>
      <dgm:spPr/>
      <dgm:t>
        <a:bodyPr/>
        <a:lstStyle/>
        <a:p>
          <a:endParaRPr lang="en-US"/>
        </a:p>
      </dgm:t>
    </dgm:pt>
    <dgm:pt modelId="{661A3757-4AA6-F540-839D-276C50E19184}" type="pres">
      <dgm:prSet presAssocID="{DE412290-5EF5-EF46-B943-7511B4C2CD73}" presName="parTx" presStyleLbl="node1" presStyleIdx="1" presStyleCnt="3">
        <dgm:presLayoutVars>
          <dgm:chMax val="0"/>
          <dgm:chPref val="0"/>
          <dgm:bulletEnabled val="1"/>
        </dgm:presLayoutVars>
      </dgm:prSet>
      <dgm:spPr/>
      <dgm:t>
        <a:bodyPr/>
        <a:lstStyle/>
        <a:p>
          <a:endParaRPr lang="en-US"/>
        </a:p>
      </dgm:t>
    </dgm:pt>
    <dgm:pt modelId="{96F98DE4-FE2A-834B-8920-1BFC066E1F96}" type="pres">
      <dgm:prSet presAssocID="{DE412290-5EF5-EF46-B943-7511B4C2CD73}" presName="parSh" presStyleLbl="node1" presStyleIdx="2" presStyleCnt="3"/>
      <dgm:spPr/>
      <dgm:t>
        <a:bodyPr/>
        <a:lstStyle/>
        <a:p>
          <a:endParaRPr lang="en-US"/>
        </a:p>
      </dgm:t>
    </dgm:pt>
    <dgm:pt modelId="{1D1E1D99-FFE0-5646-85C2-95B8376C6C36}" type="pres">
      <dgm:prSet presAssocID="{DE412290-5EF5-EF46-B943-7511B4C2CD73}" presName="desTx" presStyleLbl="fgAcc1" presStyleIdx="2" presStyleCnt="3">
        <dgm:presLayoutVars>
          <dgm:bulletEnabled val="1"/>
        </dgm:presLayoutVars>
      </dgm:prSet>
      <dgm:spPr/>
      <dgm:t>
        <a:bodyPr/>
        <a:lstStyle/>
        <a:p>
          <a:endParaRPr lang="en-US"/>
        </a:p>
      </dgm:t>
    </dgm:pt>
  </dgm:ptLst>
  <dgm:cxnLst>
    <dgm:cxn modelId="{B91DC136-1C6A-4DC7-A2B6-3DC6BDE2FCC3}" srcId="{DE412290-5EF5-EF46-B943-7511B4C2CD73}" destId="{92B5A4E7-36A9-4723-A9E6-0893A2641EF8}" srcOrd="2" destOrd="0" parTransId="{BAC790CE-DD74-414D-8BD0-7DD62299980A}" sibTransId="{FBA7B4BB-87A9-47C3-9B51-C38EB1992D89}"/>
    <dgm:cxn modelId="{A304578E-7309-234E-901E-4ADBF4A35BD5}" srcId="{4E54CC78-D277-F649-A4AE-83D0942FE6D9}" destId="{D28B49DA-44AA-414F-8B15-2C588BB24EF0}" srcOrd="1" destOrd="0" parTransId="{2569E3AC-F508-F740-9330-174BC556585E}" sibTransId="{C86F5895-96CD-2B41-AF4F-F40386300ABA}"/>
    <dgm:cxn modelId="{BE972091-7B00-4802-883F-A60A030331B3}" type="presOf" srcId="{3B5985D7-64E5-450F-A4ED-192D1EE928EE}" destId="{1D1E1D99-FFE0-5646-85C2-95B8376C6C36}" srcOrd="0" destOrd="1" presId="urn:microsoft.com/office/officeart/2005/8/layout/process3"/>
    <dgm:cxn modelId="{E1698C01-4D40-4ECD-A6DB-7DD65447F473}" type="presOf" srcId="{60FB32F7-A1E4-C947-BC91-483D1C658B32}" destId="{18BA5E75-0ACB-F24A-8C21-B38E54D2E54B}" srcOrd="0" destOrd="0" presId="urn:microsoft.com/office/officeart/2005/8/layout/process3"/>
    <dgm:cxn modelId="{5951FEDF-0195-104B-8160-9EA8A25F00A5}" srcId="{D28B49DA-44AA-414F-8B15-2C588BB24EF0}" destId="{86ABE32B-6193-2C4D-9464-A4D886E1A3CF}" srcOrd="0" destOrd="0" parTransId="{EEE873B7-F216-DF43-899D-6A3B9E0D28EA}" sibTransId="{38879839-1B48-C841-A3BA-D810B95665EC}"/>
    <dgm:cxn modelId="{EEB13978-5D97-4986-AC74-F698F2D44092}" srcId="{D28B49DA-44AA-414F-8B15-2C588BB24EF0}" destId="{9FA85CCC-F4FF-423D-BCA7-52C06F0FDBC0}" srcOrd="4" destOrd="0" parTransId="{86892E3B-973C-45A4-A0FE-C96503576868}" sibTransId="{AABB0CD5-0A52-41C2-A5C7-6B23B834F4A7}"/>
    <dgm:cxn modelId="{5C020F83-8DBB-6D4B-842D-7E4912F18482}" srcId="{D28B49DA-44AA-414F-8B15-2C588BB24EF0}" destId="{8B11FBBB-E098-DF41-A9A8-17D032C05E9B}" srcOrd="2" destOrd="0" parTransId="{F78BF2CA-7E7F-FD4F-B291-BD637664D799}" sibTransId="{208D603E-F542-784B-91BB-09BFDDE5B6AD}"/>
    <dgm:cxn modelId="{7323F4D4-27E7-4F5C-84AA-7D73AFBE0BDD}" type="presOf" srcId="{C86F5895-96CD-2B41-AF4F-F40386300ABA}" destId="{80837200-8F1F-DC43-9963-3EAA2F02929F}" srcOrd="1" destOrd="0" presId="urn:microsoft.com/office/officeart/2005/8/layout/process3"/>
    <dgm:cxn modelId="{D8B3F19D-0D4D-46DF-BA26-3EB4453A1C56}" type="presOf" srcId="{D9428EB9-FE21-8E45-882B-B396F5721E4F}" destId="{1D1E1D99-FFE0-5646-85C2-95B8376C6C36}" srcOrd="0" destOrd="0" presId="urn:microsoft.com/office/officeart/2005/8/layout/process3"/>
    <dgm:cxn modelId="{A651BFF7-A149-0245-AC00-0D18A3574296}" srcId="{4E54CC78-D277-F649-A4AE-83D0942FE6D9}" destId="{60FB32F7-A1E4-C947-BC91-483D1C658B32}" srcOrd="0" destOrd="0" parTransId="{86B04070-CB4C-8D4C-95CA-44EC1E5E2930}" sibTransId="{91BC3001-11A6-3D42-A5F7-4E3AF264E45F}"/>
    <dgm:cxn modelId="{E0C31E83-CD1F-F647-97EC-495072540823}" srcId="{60FB32F7-A1E4-C947-BC91-483D1C658B32}" destId="{2454DFA1-5CF3-2246-B547-E0A96846A075}" srcOrd="0" destOrd="0" parTransId="{EC74D281-B352-1F4A-ACD9-9A24E215E76B}" sibTransId="{2370A0FF-AADB-6D4D-B5D0-0C21C4F9377D}"/>
    <dgm:cxn modelId="{BA2C950F-0F1C-4846-B726-5675803F1C92}" type="presOf" srcId="{BDC0A6A0-3C12-D14B-8ABE-5D76D0D11CA4}" destId="{F19DAFA9-B00D-8144-AF20-61CDF812A43B}" srcOrd="0" destOrd="3" presId="urn:microsoft.com/office/officeart/2005/8/layout/process3"/>
    <dgm:cxn modelId="{247B111C-E9C3-454D-8830-E9EBEA10FCA5}" srcId="{DE412290-5EF5-EF46-B943-7511B4C2CD73}" destId="{D9428EB9-FE21-8E45-882B-B396F5721E4F}" srcOrd="0" destOrd="0" parTransId="{3FB81AF0-00F0-E145-8D6E-53B7A800B175}" sibTransId="{BCB04C94-3BB9-3A4B-B564-AFACBF047F99}"/>
    <dgm:cxn modelId="{8D342FB0-A0C8-43FC-9B0D-5D7198F7AB29}" type="presOf" srcId="{92B5A4E7-36A9-4723-A9E6-0893A2641EF8}" destId="{1D1E1D99-FFE0-5646-85C2-95B8376C6C36}" srcOrd="0" destOrd="2" presId="urn:microsoft.com/office/officeart/2005/8/layout/process3"/>
    <dgm:cxn modelId="{B36C56FB-90E0-417B-9EDA-7D0BBD38F628}" type="presOf" srcId="{2454DFA1-5CF3-2246-B547-E0A96846A075}" destId="{DD08AA4A-06CE-3F44-BE41-99C02695EF2C}" srcOrd="0" destOrd="0" presId="urn:microsoft.com/office/officeart/2005/8/layout/process3"/>
    <dgm:cxn modelId="{F0904BCA-E785-4F0F-A061-D9ACD19B2BBC}" type="presOf" srcId="{D04B39F1-2B3B-EC43-B376-E096A665CA6C}" destId="{DD08AA4A-06CE-3F44-BE41-99C02695EF2C}" srcOrd="0" destOrd="1" presId="urn:microsoft.com/office/officeart/2005/8/layout/process3"/>
    <dgm:cxn modelId="{05C8DBE6-F7FC-49E5-A820-EE43DAAE7C09}" type="presOf" srcId="{60FB32F7-A1E4-C947-BC91-483D1C658B32}" destId="{6D03CB6A-226D-D649-8732-F68A247273D8}" srcOrd="1" destOrd="0" presId="urn:microsoft.com/office/officeart/2005/8/layout/process3"/>
    <dgm:cxn modelId="{54DA9F14-1F92-6B4E-B2A9-93EF4C5AD9B8}" srcId="{60FB32F7-A1E4-C947-BC91-483D1C658B32}" destId="{D04B39F1-2B3B-EC43-B376-E096A665CA6C}" srcOrd="1" destOrd="0" parTransId="{B0294F5A-4378-504B-99EB-1C083DFB411C}" sibTransId="{5FA267E7-EBB0-8946-BEB7-A8E8831AD0AB}"/>
    <dgm:cxn modelId="{929CBDDC-CD09-445D-B981-716598997203}" type="presOf" srcId="{5AFC2252-3612-304B-AB1C-11728B58F9AC}" destId="{F19DAFA9-B00D-8144-AF20-61CDF812A43B}" srcOrd="0" destOrd="1" presId="urn:microsoft.com/office/officeart/2005/8/layout/process3"/>
    <dgm:cxn modelId="{9A9EF885-309E-454C-B4FA-9F2F98793B23}" type="presOf" srcId="{DE412290-5EF5-EF46-B943-7511B4C2CD73}" destId="{661A3757-4AA6-F540-839D-276C50E19184}" srcOrd="0" destOrd="0" presId="urn:microsoft.com/office/officeart/2005/8/layout/process3"/>
    <dgm:cxn modelId="{761F5D26-88CE-FA48-B781-EC0C5A1E25CE}" srcId="{D28B49DA-44AA-414F-8B15-2C588BB24EF0}" destId="{5AFC2252-3612-304B-AB1C-11728B58F9AC}" srcOrd="1" destOrd="0" parTransId="{3B1B49E1-35F8-8648-9343-87B56AD689EB}" sibTransId="{53B8CB82-0B31-544A-AD02-DAFB603E3373}"/>
    <dgm:cxn modelId="{815BDE87-3E5B-41ED-B6B7-C89B3B95CF85}" type="presOf" srcId="{91BC3001-11A6-3D42-A5F7-4E3AF264E45F}" destId="{8AF93063-6613-D541-8422-C1B2C1E1CC70}" srcOrd="0" destOrd="0" presId="urn:microsoft.com/office/officeart/2005/8/layout/process3"/>
    <dgm:cxn modelId="{6AA656CD-1ABD-4F2F-8E47-2570485C921D}" type="presOf" srcId="{D28B49DA-44AA-414F-8B15-2C588BB24EF0}" destId="{56A658D8-EA47-2348-BB5A-7C83068018EB}" srcOrd="1" destOrd="0" presId="urn:microsoft.com/office/officeart/2005/8/layout/process3"/>
    <dgm:cxn modelId="{F3198B3E-BA1E-4EBF-9076-8ED92F7D2489}" type="presOf" srcId="{91BC3001-11A6-3D42-A5F7-4E3AF264E45F}" destId="{D4847343-BC34-B34F-AC3B-DB9F422E9320}" srcOrd="1" destOrd="0" presId="urn:microsoft.com/office/officeart/2005/8/layout/process3"/>
    <dgm:cxn modelId="{971AA81E-3372-42F6-8A34-5B7950B48AD8}" type="presOf" srcId="{4E54CC78-D277-F649-A4AE-83D0942FE6D9}" destId="{97B0F0E2-C190-C449-8EB0-1BBA8FD784FD}" srcOrd="0" destOrd="0" presId="urn:microsoft.com/office/officeart/2005/8/layout/process3"/>
    <dgm:cxn modelId="{096E0762-FDFE-4EAE-864E-336DB0FA5E2E}" srcId="{DE412290-5EF5-EF46-B943-7511B4C2CD73}" destId="{3B5985D7-64E5-450F-A4ED-192D1EE928EE}" srcOrd="1" destOrd="0" parTransId="{C8F2AC99-CC2C-4101-B1E0-C679526ACF01}" sibTransId="{0A537FE3-A983-4360-A0E4-F5636587F8C2}"/>
    <dgm:cxn modelId="{6C0478B9-433B-423E-B36A-4B8237328809}" type="presOf" srcId="{C86F5895-96CD-2B41-AF4F-F40386300ABA}" destId="{E9FD0259-32A4-794B-85CF-48C9EF155D40}" srcOrd="0" destOrd="0" presId="urn:microsoft.com/office/officeart/2005/8/layout/process3"/>
    <dgm:cxn modelId="{08619274-8D46-4745-B522-99CB8A5B6A48}" type="presOf" srcId="{95A78D85-D82E-4936-8C96-009A37814BC3}" destId="{DD08AA4A-06CE-3F44-BE41-99C02695EF2C}" srcOrd="0" destOrd="2" presId="urn:microsoft.com/office/officeart/2005/8/layout/process3"/>
    <dgm:cxn modelId="{CEE49AFB-B377-41B2-A2A1-99E168C4931E}" type="presOf" srcId="{8B11FBBB-E098-DF41-A9A8-17D032C05E9B}" destId="{F19DAFA9-B00D-8144-AF20-61CDF812A43B}" srcOrd="0" destOrd="2" presId="urn:microsoft.com/office/officeart/2005/8/layout/process3"/>
    <dgm:cxn modelId="{8CB2D582-4A47-427A-919E-94DFF5D8DC56}" type="presOf" srcId="{9FA85CCC-F4FF-423D-BCA7-52C06F0FDBC0}" destId="{F19DAFA9-B00D-8144-AF20-61CDF812A43B}" srcOrd="0" destOrd="4" presId="urn:microsoft.com/office/officeart/2005/8/layout/process3"/>
    <dgm:cxn modelId="{D4C41E0A-9BF5-4E09-BA24-EE927396AD9F}" type="presOf" srcId="{DE412290-5EF5-EF46-B943-7511B4C2CD73}" destId="{96F98DE4-FE2A-834B-8920-1BFC066E1F96}" srcOrd="1" destOrd="0" presId="urn:microsoft.com/office/officeart/2005/8/layout/process3"/>
    <dgm:cxn modelId="{74B6D0A8-ED0E-49E2-ABB5-33AA41A18D06}" type="presOf" srcId="{D28B49DA-44AA-414F-8B15-2C588BB24EF0}" destId="{247DDB65-700C-DE44-9402-DDE9D35514B6}" srcOrd="0" destOrd="0" presId="urn:microsoft.com/office/officeart/2005/8/layout/process3"/>
    <dgm:cxn modelId="{81DDEC9A-A644-854D-AFC4-9A83428881A8}" srcId="{D28B49DA-44AA-414F-8B15-2C588BB24EF0}" destId="{BDC0A6A0-3C12-D14B-8ABE-5D76D0D11CA4}" srcOrd="3" destOrd="0" parTransId="{E13EC9AB-8684-A347-ABBE-6959051D5293}" sibTransId="{FCE789FD-011D-784E-9F08-ABE41236F7D5}"/>
    <dgm:cxn modelId="{5DF473D1-1641-4CDF-AEA3-058423962924}" type="presOf" srcId="{86ABE32B-6193-2C4D-9464-A4D886E1A3CF}" destId="{F19DAFA9-B00D-8144-AF20-61CDF812A43B}" srcOrd="0" destOrd="0" presId="urn:microsoft.com/office/officeart/2005/8/layout/process3"/>
    <dgm:cxn modelId="{2D184799-C7D0-4E05-AFA2-7C98AE70F745}" srcId="{60FB32F7-A1E4-C947-BC91-483D1C658B32}" destId="{95A78D85-D82E-4936-8C96-009A37814BC3}" srcOrd="2" destOrd="0" parTransId="{9FB71509-1209-443D-9606-A3387192EB79}" sibTransId="{8BCFE9A7-FF3C-47A9-9399-B313D66E6272}"/>
    <dgm:cxn modelId="{00E035AB-915C-384A-BCAA-B446F2D36CE5}" srcId="{4E54CC78-D277-F649-A4AE-83D0942FE6D9}" destId="{DE412290-5EF5-EF46-B943-7511B4C2CD73}" srcOrd="2" destOrd="0" parTransId="{3EA15C01-5BFE-AE4F-A6A1-F5A329E8C28E}" sibTransId="{ADB799D4-9877-6145-B0DE-96677CC06CB5}"/>
    <dgm:cxn modelId="{E5E504EF-D671-4835-A304-9F3DDB453FB9}" type="presParOf" srcId="{97B0F0E2-C190-C449-8EB0-1BBA8FD784FD}" destId="{E801F188-C2F2-BF4D-B259-00C6BD8D7AA8}" srcOrd="0" destOrd="0" presId="urn:microsoft.com/office/officeart/2005/8/layout/process3"/>
    <dgm:cxn modelId="{427994B1-8D1B-4075-8196-59B8B463004D}" type="presParOf" srcId="{E801F188-C2F2-BF4D-B259-00C6BD8D7AA8}" destId="{18BA5E75-0ACB-F24A-8C21-B38E54D2E54B}" srcOrd="0" destOrd="0" presId="urn:microsoft.com/office/officeart/2005/8/layout/process3"/>
    <dgm:cxn modelId="{EBEFEC08-4E0E-4401-8C77-748BEDF141A8}" type="presParOf" srcId="{E801F188-C2F2-BF4D-B259-00C6BD8D7AA8}" destId="{6D03CB6A-226D-D649-8732-F68A247273D8}" srcOrd="1" destOrd="0" presId="urn:microsoft.com/office/officeart/2005/8/layout/process3"/>
    <dgm:cxn modelId="{61B4A78B-04ED-46F5-8484-B35441674D00}" type="presParOf" srcId="{E801F188-C2F2-BF4D-B259-00C6BD8D7AA8}" destId="{DD08AA4A-06CE-3F44-BE41-99C02695EF2C}" srcOrd="2" destOrd="0" presId="urn:microsoft.com/office/officeart/2005/8/layout/process3"/>
    <dgm:cxn modelId="{8A77D01D-C2FF-4C61-8FE5-07855372B769}" type="presParOf" srcId="{97B0F0E2-C190-C449-8EB0-1BBA8FD784FD}" destId="{8AF93063-6613-D541-8422-C1B2C1E1CC70}" srcOrd="1" destOrd="0" presId="urn:microsoft.com/office/officeart/2005/8/layout/process3"/>
    <dgm:cxn modelId="{F5DA66CC-1250-4BEB-98BC-4477CF65A78C}" type="presParOf" srcId="{8AF93063-6613-D541-8422-C1B2C1E1CC70}" destId="{D4847343-BC34-B34F-AC3B-DB9F422E9320}" srcOrd="0" destOrd="0" presId="urn:microsoft.com/office/officeart/2005/8/layout/process3"/>
    <dgm:cxn modelId="{BC1D8DAF-339D-4A88-9966-91DACFF7C1B5}" type="presParOf" srcId="{97B0F0E2-C190-C449-8EB0-1BBA8FD784FD}" destId="{0A41FDBE-41DD-EC4E-9004-2B0AFC954EB3}" srcOrd="2" destOrd="0" presId="urn:microsoft.com/office/officeart/2005/8/layout/process3"/>
    <dgm:cxn modelId="{5BE54D85-481C-436C-92A5-FF76DDBD77AA}" type="presParOf" srcId="{0A41FDBE-41DD-EC4E-9004-2B0AFC954EB3}" destId="{247DDB65-700C-DE44-9402-DDE9D35514B6}" srcOrd="0" destOrd="0" presId="urn:microsoft.com/office/officeart/2005/8/layout/process3"/>
    <dgm:cxn modelId="{76156DC8-4651-463E-ACFD-F0EF0A84555A}" type="presParOf" srcId="{0A41FDBE-41DD-EC4E-9004-2B0AFC954EB3}" destId="{56A658D8-EA47-2348-BB5A-7C83068018EB}" srcOrd="1" destOrd="0" presId="urn:microsoft.com/office/officeart/2005/8/layout/process3"/>
    <dgm:cxn modelId="{98B5554A-060C-4F72-A019-A538A914F745}" type="presParOf" srcId="{0A41FDBE-41DD-EC4E-9004-2B0AFC954EB3}" destId="{F19DAFA9-B00D-8144-AF20-61CDF812A43B}" srcOrd="2" destOrd="0" presId="urn:microsoft.com/office/officeart/2005/8/layout/process3"/>
    <dgm:cxn modelId="{3FF8EDCC-AB0F-4E9A-9A5C-81F685A75074}" type="presParOf" srcId="{97B0F0E2-C190-C449-8EB0-1BBA8FD784FD}" destId="{E9FD0259-32A4-794B-85CF-48C9EF155D40}" srcOrd="3" destOrd="0" presId="urn:microsoft.com/office/officeart/2005/8/layout/process3"/>
    <dgm:cxn modelId="{77BA034B-4FD9-47AB-ABAB-259C6D8EFD39}" type="presParOf" srcId="{E9FD0259-32A4-794B-85CF-48C9EF155D40}" destId="{80837200-8F1F-DC43-9963-3EAA2F02929F}" srcOrd="0" destOrd="0" presId="urn:microsoft.com/office/officeart/2005/8/layout/process3"/>
    <dgm:cxn modelId="{194F3451-012D-4910-8236-58845367430F}" type="presParOf" srcId="{97B0F0E2-C190-C449-8EB0-1BBA8FD784FD}" destId="{6365994B-B6C0-B44D-B0F8-8A684DB13E0C}" srcOrd="4" destOrd="0" presId="urn:microsoft.com/office/officeart/2005/8/layout/process3"/>
    <dgm:cxn modelId="{1FFE0D7F-B54D-4AD8-85ED-4AB5842880EF}" type="presParOf" srcId="{6365994B-B6C0-B44D-B0F8-8A684DB13E0C}" destId="{661A3757-4AA6-F540-839D-276C50E19184}" srcOrd="0" destOrd="0" presId="urn:microsoft.com/office/officeart/2005/8/layout/process3"/>
    <dgm:cxn modelId="{AEE6077F-9CA9-4064-87D3-8149F86F8E26}" type="presParOf" srcId="{6365994B-B6C0-B44D-B0F8-8A684DB13E0C}" destId="{96F98DE4-FE2A-834B-8920-1BFC066E1F96}" srcOrd="1" destOrd="0" presId="urn:microsoft.com/office/officeart/2005/8/layout/process3"/>
    <dgm:cxn modelId="{90F23B6C-F877-4644-BD04-672685436539}" type="presParOf" srcId="{6365994B-B6C0-B44D-B0F8-8A684DB13E0C}" destId="{1D1E1D99-FFE0-5646-85C2-95B8376C6C36}" srcOrd="2" destOrd="0" presId="urn:microsoft.com/office/officeart/2005/8/layout/process3"/>
  </dgm:cxnLst>
  <dgm:bg/>
  <dgm:whole/>
  <dgm:extLst>
    <a:ext uri="http://schemas.microsoft.com/office/drawing/2008/diagram">
      <dsp:dataModelExt xmlns:dsp="http://schemas.microsoft.com/office/drawing/2008/diagram" relId="rId1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3CB6A-226D-D649-8732-F68A247273D8}">
      <dsp:nvSpPr>
        <dsp:cNvPr id="0" name=""/>
        <dsp:cNvSpPr/>
      </dsp:nvSpPr>
      <dsp:spPr>
        <a:xfrm>
          <a:off x="3136" y="52481"/>
          <a:ext cx="1425953" cy="47520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41910" numCol="1" spcCol="1270" anchor="t" anchorCtr="0">
          <a:noAutofit/>
        </a:bodyPr>
        <a:lstStyle/>
        <a:p>
          <a:pPr lvl="0" algn="l" defTabSz="488950">
            <a:lnSpc>
              <a:spcPct val="90000"/>
            </a:lnSpc>
            <a:spcBef>
              <a:spcPct val="0"/>
            </a:spcBef>
            <a:spcAft>
              <a:spcPct val="35000"/>
            </a:spcAft>
          </a:pPr>
          <a:r>
            <a:rPr lang="en-US" sz="1100" kern="1200">
              <a:latin typeface="Calibri Light" panose="020F0302020204030204" pitchFamily="34" charset="0"/>
            </a:rPr>
            <a:t>Pre-Matriculation</a:t>
          </a:r>
        </a:p>
      </dsp:txBody>
      <dsp:txXfrm>
        <a:off x="3136" y="52481"/>
        <a:ext cx="1425953" cy="316800"/>
      </dsp:txXfrm>
    </dsp:sp>
    <dsp:sp modelId="{DD08AA4A-06CE-3F44-BE41-99C02695EF2C}">
      <dsp:nvSpPr>
        <dsp:cNvPr id="0" name=""/>
        <dsp:cNvSpPr/>
      </dsp:nvSpPr>
      <dsp:spPr>
        <a:xfrm>
          <a:off x="295198" y="369281"/>
          <a:ext cx="1425953" cy="203568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78232" rIns="78232" bIns="78232" numCol="1" spcCol="1270" anchor="t" anchorCtr="0">
          <a:noAutofit/>
        </a:bodyPr>
        <a:lstStyle/>
        <a:p>
          <a:pPr marL="57150" lvl="1" indent="-57150" algn="l" defTabSz="488950">
            <a:lnSpc>
              <a:spcPct val="90000"/>
            </a:lnSpc>
            <a:spcBef>
              <a:spcPct val="0"/>
            </a:spcBef>
            <a:spcAft>
              <a:spcPct val="15000"/>
            </a:spcAft>
            <a:buChar char="••"/>
          </a:pPr>
          <a:r>
            <a:rPr lang="en-US" sz="1100" kern="1200">
              <a:latin typeface="Calibri Light" panose="020F0302020204030204" pitchFamily="34" charset="0"/>
            </a:rPr>
            <a:t>Ensure seniors complete procedural requirements to matriculate</a:t>
          </a:r>
        </a:p>
        <a:p>
          <a:pPr marL="57150" lvl="1" indent="-57150" algn="l" defTabSz="488950">
            <a:lnSpc>
              <a:spcPct val="90000"/>
            </a:lnSpc>
            <a:spcBef>
              <a:spcPct val="0"/>
            </a:spcBef>
            <a:spcAft>
              <a:spcPct val="15000"/>
            </a:spcAft>
            <a:buChar char="••"/>
          </a:pPr>
          <a:r>
            <a:rPr lang="en-US" sz="1100" kern="1200">
              <a:latin typeface="Calibri Light" panose="020F0302020204030204" pitchFamily="34" charset="0"/>
            </a:rPr>
            <a:t>Support 5th-year alumni</a:t>
          </a:r>
        </a:p>
        <a:p>
          <a:pPr marL="57150" lvl="1" indent="-57150" algn="l" defTabSz="488950">
            <a:lnSpc>
              <a:spcPct val="90000"/>
            </a:lnSpc>
            <a:spcBef>
              <a:spcPct val="0"/>
            </a:spcBef>
            <a:spcAft>
              <a:spcPct val="15000"/>
            </a:spcAft>
            <a:buChar char="••"/>
          </a:pPr>
          <a:r>
            <a:rPr lang="en-US" sz="1100" kern="1200">
              <a:latin typeface="Calibri Light" panose="020F0302020204030204" pitchFamily="34" charset="0"/>
            </a:rPr>
            <a:t>Teach CRS IV: Transitions Feb-June</a:t>
          </a:r>
        </a:p>
      </dsp:txBody>
      <dsp:txXfrm>
        <a:off x="336963" y="411046"/>
        <a:ext cx="1342423" cy="1952157"/>
      </dsp:txXfrm>
    </dsp:sp>
    <dsp:sp modelId="{8AF93063-6613-D541-8422-C1B2C1E1CC70}">
      <dsp:nvSpPr>
        <dsp:cNvPr id="0" name=""/>
        <dsp:cNvSpPr/>
      </dsp:nvSpPr>
      <dsp:spPr>
        <a:xfrm>
          <a:off x="1645258" y="33370"/>
          <a:ext cx="458279" cy="35502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US" sz="900" kern="1200"/>
        </a:p>
      </dsp:txBody>
      <dsp:txXfrm>
        <a:off x="1645258" y="104374"/>
        <a:ext cx="351773" cy="213013"/>
      </dsp:txXfrm>
    </dsp:sp>
    <dsp:sp modelId="{56A658D8-EA47-2348-BB5A-7C83068018EB}">
      <dsp:nvSpPr>
        <dsp:cNvPr id="0" name=""/>
        <dsp:cNvSpPr/>
      </dsp:nvSpPr>
      <dsp:spPr>
        <a:xfrm>
          <a:off x="2293766" y="52481"/>
          <a:ext cx="1425953" cy="47520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41910" numCol="1" spcCol="1270" anchor="t" anchorCtr="0">
          <a:noAutofit/>
        </a:bodyPr>
        <a:lstStyle/>
        <a:p>
          <a:pPr lvl="0" algn="l" defTabSz="488950">
            <a:lnSpc>
              <a:spcPct val="90000"/>
            </a:lnSpc>
            <a:spcBef>
              <a:spcPct val="0"/>
            </a:spcBef>
            <a:spcAft>
              <a:spcPct val="35000"/>
            </a:spcAft>
          </a:pPr>
          <a:r>
            <a:rPr lang="en-US" sz="1100" kern="1200">
              <a:latin typeface="Calibri Light" panose="020F0302020204030204" pitchFamily="34" charset="0"/>
            </a:rPr>
            <a:t>While in College</a:t>
          </a:r>
        </a:p>
      </dsp:txBody>
      <dsp:txXfrm>
        <a:off x="2293766" y="52481"/>
        <a:ext cx="1425953" cy="316800"/>
      </dsp:txXfrm>
    </dsp:sp>
    <dsp:sp modelId="{F19DAFA9-B00D-8144-AF20-61CDF812A43B}">
      <dsp:nvSpPr>
        <dsp:cNvPr id="0" name=""/>
        <dsp:cNvSpPr/>
      </dsp:nvSpPr>
      <dsp:spPr>
        <a:xfrm>
          <a:off x="2585829" y="369281"/>
          <a:ext cx="1425953" cy="203568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78232" rIns="78232" bIns="78232" numCol="1" spcCol="1270" anchor="t" anchorCtr="0">
          <a:noAutofit/>
        </a:bodyPr>
        <a:lstStyle/>
        <a:p>
          <a:pPr marL="57150" lvl="1" indent="-57150" algn="l" defTabSz="488950">
            <a:lnSpc>
              <a:spcPct val="90000"/>
            </a:lnSpc>
            <a:spcBef>
              <a:spcPct val="0"/>
            </a:spcBef>
            <a:spcAft>
              <a:spcPct val="15000"/>
            </a:spcAft>
            <a:buChar char="••"/>
          </a:pPr>
          <a:r>
            <a:rPr lang="en-US" sz="1100" kern="1200">
              <a:latin typeface="Calibri Light" panose="020F0302020204030204" pitchFamily="34" charset="0"/>
            </a:rPr>
            <a:t>Resource identification</a:t>
          </a:r>
        </a:p>
        <a:p>
          <a:pPr marL="57150" lvl="1" indent="-57150" algn="l" defTabSz="488950">
            <a:lnSpc>
              <a:spcPct val="90000"/>
            </a:lnSpc>
            <a:spcBef>
              <a:spcPct val="0"/>
            </a:spcBef>
            <a:spcAft>
              <a:spcPct val="15000"/>
            </a:spcAft>
            <a:buChar char="••"/>
          </a:pPr>
          <a:r>
            <a:rPr lang="en-US" sz="1100" kern="1200">
              <a:latin typeface="Calibri Light" panose="020F0302020204030204" pitchFamily="34" charset="0"/>
            </a:rPr>
            <a:t>Support/outreach based on tier</a:t>
          </a:r>
        </a:p>
        <a:p>
          <a:pPr marL="57150" lvl="1" indent="-57150" algn="l" defTabSz="488950">
            <a:lnSpc>
              <a:spcPct val="90000"/>
            </a:lnSpc>
            <a:spcBef>
              <a:spcPct val="0"/>
            </a:spcBef>
            <a:spcAft>
              <a:spcPct val="15000"/>
            </a:spcAft>
            <a:buChar char="••"/>
          </a:pPr>
          <a:r>
            <a:rPr lang="en-US" sz="1100" kern="1200">
              <a:latin typeface="Calibri Light" panose="020F0302020204030204" pitchFamily="34" charset="0"/>
            </a:rPr>
            <a:t>Communication with families</a:t>
          </a:r>
        </a:p>
        <a:p>
          <a:pPr marL="57150" lvl="1" indent="-57150" algn="l" defTabSz="488950">
            <a:lnSpc>
              <a:spcPct val="90000"/>
            </a:lnSpc>
            <a:spcBef>
              <a:spcPct val="0"/>
            </a:spcBef>
            <a:spcAft>
              <a:spcPct val="15000"/>
            </a:spcAft>
            <a:buChar char="••"/>
          </a:pPr>
          <a:r>
            <a:rPr lang="en-US" sz="1100" kern="1200">
              <a:latin typeface="Calibri Light" panose="020F0302020204030204" pitchFamily="34" charset="0"/>
            </a:rPr>
            <a:t>Aggregation of performance data</a:t>
          </a:r>
        </a:p>
        <a:p>
          <a:pPr marL="57150" lvl="1" indent="-57150" algn="l" defTabSz="488950">
            <a:lnSpc>
              <a:spcPct val="90000"/>
            </a:lnSpc>
            <a:spcBef>
              <a:spcPct val="0"/>
            </a:spcBef>
            <a:spcAft>
              <a:spcPct val="15000"/>
            </a:spcAft>
            <a:buChar char="••"/>
          </a:pPr>
          <a:r>
            <a:rPr lang="en-US" sz="1100" kern="1200">
              <a:latin typeface="Calibri Light" panose="020F0302020204030204" pitchFamily="34" charset="0"/>
            </a:rPr>
            <a:t>Support with transfers/ reenrollment</a:t>
          </a:r>
        </a:p>
      </dsp:txBody>
      <dsp:txXfrm>
        <a:off x="2627594" y="411046"/>
        <a:ext cx="1342423" cy="1952157"/>
      </dsp:txXfrm>
    </dsp:sp>
    <dsp:sp modelId="{E9FD0259-32A4-794B-85CF-48C9EF155D40}">
      <dsp:nvSpPr>
        <dsp:cNvPr id="0" name=""/>
        <dsp:cNvSpPr/>
      </dsp:nvSpPr>
      <dsp:spPr>
        <a:xfrm>
          <a:off x="3935889" y="33370"/>
          <a:ext cx="458279" cy="35502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US" sz="900" kern="1200"/>
        </a:p>
      </dsp:txBody>
      <dsp:txXfrm>
        <a:off x="3935889" y="104374"/>
        <a:ext cx="351773" cy="213013"/>
      </dsp:txXfrm>
    </dsp:sp>
    <dsp:sp modelId="{96F98DE4-FE2A-834B-8920-1BFC066E1F96}">
      <dsp:nvSpPr>
        <dsp:cNvPr id="0" name=""/>
        <dsp:cNvSpPr/>
      </dsp:nvSpPr>
      <dsp:spPr>
        <a:xfrm>
          <a:off x="4584397" y="52481"/>
          <a:ext cx="1425953" cy="47520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41910" numCol="1" spcCol="1270" anchor="t" anchorCtr="0">
          <a:noAutofit/>
        </a:bodyPr>
        <a:lstStyle/>
        <a:p>
          <a:pPr lvl="0" algn="l" defTabSz="488950">
            <a:lnSpc>
              <a:spcPct val="90000"/>
            </a:lnSpc>
            <a:spcBef>
              <a:spcPct val="0"/>
            </a:spcBef>
            <a:spcAft>
              <a:spcPct val="35000"/>
            </a:spcAft>
          </a:pPr>
          <a:r>
            <a:rPr lang="en-US" sz="1100" kern="1200">
              <a:latin typeface="Calibri Light" panose="020F0302020204030204" pitchFamily="34" charset="0"/>
            </a:rPr>
            <a:t>Last Year of College</a:t>
          </a:r>
        </a:p>
      </dsp:txBody>
      <dsp:txXfrm>
        <a:off x="4584397" y="52481"/>
        <a:ext cx="1425953" cy="316800"/>
      </dsp:txXfrm>
    </dsp:sp>
    <dsp:sp modelId="{1D1E1D99-FFE0-5646-85C2-95B8376C6C36}">
      <dsp:nvSpPr>
        <dsp:cNvPr id="0" name=""/>
        <dsp:cNvSpPr/>
      </dsp:nvSpPr>
      <dsp:spPr>
        <a:xfrm>
          <a:off x="4876460" y="369281"/>
          <a:ext cx="1425953" cy="203568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78232" rIns="78232" bIns="78232" numCol="1" spcCol="1270" anchor="t" anchorCtr="0">
          <a:noAutofit/>
        </a:bodyPr>
        <a:lstStyle/>
        <a:p>
          <a:pPr marL="57150" lvl="1" indent="-57150" algn="l" defTabSz="488950">
            <a:lnSpc>
              <a:spcPct val="90000"/>
            </a:lnSpc>
            <a:spcBef>
              <a:spcPct val="0"/>
            </a:spcBef>
            <a:spcAft>
              <a:spcPct val="15000"/>
            </a:spcAft>
            <a:buChar char="••"/>
          </a:pPr>
          <a:r>
            <a:rPr lang="en-US" sz="1100" kern="1200">
              <a:latin typeface="Calibri Light" panose="020F0302020204030204" pitchFamily="34" charset="0"/>
            </a:rPr>
            <a:t>Connecting with campus career center</a:t>
          </a:r>
        </a:p>
        <a:p>
          <a:pPr marL="57150" lvl="1" indent="-57150" algn="l" defTabSz="488950">
            <a:lnSpc>
              <a:spcPct val="90000"/>
            </a:lnSpc>
            <a:spcBef>
              <a:spcPct val="0"/>
            </a:spcBef>
            <a:spcAft>
              <a:spcPct val="15000"/>
            </a:spcAft>
            <a:buChar char="••"/>
          </a:pPr>
          <a:r>
            <a:rPr lang="en-US" sz="1100" kern="1200">
              <a:latin typeface="Calibri Light" panose="020F0302020204030204" pitchFamily="34" charset="0"/>
            </a:rPr>
            <a:t>Resume assistance</a:t>
          </a:r>
        </a:p>
        <a:p>
          <a:pPr marL="57150" lvl="1" indent="-57150" algn="l" defTabSz="488950">
            <a:lnSpc>
              <a:spcPct val="90000"/>
            </a:lnSpc>
            <a:spcBef>
              <a:spcPct val="0"/>
            </a:spcBef>
            <a:spcAft>
              <a:spcPct val="15000"/>
            </a:spcAft>
            <a:buChar char="••"/>
          </a:pPr>
          <a:r>
            <a:rPr lang="en-US" sz="1100" kern="1200">
              <a:latin typeface="Calibri Light" panose="020F0302020204030204" pitchFamily="34" charset="0"/>
            </a:rPr>
            <a:t>Program conclusion</a:t>
          </a:r>
        </a:p>
      </dsp:txBody>
      <dsp:txXfrm>
        <a:off x="4918225" y="411046"/>
        <a:ext cx="1342423" cy="1952157"/>
      </dsp:txXfrm>
    </dsp:sp>
  </dsp:spTree>
</dsp:drawing>
</file>

<file path=word/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customXsn xmlns="http://schemas.microsoft.com/office/2006/metadata/customXsn">
  <xsnLocation>https://manyminds.achievementfirst.org/sites/NetworkSupport/_cts/AF School Document/84ffe443963d2764customXsn.xsn</xsnLocation>
  <cached>True</cached>
  <openByDefault>True</openByDefault>
  <xsnScope>https://manyminds.achievementfirst.org/sites/NetworkSupport</xsnScope>
</customXsn>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documentManagement>
    <b1d47f8b0c974735b0418508e9704e5b xmlns="0676cee9-fd60-4c1c-9e5b-5120ec0b3480">
      <Terms xmlns="http://schemas.microsoft.com/office/infopath/2007/PartnerControls"/>
    </b1d47f8b0c974735b0418508e9704e5b>
    <AF_x0020_Owner xmlns="0676cee9-fd60-4c1c-9e5b-5120ec0b3480">
      <UserInfo>
        <DisplayName>Adam Kendis</DisplayName>
        <AccountId>2071</AccountId>
        <AccountType/>
      </UserInfo>
    </AF_x0020_Owner>
    <gc69249d4b4e407483d3df6921806e1c xmlns="0676cee9-fd60-4c1c-9e5b-5120ec0b3480">
      <Terms xmlns="http://schemas.microsoft.com/office/infopath/2007/PartnerControls"/>
    </gc69249d4b4e407483d3df6921806e1c>
    <Audience xmlns="http://schemas.microsoft.com/sharepoint/v3" xsi:nil="true"/>
    <nfa767dced1144c9ba4888ceb93acca4 xmlns="0676cee9-fd60-4c1c-9e5b-5120ec0b3480">
      <Terms xmlns="http://schemas.microsoft.com/office/infopath/2007/PartnerControls">
        <TermInfo xmlns="http://schemas.microsoft.com/office/infopath/2007/PartnerControls">
          <TermName xmlns="http://schemas.microsoft.com/office/infopath/2007/PartnerControls">Alumni Programming</TermName>
          <TermId xmlns="http://schemas.microsoft.com/office/infopath/2007/PartnerControls">7aad6ab0-3091-410e-b746-11b551997f25</TermId>
        </TermInfo>
      </Terms>
    </nfa767dced1144c9ba4888ceb93acca4>
    <c6b051048b38471d8a88773837762ee7 xmlns="0676cee9-fd60-4c1c-9e5b-5120ec0b3480">
      <Terms xmlns="http://schemas.microsoft.com/office/infopath/2007/PartnerControls"/>
    </c6b051048b38471d8a88773837762ee7>
    <lf09a8a73540422dac4309c5f114ddb8 xmlns="0676cee9-fd60-4c1c-9e5b-5120ec0b3480">
      <Terms xmlns="http://schemas.microsoft.com/office/infopath/2007/PartnerControls"/>
    </lf09a8a73540422dac4309c5f114ddb8>
    <TaxCatchAll xmlns="0676cee9-fd60-4c1c-9e5b-5120ec0b3480">
      <Value>327</Value>
    </TaxCatchAll>
    <_dlc_ExpireDateSaved xmlns="http://schemas.microsoft.com/sharepoint/v3" xsi:nil="true"/>
    <_dlc_ExpireDate xmlns="http://schemas.microsoft.com/sharepoint/v3">2017-05-18T13:46:09+00:00</_dlc_ExpireDate>
    <_dlc_DocId xmlns="0676cee9-fd60-4c1c-9e5b-5120ec0b3480">SFDVX333FYKN-443-1397</_dlc_DocId>
    <_dlc_DocIdUrl xmlns="0676cee9-fd60-4c1c-9e5b-5120ec0b3480">
      <Url>https://manyminds.achievementfirst.org/sites/NetworkSupport/TeamCollege/_layouts/15/DocIdRedir.aspx?ID=SFDVX333FYKN-443-1397</Url>
      <Description>SFDVX333FYKN-443-1397</Description>
    </_dlc_DocIdUrl>
    <l5f4 xmlns="6caeac77-45b9-480b-9acf-fc0010a0bd5b" xsi:nil="true"/>
  </documentManagement>
</p:properties>
</file>

<file path=customXml/item5.xml><?xml version="1.0" encoding="utf-8"?>
<ct:contentTypeSchema xmlns:ct="http://schemas.microsoft.com/office/2006/metadata/contentType" xmlns:ma="http://schemas.microsoft.com/office/2006/metadata/properties/metaAttributes" ct:_="" ma:_="" ma:contentTypeName="NS Document" ma:contentTypeID="0x010100F05A691F7F882644BE96F06D9D88F8E10023B5EECCD5E7B847A4AD88630BC57CF0" ma:contentTypeVersion="73" ma:contentTypeDescription="Default content type" ma:contentTypeScope="" ma:versionID="0a28d18a0f04e2a328b43d8f078b8568">
  <xsd:schema xmlns:xsd="http://www.w3.org/2001/XMLSchema" xmlns:xs="http://www.w3.org/2001/XMLSchema" xmlns:p="http://schemas.microsoft.com/office/2006/metadata/properties" xmlns:ns1="http://schemas.microsoft.com/sharepoint/v3" xmlns:ns2="0676cee9-fd60-4c1c-9e5b-5120ec0b3480" xmlns:ns3="6caeac77-45b9-480b-9acf-fc0010a0bd5b" targetNamespace="http://schemas.microsoft.com/office/2006/metadata/properties" ma:root="true" ma:fieldsID="8a0a205cde8758a52261c1cbc528799a" ns1:_="" ns2:_="" ns3:_="">
    <xsd:import namespace="http://schemas.microsoft.com/sharepoint/v3"/>
    <xsd:import namespace="0676cee9-fd60-4c1c-9e5b-5120ec0b3480"/>
    <xsd:import namespace="6caeac77-45b9-480b-9acf-fc0010a0bd5b"/>
    <xsd:element name="properties">
      <xsd:complexType>
        <xsd:sequence>
          <xsd:element name="documentManagement">
            <xsd:complexType>
              <xsd:all>
                <xsd:element ref="ns2:AF_x0020_Owner"/>
                <xsd:element ref="ns2:lf09a8a73540422dac4309c5f114ddb8" minOccurs="0"/>
                <xsd:element ref="ns2:TaxCatchAll" minOccurs="0"/>
                <xsd:element ref="ns2:TaxCatchAllLabel" minOccurs="0"/>
                <xsd:element ref="ns2:nfa767dced1144c9ba4888ceb93acca4" minOccurs="0"/>
                <xsd:element ref="ns2:gc69249d4b4e407483d3df6921806e1c" minOccurs="0"/>
                <xsd:element ref="ns2:b1d47f8b0c974735b0418508e9704e5b" minOccurs="0"/>
                <xsd:element ref="ns2:c6b051048b38471d8a88773837762ee7" minOccurs="0"/>
                <xsd:element ref="ns1:Audience" minOccurs="0"/>
                <xsd:element ref="ns2:_dlc_DocId" minOccurs="0"/>
                <xsd:element ref="ns2:_dlc_DocIdUrl" minOccurs="0"/>
                <xsd:element ref="ns2:_dlc_DocIdPersistId" minOccurs="0"/>
                <xsd:element ref="ns1:_dlc_Exempt" minOccurs="0"/>
                <xsd:element ref="ns1:_dlc_ExpireDateSaved" minOccurs="0"/>
                <xsd:element ref="ns1:_dlc_ExpireDate" minOccurs="0"/>
                <xsd:element ref="ns3:l5f4"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dience" ma:index="21" nillable="true" ma:displayName="Target Audiences" ma:description="Enables audience targeting. Please leave blank unless trained on use." ma:internalName="Audience" ma:readOnly="false">
      <xsd:simpleType>
        <xsd:restriction base="dms:Unknown"/>
      </xsd:simpleType>
    </xsd:element>
    <xsd:element name="_dlc_Exempt" ma:index="25" nillable="true" ma:displayName="Exempt from Policy" ma:hidden="true" ma:internalName="_dlc_Exempt" ma:readOnly="true">
      <xsd:simpleType>
        <xsd:restriction base="dms:Unknown"/>
      </xsd:simpleType>
    </xsd:element>
    <xsd:element name="_dlc_ExpireDateSaved" ma:index="26" nillable="true" ma:displayName="Original Expiration Date" ma:hidden="true" ma:internalName="_dlc_ExpireDateSaved" ma:readOnly="true">
      <xsd:simpleType>
        <xsd:restriction base="dms:DateTime"/>
      </xsd:simpleType>
    </xsd:element>
    <xsd:element name="_dlc_ExpireDate" ma:index="27" nillable="true" ma:displayName="Expiration Date"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0676cee9-fd60-4c1c-9e5b-5120ec0b3480" elementFormDefault="qualified">
    <xsd:import namespace="http://schemas.microsoft.com/office/2006/documentManagement/types"/>
    <xsd:import namespace="http://schemas.microsoft.com/office/infopath/2007/PartnerControls"/>
    <xsd:element name="AF_x0020_Owner" ma:index="2" ma:displayName="AF Owner" ma:description="Required. Enter an AF staff member who is responsible for this file." ma:list="UserInfo" ma:SharePointGroup="0" ma:internalName="AF_x0020_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lf09a8a73540422dac4309c5f114ddb8" ma:index="8" nillable="true" ma:taxonomy="true" ma:internalName="lf09a8a73540422dac4309c5f114ddb8" ma:taxonomyFieldName="School" ma:displayName="School" ma:default="" ma:fieldId="{5f09a8a7-3540-422d-ac43-09c5f114ddb8}" ma:sspId="bd9d8fb8-c9bd-40ec-97cf-4db0a887a67e" ma:termSetId="5f620a08-af59-4d5c-af25-52e0ef804eb8" ma:anchorId="00000000-0000-0000-0000-000000000000" ma:open="false" ma:isKeyword="false">
      <xsd:complexType>
        <xsd:sequence>
          <xsd:element ref="pc:Terms" minOccurs="0" maxOccurs="1"/>
        </xsd:sequence>
      </xsd:complexType>
    </xsd:element>
    <xsd:element name="TaxCatchAll" ma:index="9" nillable="true" ma:displayName="Taxonomy Catch All Column" ma:description="" ma:hidden="true" ma:list="{27163e22-da7c-42d4-8dd1-a8591f2057d4}" ma:internalName="TaxCatchAll" ma:showField="CatchAllData" ma:web="0676cee9-fd60-4c1c-9e5b-5120ec0b3480">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description="" ma:hidden="true" ma:list="{27163e22-da7c-42d4-8dd1-a8591f2057d4}" ma:internalName="TaxCatchAllLabel" ma:readOnly="true" ma:showField="CatchAllDataLabel" ma:web="0676cee9-fd60-4c1c-9e5b-5120ec0b3480">
      <xsd:complexType>
        <xsd:complexContent>
          <xsd:extension base="dms:MultiChoiceLookup">
            <xsd:sequence>
              <xsd:element name="Value" type="dms:Lookup" maxOccurs="unbounded" minOccurs="0" nillable="true"/>
            </xsd:sequence>
          </xsd:extension>
        </xsd:complexContent>
      </xsd:complexType>
    </xsd:element>
    <xsd:element name="nfa767dced1144c9ba4888ceb93acca4" ma:index="12" nillable="true" ma:taxonomy="true" ma:internalName="nfa767dced1144c9ba4888ceb93acca4" ma:taxonomyFieldName="Project" ma:displayName="Project" ma:default="" ma:fieldId="{7fa767dc-ed11-44c9-ba48-88ceb93acca4}" ma:sspId="bd9d8fb8-c9bd-40ec-97cf-4db0a887a67e" ma:termSetId="52802e36-000b-47df-bc93-1a97c1aa5b4c" ma:anchorId="00000000-0000-0000-0000-000000000000" ma:open="true" ma:isKeyword="false">
      <xsd:complexType>
        <xsd:sequence>
          <xsd:element ref="pc:Terms" minOccurs="0" maxOccurs="1"/>
        </xsd:sequence>
      </xsd:complexType>
    </xsd:element>
    <xsd:element name="gc69249d4b4e407483d3df6921806e1c" ma:index="14" nillable="true" ma:taxonomy="true" ma:internalName="gc69249d4b4e407483d3df6921806e1c" ma:taxonomyFieldName="Team" ma:displayName="Team" ma:default="" ma:fieldId="{0c69249d-4b4e-4074-83d3-df6921806e1c}" ma:sspId="bd9d8fb8-c9bd-40ec-97cf-4db0a887a67e" ma:termSetId="f1c1dc8c-d107-4986-9e86-6ad1124201f6" ma:anchorId="00000000-0000-0000-0000-000000000000" ma:open="false" ma:isKeyword="false">
      <xsd:complexType>
        <xsd:sequence>
          <xsd:element ref="pc:Terms" minOccurs="0" maxOccurs="1"/>
        </xsd:sequence>
      </xsd:complexType>
    </xsd:element>
    <xsd:element name="b1d47f8b0c974735b0418508e9704e5b" ma:index="16" nillable="true" ma:taxonomy="true" ma:internalName="b1d47f8b0c974735b0418508e9704e5b" ma:taxonomyFieldName="Geography" ma:displayName="Geography" ma:readOnly="false" ma:default="" ma:fieldId="{b1d47f8b-0c97-4735-b041-8508e9704e5b}" ma:taxonomyMulti="true" ma:sspId="bd9d8fb8-c9bd-40ec-97cf-4db0a887a67e" ma:termSetId="5bbf794a-96ea-4e29-99cc-43bbe4f4604b" ma:anchorId="00000000-0000-0000-0000-000000000000" ma:open="false" ma:isKeyword="false">
      <xsd:complexType>
        <xsd:sequence>
          <xsd:element ref="pc:Terms" minOccurs="0" maxOccurs="1"/>
        </xsd:sequence>
      </xsd:complexType>
    </xsd:element>
    <xsd:element name="c6b051048b38471d8a88773837762ee7" ma:index="18" nillable="true" ma:taxonomy="true" ma:internalName="c6b051048b38471d8a88773837762ee7" ma:taxonomyFieldName="School_x0020_Year" ma:displayName="School Year" ma:readOnly="false" ma:default="" ma:fieldId="{c6b05104-8b38-471d-8a88-773837762ee7}" ma:sspId="bd9d8fb8-c9bd-40ec-97cf-4db0a887a67e" ma:termSetId="2778c615-7e1f-449f-a8aa-4fcf61c53075" ma:anchorId="00000000-0000-0000-0000-000000000000" ma:open="false" ma:isKeyword="false">
      <xsd:complexType>
        <xsd:sequence>
          <xsd:element ref="pc:Terms" minOccurs="0" maxOccurs="1"/>
        </xsd:sequence>
      </xsd:complexType>
    </xsd:element>
    <xsd:element name="_dlc_DocId" ma:index="22" nillable="true" ma:displayName="Document ID Value" ma:description="The value of the document ID assigned to this item."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6caeac77-45b9-480b-9acf-fc0010a0bd5b" elementFormDefault="qualified">
    <xsd:import namespace="http://schemas.microsoft.com/office/2006/documentManagement/types"/>
    <xsd:import namespace="http://schemas.microsoft.com/office/infopath/2007/PartnerControls"/>
    <xsd:element name="l5f4" ma:index="29" nillable="true" ma:displayName="Subfolder" ma:internalName="l5f4">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p:Policy xmlns:p="office.server.policy" id="" local="true">
  <p:Name>NS Document</p:Name>
  <p:Description>NS Documents that have not been modified in the last 12 months begin a disposition workflow. This workflow checks for out of date documents each week and logs an entry in the Expiration Tasks list. Site owners should check this list monthly to retain or delete out of date files. Files declared records will not trigger this process.</p:Description>
  <p:Statement/>
  <p:PolicyItems>
    <p:PolicyItem featureId="Microsoft.Office.RecordsManagement.PolicyFeatures.Expiration" staticId="0x010100F05A691F7F882644BE96F06D9D88F8E1|2088864059" UniqueId="84417131-af0c-4e69-9a7f-a82ab44080bb">
      <p:Name>Retention</p:Name>
      <p:Description>Automatic scheduling of content for processing, and performing a retention action on content that has reached its due date.</p:Description>
      <p:CustomData>
        <Schedules nextStageId="4" default="false">
          <Schedule type="Default">
            <stages>
              <data stageId="1">
                <formula id="Microsoft.Office.RecordsManagement.PolicyFeatures.Expiration.Formula.BuiltIn">
                  <number>12</number>
                  <property>Modified</property>
                  <propertyId>28cf69c5-fa48-462a-b5cd-27b6f9d2bd5f</propertyId>
                  <period>months</period>
                </formula>
                <action type="workflow" id="fa47fc78-4824-430a-9ede-864cb905d55c"/>
              </data>
              <data stageId="2" stageDeleted="true"/>
              <data stageId="3" recur="true" offset="12" unit="months" stageDeleted="true"/>
            </stages>
          </Schedule>
          <Schedule type="Record">
            <stages/>
          </Schedule>
        </Schedules>
      </p:CustomData>
    </p:PolicyItem>
  </p:PolicyItems>
</p:Policy>
</file>

<file path=customXml/itemProps1.xml><?xml version="1.0" encoding="utf-8"?>
<ds:datastoreItem xmlns:ds="http://schemas.openxmlformats.org/officeDocument/2006/customXml" ds:itemID="{E27CECCF-4273-4483-B78F-29834963AE5F}"/>
</file>

<file path=customXml/itemProps2.xml><?xml version="1.0" encoding="utf-8"?>
<ds:datastoreItem xmlns:ds="http://schemas.openxmlformats.org/officeDocument/2006/customXml" ds:itemID="{1A4581B3-5082-4677-813C-66B2295D7FC2}"/>
</file>

<file path=customXml/itemProps3.xml><?xml version="1.0" encoding="utf-8"?>
<ds:datastoreItem xmlns:ds="http://schemas.openxmlformats.org/officeDocument/2006/customXml" ds:itemID="{C14EA568-4C5F-4349-9AD9-C6E177E6699B}"/>
</file>

<file path=customXml/itemProps4.xml><?xml version="1.0" encoding="utf-8"?>
<ds:datastoreItem xmlns:ds="http://schemas.openxmlformats.org/officeDocument/2006/customXml" ds:itemID="{3110271F-EB23-449A-82D6-50891D79752B}"/>
</file>

<file path=customXml/itemProps5.xml><?xml version="1.0" encoding="utf-8"?>
<ds:datastoreItem xmlns:ds="http://schemas.openxmlformats.org/officeDocument/2006/customXml" ds:itemID="{28E43EF6-C3DD-4592-96A3-DCFE46242B5C}"/>
</file>

<file path=customXml/itemProps6.xml><?xml version="1.0" encoding="utf-8"?>
<ds:datastoreItem xmlns:ds="http://schemas.openxmlformats.org/officeDocument/2006/customXml" ds:itemID="{A8A058EF-9742-4B51-901D-A32F82000CAB}"/>
</file>

<file path=customXml/itemProps7.xml><?xml version="1.0" encoding="utf-8"?>
<ds:datastoreItem xmlns:ds="http://schemas.openxmlformats.org/officeDocument/2006/customXml" ds:itemID="{EA1E87CA-8CFD-410A-9C28-5413942E05B9}"/>
</file>

<file path=docProps/app.xml><?xml version="1.0" encoding="utf-8"?>
<Properties xmlns="http://schemas.openxmlformats.org/officeDocument/2006/extended-properties" xmlns:vt="http://schemas.openxmlformats.org/officeDocument/2006/docPropsVTypes">
  <Template>Normal</Template>
  <TotalTime>4335</TotalTime>
  <Pages>8</Pages>
  <Words>1818</Words>
  <Characters>10363</Characters>
  <Application>Microsoft Office Word</Application>
  <DocSecurity>0</DocSecurity>
  <Lines>86</Lines>
  <Paragraphs>24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12157</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Megan Fraker</dc:creator>
  <cp:lastModifiedBy>Vanessa Jackson</cp:lastModifiedBy>
  <cp:revision>18</cp:revision>
  <dcterms:created xsi:type="dcterms:W3CDTF">2014-12-29T08:26:00Z</dcterms:created>
  <dcterms:modified xsi:type="dcterms:W3CDTF">2015-01-07T15:30:00Z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0x010100F05A691F7F882644BE96F06D9D88F8E10023B5EECCD5E7B847A4AD88630BC57CF0</vt:lpwstr>
  </property>
  <property fmtid="{D5CDD505-2E9C-101B-9397-08002B2CF9AE}" pid="3" name="_dlc_policyId">
    <vt:lpwstr>0x010100F05A691F7F882644BE96F06D9D88F8E1|2088864059</vt:lpwstr>
  </property>
  <property fmtid="{D5CDD505-2E9C-101B-9397-08002B2CF9AE}" pid="4" name="ItemRetentionFormula">
    <vt:lpwstr>&lt;formula id="Microsoft.Office.RecordsManagement.PolicyFeatures.Expiration.Formula.BuiltIn"&gt;&lt;number&gt;12&lt;/number&gt;&lt;property&gt;Modified&lt;/property&gt;&lt;propertyId&gt;28cf69c5-fa48-462a-b5cd-27b6f9d2bd5f&lt;/propertyId&gt;&lt;period&gt;months&lt;/period&gt;&lt;/formula&gt;</vt:lpwstr>
  </property>
  <property fmtid="{D5CDD505-2E9C-101B-9397-08002B2CF9AE}" pid="5" name="_dlc_DocIdItemGuid">
    <vt:lpwstr>d3f8458f-c2c3-490c-b0fd-2fe7827a90c6</vt:lpwstr>
  </property>
  <property fmtid="{D5CDD505-2E9C-101B-9397-08002B2CF9AE}" pid="6" name="Project">
    <vt:lpwstr>327;#Alumni Programming|7aad6ab0-3091-410e-b746-11b551997f25</vt:lpwstr>
  </property>
  <property fmtid="{D5CDD505-2E9C-101B-9397-08002B2CF9AE}" pid="7" name="Geography">
    <vt:lpwstr/>
  </property>
  <property fmtid="{D5CDD505-2E9C-101B-9397-08002B2CF9AE}" pid="8" name="School">
    <vt:lpwstr/>
  </property>
  <property fmtid="{D5CDD505-2E9C-101B-9397-08002B2CF9AE}" pid="9" name="Team">
    <vt:lpwstr/>
  </property>
  <property fmtid="{D5CDD505-2E9C-101B-9397-08002B2CF9AE}" pid="10" name="School_x0020_Year">
    <vt:lpwstr/>
  </property>
  <property fmtid="{D5CDD505-2E9C-101B-9397-08002B2CF9AE}" pid="11" name="School Year">
    <vt:lpwstr/>
  </property>
</Properties>
</file>