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7"/>
  </p:sldMasterIdLst>
  <p:notesMasterIdLst>
    <p:notesMasterId r:id="rId26"/>
  </p:notesMasterIdLst>
  <p:handoutMasterIdLst>
    <p:handoutMasterId r:id="rId27"/>
  </p:handoutMasterIdLst>
  <p:sldIdLst>
    <p:sldId id="287" r:id="rId8"/>
    <p:sldId id="282" r:id="rId9"/>
    <p:sldId id="256" r:id="rId10"/>
    <p:sldId id="258" r:id="rId11"/>
    <p:sldId id="261" r:id="rId12"/>
    <p:sldId id="262" r:id="rId13"/>
    <p:sldId id="263" r:id="rId14"/>
    <p:sldId id="275" r:id="rId15"/>
    <p:sldId id="264" r:id="rId16"/>
    <p:sldId id="277" r:id="rId17"/>
    <p:sldId id="269" r:id="rId18"/>
    <p:sldId id="270" r:id="rId19"/>
    <p:sldId id="272" r:id="rId20"/>
    <p:sldId id="265" r:id="rId21"/>
    <p:sldId id="273" r:id="rId22"/>
    <p:sldId id="286" r:id="rId23"/>
    <p:sldId id="285" r:id="rId24"/>
    <p:sldId id="28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143"/>
    <a:srgbClr val="FFDE00"/>
    <a:srgbClr val="EF4135"/>
    <a:srgbClr val="0081C6"/>
    <a:srgbClr val="F58426"/>
    <a:srgbClr val="007BC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68206" autoAdjust="0"/>
  </p:normalViewPr>
  <p:slideViewPr>
    <p:cSldViewPr>
      <p:cViewPr varScale="1">
        <p:scale>
          <a:sx n="38" d="100"/>
          <a:sy n="38" d="100"/>
        </p:scale>
        <p:origin x="-23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28" Type="http://schemas.openxmlformats.org/officeDocument/2006/relationships/presProps" Target="presProps.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57D4E-5C32-4CCA-A72B-3596D32DEBBA}"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45CBB1EB-7F86-44AC-9F4C-731425E6B2DB}">
      <dgm:prSet phldrT="[Text]"/>
      <dgm:spPr/>
      <dgm:t>
        <a:bodyPr/>
        <a:lstStyle/>
        <a:p>
          <a:r>
            <a:rPr lang="en-US" b="1" dirty="0" smtClean="0">
              <a:solidFill>
                <a:sysClr val="windowText" lastClr="000000"/>
              </a:solidFill>
            </a:rPr>
            <a:t>Are your kids achieving? </a:t>
          </a:r>
          <a:endParaRPr lang="en-US" b="1" dirty="0">
            <a:solidFill>
              <a:sysClr val="windowText" lastClr="000000"/>
            </a:solidFill>
          </a:endParaRPr>
        </a:p>
      </dgm:t>
    </dgm:pt>
    <dgm:pt modelId="{07D8EB49-12B5-4B5C-9536-355F7645577E}" type="parTrans" cxnId="{C7756DA6-08A9-489C-9A65-DC53338286EA}">
      <dgm:prSet/>
      <dgm:spPr/>
      <dgm:t>
        <a:bodyPr/>
        <a:lstStyle/>
        <a:p>
          <a:endParaRPr lang="en-US">
            <a:solidFill>
              <a:sysClr val="windowText" lastClr="000000"/>
            </a:solidFill>
          </a:endParaRPr>
        </a:p>
      </dgm:t>
    </dgm:pt>
    <dgm:pt modelId="{0C61791B-8454-4687-8C54-154502B7FF7B}" type="sibTrans" cxnId="{C7756DA6-08A9-489C-9A65-DC53338286EA}">
      <dgm:prSet/>
      <dgm:spPr/>
      <dgm:t>
        <a:bodyPr/>
        <a:lstStyle/>
        <a:p>
          <a:endParaRPr lang="en-US">
            <a:solidFill>
              <a:sysClr val="windowText" lastClr="000000"/>
            </a:solidFill>
          </a:endParaRPr>
        </a:p>
      </dgm:t>
    </dgm:pt>
    <dgm:pt modelId="{0924C70D-1D68-4FF8-9AF6-580F488582E7}">
      <dgm:prSet phldrT="[Text]"/>
      <dgm:spPr/>
      <dgm:t>
        <a:bodyPr/>
        <a:lstStyle/>
        <a:p>
          <a:r>
            <a:rPr lang="en-US" b="1" dirty="0" smtClean="0">
              <a:solidFill>
                <a:sysClr val="windowText" lastClr="000000"/>
              </a:solidFill>
            </a:rPr>
            <a:t>Is your instruction consistently strong?</a:t>
          </a:r>
        </a:p>
      </dgm:t>
    </dgm:pt>
    <dgm:pt modelId="{96B6603B-CBD0-4F5F-8ECD-AC0ACCFEAC22}" type="parTrans" cxnId="{B2F73FA3-6DF6-43C1-959D-FF25E93D5AE4}">
      <dgm:prSet/>
      <dgm:spPr/>
      <dgm:t>
        <a:bodyPr/>
        <a:lstStyle/>
        <a:p>
          <a:endParaRPr lang="en-US">
            <a:solidFill>
              <a:sysClr val="windowText" lastClr="000000"/>
            </a:solidFill>
          </a:endParaRPr>
        </a:p>
      </dgm:t>
    </dgm:pt>
    <dgm:pt modelId="{F3C5643E-7855-4CE0-8E0F-7314FFD0FE9B}" type="sibTrans" cxnId="{B2F73FA3-6DF6-43C1-959D-FF25E93D5AE4}">
      <dgm:prSet/>
      <dgm:spPr/>
      <dgm:t>
        <a:bodyPr/>
        <a:lstStyle/>
        <a:p>
          <a:endParaRPr lang="en-US">
            <a:solidFill>
              <a:sysClr val="windowText" lastClr="000000"/>
            </a:solidFill>
          </a:endParaRPr>
        </a:p>
      </dgm:t>
    </dgm:pt>
    <dgm:pt modelId="{E758C3B8-8C0A-4895-BBEB-3D5B5AF07F0C}">
      <dgm:prSet phldrT="[Text]"/>
      <dgm:spPr/>
      <dgm:t>
        <a:bodyPr/>
        <a:lstStyle/>
        <a:p>
          <a:r>
            <a:rPr lang="en-US" b="1" dirty="0" smtClean="0">
              <a:solidFill>
                <a:sysClr val="windowText" lastClr="000000"/>
              </a:solidFill>
            </a:rPr>
            <a:t>Are you building strong family and student relationships?</a:t>
          </a:r>
          <a:endParaRPr lang="en-US" b="1" dirty="0">
            <a:solidFill>
              <a:sysClr val="windowText" lastClr="000000"/>
            </a:solidFill>
          </a:endParaRPr>
        </a:p>
      </dgm:t>
    </dgm:pt>
    <dgm:pt modelId="{7E55DC50-3460-4D51-91B9-3AF72BB4A513}" type="parTrans" cxnId="{132DA39D-1B4A-4A11-8151-CEC57CFD0596}">
      <dgm:prSet/>
      <dgm:spPr/>
      <dgm:t>
        <a:bodyPr/>
        <a:lstStyle/>
        <a:p>
          <a:endParaRPr lang="en-US">
            <a:solidFill>
              <a:sysClr val="windowText" lastClr="000000"/>
            </a:solidFill>
          </a:endParaRPr>
        </a:p>
      </dgm:t>
    </dgm:pt>
    <dgm:pt modelId="{1FA64F99-150F-44FB-9854-80B6DF7FEC48}" type="sibTrans" cxnId="{132DA39D-1B4A-4A11-8151-CEC57CFD0596}">
      <dgm:prSet/>
      <dgm:spPr/>
      <dgm:t>
        <a:bodyPr/>
        <a:lstStyle/>
        <a:p>
          <a:endParaRPr lang="en-US">
            <a:solidFill>
              <a:sysClr val="windowText" lastClr="000000"/>
            </a:solidFill>
          </a:endParaRPr>
        </a:p>
      </dgm:t>
    </dgm:pt>
    <dgm:pt modelId="{E3242187-006F-4822-BBCB-BBC19BCE9219}">
      <dgm:prSet phldrT="[Text]"/>
      <dgm:spPr/>
      <dgm:t>
        <a:bodyPr/>
        <a:lstStyle/>
        <a:p>
          <a:r>
            <a:rPr lang="en-US" b="1" dirty="0" smtClean="0">
              <a:solidFill>
                <a:sysClr val="windowText" lastClr="000000"/>
              </a:solidFill>
            </a:rPr>
            <a:t>Are you a team player?</a:t>
          </a:r>
          <a:endParaRPr lang="en-US" b="1" dirty="0">
            <a:solidFill>
              <a:sysClr val="windowText" lastClr="000000"/>
            </a:solidFill>
          </a:endParaRPr>
        </a:p>
      </dgm:t>
    </dgm:pt>
    <dgm:pt modelId="{71326DE0-5E5D-4EB4-9268-9272604FF676}" type="parTrans" cxnId="{279F9EDD-2426-44EC-BFC0-A98446A50FF8}">
      <dgm:prSet/>
      <dgm:spPr/>
      <dgm:t>
        <a:bodyPr/>
        <a:lstStyle/>
        <a:p>
          <a:endParaRPr lang="en-US">
            <a:solidFill>
              <a:sysClr val="windowText" lastClr="000000"/>
            </a:solidFill>
          </a:endParaRPr>
        </a:p>
      </dgm:t>
    </dgm:pt>
    <dgm:pt modelId="{1704E4A5-D328-4C41-BDE7-958EADCD8E4F}" type="sibTrans" cxnId="{279F9EDD-2426-44EC-BFC0-A98446A50FF8}">
      <dgm:prSet/>
      <dgm:spPr/>
      <dgm:t>
        <a:bodyPr/>
        <a:lstStyle/>
        <a:p>
          <a:endParaRPr lang="en-US">
            <a:solidFill>
              <a:sysClr val="windowText" lastClr="000000"/>
            </a:solidFill>
          </a:endParaRPr>
        </a:p>
      </dgm:t>
    </dgm:pt>
    <dgm:pt modelId="{667E7C94-1789-4FAC-B648-CC0BA2A1BF56}">
      <dgm:prSet phldrT="[Text]"/>
      <dgm:spPr/>
      <dgm:t>
        <a:bodyPr/>
        <a:lstStyle/>
        <a:p>
          <a:r>
            <a:rPr lang="en-US" b="1" dirty="0" smtClean="0">
              <a:solidFill>
                <a:sysClr val="windowText" lastClr="000000"/>
              </a:solidFill>
            </a:rPr>
            <a:t>Student Achievement Measures</a:t>
          </a:r>
          <a:endParaRPr lang="en-US" b="1" dirty="0">
            <a:solidFill>
              <a:sysClr val="windowText" lastClr="000000"/>
            </a:solidFill>
          </a:endParaRPr>
        </a:p>
      </dgm:t>
    </dgm:pt>
    <dgm:pt modelId="{479637B2-3857-4719-A83A-D8D50822329B}" type="parTrans" cxnId="{FF185251-2621-4FF4-8F6B-B0971576C329}">
      <dgm:prSet/>
      <dgm:spPr/>
      <dgm:t>
        <a:bodyPr/>
        <a:lstStyle/>
        <a:p>
          <a:endParaRPr lang="en-US"/>
        </a:p>
      </dgm:t>
    </dgm:pt>
    <dgm:pt modelId="{0FD17CC5-DF79-46C3-804A-63CD978C0CD6}" type="sibTrans" cxnId="{FF185251-2621-4FF4-8F6B-B0971576C329}">
      <dgm:prSet/>
      <dgm:spPr/>
      <dgm:t>
        <a:bodyPr/>
        <a:lstStyle/>
        <a:p>
          <a:endParaRPr lang="en-US"/>
        </a:p>
      </dgm:t>
    </dgm:pt>
    <dgm:pt modelId="{7CFD1D7F-3531-4F28-85C7-4CA5DDE90D83}">
      <dgm:prSet phldrT="[Text]"/>
      <dgm:spPr/>
      <dgm:t>
        <a:bodyPr/>
        <a:lstStyle/>
        <a:p>
          <a:r>
            <a:rPr lang="en-US" b="1" dirty="0" smtClean="0">
              <a:solidFill>
                <a:sysClr val="windowText" lastClr="000000"/>
              </a:solidFill>
            </a:rPr>
            <a:t>Lesson Observations</a:t>
          </a:r>
        </a:p>
      </dgm:t>
    </dgm:pt>
    <dgm:pt modelId="{4C2A7C3D-81CA-4F26-8A09-108B1F179862}" type="parTrans" cxnId="{8767AE49-0C6E-44CB-A6DC-58470EF0F67B}">
      <dgm:prSet/>
      <dgm:spPr/>
      <dgm:t>
        <a:bodyPr/>
        <a:lstStyle/>
        <a:p>
          <a:endParaRPr lang="en-US"/>
        </a:p>
      </dgm:t>
    </dgm:pt>
    <dgm:pt modelId="{9C96113A-6EFA-4F7B-ACB6-8E435D4D27DF}" type="sibTrans" cxnId="{8767AE49-0C6E-44CB-A6DC-58470EF0F67B}">
      <dgm:prSet/>
      <dgm:spPr/>
      <dgm:t>
        <a:bodyPr/>
        <a:lstStyle/>
        <a:p>
          <a:endParaRPr lang="en-US"/>
        </a:p>
      </dgm:t>
    </dgm:pt>
    <dgm:pt modelId="{25049ADA-943A-451B-8566-0565F7978FA1}">
      <dgm:prSet phldrT="[Text]"/>
      <dgm:spPr/>
      <dgm:t>
        <a:bodyPr/>
        <a:lstStyle/>
        <a:p>
          <a:r>
            <a:rPr lang="en-US" b="1" dirty="0" smtClean="0">
              <a:solidFill>
                <a:sysClr val="windowText" lastClr="000000"/>
              </a:solidFill>
            </a:rPr>
            <a:t>Peer and Leader Surveys</a:t>
          </a:r>
          <a:endParaRPr lang="en-US" b="1" dirty="0">
            <a:solidFill>
              <a:sysClr val="windowText" lastClr="000000"/>
            </a:solidFill>
          </a:endParaRPr>
        </a:p>
      </dgm:t>
    </dgm:pt>
    <dgm:pt modelId="{ABD9EE88-4C33-48BE-A900-7EBA0C1DE2FA}" type="parTrans" cxnId="{4D2018DA-DF43-4A51-B8BD-9A0A80227AB4}">
      <dgm:prSet/>
      <dgm:spPr/>
      <dgm:t>
        <a:bodyPr/>
        <a:lstStyle/>
        <a:p>
          <a:endParaRPr lang="en-US"/>
        </a:p>
      </dgm:t>
    </dgm:pt>
    <dgm:pt modelId="{7480446F-782E-4B3A-94F3-0F072E14690E}" type="sibTrans" cxnId="{4D2018DA-DF43-4A51-B8BD-9A0A80227AB4}">
      <dgm:prSet/>
      <dgm:spPr/>
      <dgm:t>
        <a:bodyPr/>
        <a:lstStyle/>
        <a:p>
          <a:endParaRPr lang="en-US"/>
        </a:p>
      </dgm:t>
    </dgm:pt>
    <dgm:pt modelId="{DE87F0B9-2020-4E3C-ACDC-C288399BC8D2}">
      <dgm:prSet phldrT="[Text]"/>
      <dgm:spPr/>
      <dgm:t>
        <a:bodyPr/>
        <a:lstStyle/>
        <a:p>
          <a:r>
            <a:rPr lang="en-US" b="1" dirty="0" smtClean="0">
              <a:solidFill>
                <a:sysClr val="windowText" lastClr="000000"/>
              </a:solidFill>
            </a:rPr>
            <a:t>Family and Student Surveys</a:t>
          </a:r>
          <a:endParaRPr lang="en-US" b="1" dirty="0">
            <a:solidFill>
              <a:sysClr val="windowText" lastClr="000000"/>
            </a:solidFill>
          </a:endParaRPr>
        </a:p>
      </dgm:t>
    </dgm:pt>
    <dgm:pt modelId="{39FE53AD-21A9-4AD8-A6B0-630EBB210DAB}" type="parTrans" cxnId="{243C6875-6CA8-45C6-B4F8-9153BBB8DBBA}">
      <dgm:prSet/>
      <dgm:spPr/>
      <dgm:t>
        <a:bodyPr/>
        <a:lstStyle/>
        <a:p>
          <a:endParaRPr lang="en-US"/>
        </a:p>
      </dgm:t>
    </dgm:pt>
    <dgm:pt modelId="{74022BC1-7521-41EB-8DCE-574B31E117D4}" type="sibTrans" cxnId="{243C6875-6CA8-45C6-B4F8-9153BBB8DBBA}">
      <dgm:prSet/>
      <dgm:spPr/>
      <dgm:t>
        <a:bodyPr/>
        <a:lstStyle/>
        <a:p>
          <a:endParaRPr lang="en-US"/>
        </a:p>
      </dgm:t>
    </dgm:pt>
    <dgm:pt modelId="{8809CB80-DC4D-47B5-B792-21A01308CBB3}" type="pres">
      <dgm:prSet presAssocID="{D3C57D4E-5C32-4CCA-A72B-3596D32DEBBA}" presName="Name0" presStyleCnt="0">
        <dgm:presLayoutVars>
          <dgm:dir/>
          <dgm:animLvl val="lvl"/>
          <dgm:resizeHandles val="exact"/>
        </dgm:presLayoutVars>
      </dgm:prSet>
      <dgm:spPr/>
      <dgm:t>
        <a:bodyPr/>
        <a:lstStyle/>
        <a:p>
          <a:endParaRPr lang="en-US"/>
        </a:p>
      </dgm:t>
    </dgm:pt>
    <dgm:pt modelId="{35907B79-19DA-4FDB-8C94-76A590D2478F}" type="pres">
      <dgm:prSet presAssocID="{45CBB1EB-7F86-44AC-9F4C-731425E6B2DB}" presName="linNode" presStyleCnt="0"/>
      <dgm:spPr/>
    </dgm:pt>
    <dgm:pt modelId="{C05791C7-E009-4D60-95E5-0262CCA40C42}" type="pres">
      <dgm:prSet presAssocID="{45CBB1EB-7F86-44AC-9F4C-731425E6B2DB}" presName="parentText" presStyleLbl="node1" presStyleIdx="0" presStyleCnt="4">
        <dgm:presLayoutVars>
          <dgm:chMax val="1"/>
          <dgm:bulletEnabled val="1"/>
        </dgm:presLayoutVars>
      </dgm:prSet>
      <dgm:spPr/>
      <dgm:t>
        <a:bodyPr/>
        <a:lstStyle/>
        <a:p>
          <a:endParaRPr lang="en-US"/>
        </a:p>
      </dgm:t>
    </dgm:pt>
    <dgm:pt modelId="{DA54F88C-0708-43C0-926D-1F04E1B6EA6A}" type="pres">
      <dgm:prSet presAssocID="{45CBB1EB-7F86-44AC-9F4C-731425E6B2DB}" presName="descendantText" presStyleLbl="alignAccFollowNode1" presStyleIdx="0" presStyleCnt="4">
        <dgm:presLayoutVars>
          <dgm:bulletEnabled val="1"/>
        </dgm:presLayoutVars>
      </dgm:prSet>
      <dgm:spPr/>
      <dgm:t>
        <a:bodyPr/>
        <a:lstStyle/>
        <a:p>
          <a:endParaRPr lang="en-US"/>
        </a:p>
      </dgm:t>
    </dgm:pt>
    <dgm:pt modelId="{8D01445F-6E99-4C59-B016-C6A7DE97B5BD}" type="pres">
      <dgm:prSet presAssocID="{0C61791B-8454-4687-8C54-154502B7FF7B}" presName="sp" presStyleCnt="0"/>
      <dgm:spPr/>
    </dgm:pt>
    <dgm:pt modelId="{CAC04ADA-42DE-444B-A45E-3C128431D684}" type="pres">
      <dgm:prSet presAssocID="{0924C70D-1D68-4FF8-9AF6-580F488582E7}" presName="linNode" presStyleCnt="0"/>
      <dgm:spPr/>
    </dgm:pt>
    <dgm:pt modelId="{4A5609AA-D9F0-4F48-83F4-274BBAEA1943}" type="pres">
      <dgm:prSet presAssocID="{0924C70D-1D68-4FF8-9AF6-580F488582E7}" presName="parentText" presStyleLbl="node1" presStyleIdx="1" presStyleCnt="4">
        <dgm:presLayoutVars>
          <dgm:chMax val="1"/>
          <dgm:bulletEnabled val="1"/>
        </dgm:presLayoutVars>
      </dgm:prSet>
      <dgm:spPr/>
      <dgm:t>
        <a:bodyPr/>
        <a:lstStyle/>
        <a:p>
          <a:endParaRPr lang="en-US"/>
        </a:p>
      </dgm:t>
    </dgm:pt>
    <dgm:pt modelId="{40F6016A-FA0D-49B8-BAD3-7CF93D84FECB}" type="pres">
      <dgm:prSet presAssocID="{0924C70D-1D68-4FF8-9AF6-580F488582E7}" presName="descendantText" presStyleLbl="alignAccFollowNode1" presStyleIdx="1" presStyleCnt="4">
        <dgm:presLayoutVars>
          <dgm:bulletEnabled val="1"/>
        </dgm:presLayoutVars>
      </dgm:prSet>
      <dgm:spPr/>
      <dgm:t>
        <a:bodyPr/>
        <a:lstStyle/>
        <a:p>
          <a:endParaRPr lang="en-US"/>
        </a:p>
      </dgm:t>
    </dgm:pt>
    <dgm:pt modelId="{E3E26B21-990D-4242-A681-A277E99D5E62}" type="pres">
      <dgm:prSet presAssocID="{F3C5643E-7855-4CE0-8E0F-7314FFD0FE9B}" presName="sp" presStyleCnt="0"/>
      <dgm:spPr/>
    </dgm:pt>
    <dgm:pt modelId="{F5E76BA7-828C-4A1B-ABA0-B23C6B9B4B3E}" type="pres">
      <dgm:prSet presAssocID="{E3242187-006F-4822-BBCB-BBC19BCE9219}" presName="linNode" presStyleCnt="0"/>
      <dgm:spPr/>
    </dgm:pt>
    <dgm:pt modelId="{B2846AB7-247A-4444-8D6A-5870D09DC18B}" type="pres">
      <dgm:prSet presAssocID="{E3242187-006F-4822-BBCB-BBC19BCE9219}" presName="parentText" presStyleLbl="node1" presStyleIdx="2" presStyleCnt="4">
        <dgm:presLayoutVars>
          <dgm:chMax val="1"/>
          <dgm:bulletEnabled val="1"/>
        </dgm:presLayoutVars>
      </dgm:prSet>
      <dgm:spPr/>
      <dgm:t>
        <a:bodyPr/>
        <a:lstStyle/>
        <a:p>
          <a:endParaRPr lang="en-US"/>
        </a:p>
      </dgm:t>
    </dgm:pt>
    <dgm:pt modelId="{ED8AEE1D-6F69-4E12-BC5D-5371ED5EE015}" type="pres">
      <dgm:prSet presAssocID="{E3242187-006F-4822-BBCB-BBC19BCE9219}" presName="descendantText" presStyleLbl="alignAccFollowNode1" presStyleIdx="2" presStyleCnt="4">
        <dgm:presLayoutVars>
          <dgm:bulletEnabled val="1"/>
        </dgm:presLayoutVars>
      </dgm:prSet>
      <dgm:spPr/>
      <dgm:t>
        <a:bodyPr/>
        <a:lstStyle/>
        <a:p>
          <a:endParaRPr lang="en-US"/>
        </a:p>
      </dgm:t>
    </dgm:pt>
    <dgm:pt modelId="{4CBD15FD-E71F-4A69-8AB4-94E8E3EFEE83}" type="pres">
      <dgm:prSet presAssocID="{1704E4A5-D328-4C41-BDE7-958EADCD8E4F}" presName="sp" presStyleCnt="0"/>
      <dgm:spPr/>
    </dgm:pt>
    <dgm:pt modelId="{77B6A87D-B26C-4FD6-8F73-A64E2EFA7349}" type="pres">
      <dgm:prSet presAssocID="{E758C3B8-8C0A-4895-BBEB-3D5B5AF07F0C}" presName="linNode" presStyleCnt="0"/>
      <dgm:spPr/>
    </dgm:pt>
    <dgm:pt modelId="{CFC8373C-AF1D-475F-9E75-9B42C3F6A1F1}" type="pres">
      <dgm:prSet presAssocID="{E758C3B8-8C0A-4895-BBEB-3D5B5AF07F0C}" presName="parentText" presStyleLbl="node1" presStyleIdx="3" presStyleCnt="4">
        <dgm:presLayoutVars>
          <dgm:chMax val="1"/>
          <dgm:bulletEnabled val="1"/>
        </dgm:presLayoutVars>
      </dgm:prSet>
      <dgm:spPr/>
      <dgm:t>
        <a:bodyPr/>
        <a:lstStyle/>
        <a:p>
          <a:endParaRPr lang="en-US"/>
        </a:p>
      </dgm:t>
    </dgm:pt>
    <dgm:pt modelId="{626DA923-3E1A-4D5E-AEE1-65AA645E5A5F}" type="pres">
      <dgm:prSet presAssocID="{E758C3B8-8C0A-4895-BBEB-3D5B5AF07F0C}" presName="descendantText" presStyleLbl="alignAccFollowNode1" presStyleIdx="3" presStyleCnt="4">
        <dgm:presLayoutVars>
          <dgm:bulletEnabled val="1"/>
        </dgm:presLayoutVars>
      </dgm:prSet>
      <dgm:spPr/>
      <dgm:t>
        <a:bodyPr/>
        <a:lstStyle/>
        <a:p>
          <a:endParaRPr lang="en-US"/>
        </a:p>
      </dgm:t>
    </dgm:pt>
  </dgm:ptLst>
  <dgm:cxnLst>
    <dgm:cxn modelId="{8767AE49-0C6E-44CB-A6DC-58470EF0F67B}" srcId="{0924C70D-1D68-4FF8-9AF6-580F488582E7}" destId="{7CFD1D7F-3531-4F28-85C7-4CA5DDE90D83}" srcOrd="0" destOrd="0" parTransId="{4C2A7C3D-81CA-4F26-8A09-108B1F179862}" sibTransId="{9C96113A-6EFA-4F7B-ACB6-8E435D4D27DF}"/>
    <dgm:cxn modelId="{93B52870-9E25-4704-A96B-CBDDA16E0DCA}" type="presOf" srcId="{E3242187-006F-4822-BBCB-BBC19BCE9219}" destId="{B2846AB7-247A-4444-8D6A-5870D09DC18B}" srcOrd="0" destOrd="0" presId="urn:microsoft.com/office/officeart/2005/8/layout/vList5"/>
    <dgm:cxn modelId="{611C618B-A4F0-4F9C-9655-DA77BBC32E2C}" type="presOf" srcId="{667E7C94-1789-4FAC-B648-CC0BA2A1BF56}" destId="{DA54F88C-0708-43C0-926D-1F04E1B6EA6A}" srcOrd="0" destOrd="0" presId="urn:microsoft.com/office/officeart/2005/8/layout/vList5"/>
    <dgm:cxn modelId="{99297CF5-8C96-43A2-8A97-792797B8B25E}" type="presOf" srcId="{D3C57D4E-5C32-4CCA-A72B-3596D32DEBBA}" destId="{8809CB80-DC4D-47B5-B792-21A01308CBB3}" srcOrd="0" destOrd="0" presId="urn:microsoft.com/office/officeart/2005/8/layout/vList5"/>
    <dgm:cxn modelId="{FB969A5E-D322-4F96-B83C-229C2F5D0664}" type="presOf" srcId="{E758C3B8-8C0A-4895-BBEB-3D5B5AF07F0C}" destId="{CFC8373C-AF1D-475F-9E75-9B42C3F6A1F1}" srcOrd="0" destOrd="0" presId="urn:microsoft.com/office/officeart/2005/8/layout/vList5"/>
    <dgm:cxn modelId="{279F9EDD-2426-44EC-BFC0-A98446A50FF8}" srcId="{D3C57D4E-5C32-4CCA-A72B-3596D32DEBBA}" destId="{E3242187-006F-4822-BBCB-BBC19BCE9219}" srcOrd="2" destOrd="0" parTransId="{71326DE0-5E5D-4EB4-9268-9272604FF676}" sibTransId="{1704E4A5-D328-4C41-BDE7-958EADCD8E4F}"/>
    <dgm:cxn modelId="{74777AEF-DAEA-4877-BB33-6EBB4B98B4F5}" type="presOf" srcId="{7CFD1D7F-3531-4F28-85C7-4CA5DDE90D83}" destId="{40F6016A-FA0D-49B8-BAD3-7CF93D84FECB}" srcOrd="0" destOrd="0" presId="urn:microsoft.com/office/officeart/2005/8/layout/vList5"/>
    <dgm:cxn modelId="{2014260C-E31E-44E7-83A4-6E96EB910597}" type="presOf" srcId="{0924C70D-1D68-4FF8-9AF6-580F488582E7}" destId="{4A5609AA-D9F0-4F48-83F4-274BBAEA1943}" srcOrd="0" destOrd="0" presId="urn:microsoft.com/office/officeart/2005/8/layout/vList5"/>
    <dgm:cxn modelId="{9A7C240A-1B1D-4E86-B224-AED9C46F6348}" type="presOf" srcId="{25049ADA-943A-451B-8566-0565F7978FA1}" destId="{ED8AEE1D-6F69-4E12-BC5D-5371ED5EE015}" srcOrd="0" destOrd="0" presId="urn:microsoft.com/office/officeart/2005/8/layout/vList5"/>
    <dgm:cxn modelId="{4D2018DA-DF43-4A51-B8BD-9A0A80227AB4}" srcId="{E3242187-006F-4822-BBCB-BBC19BCE9219}" destId="{25049ADA-943A-451B-8566-0565F7978FA1}" srcOrd="0" destOrd="0" parTransId="{ABD9EE88-4C33-48BE-A900-7EBA0C1DE2FA}" sibTransId="{7480446F-782E-4B3A-94F3-0F072E14690E}"/>
    <dgm:cxn modelId="{C7756DA6-08A9-489C-9A65-DC53338286EA}" srcId="{D3C57D4E-5C32-4CCA-A72B-3596D32DEBBA}" destId="{45CBB1EB-7F86-44AC-9F4C-731425E6B2DB}" srcOrd="0" destOrd="0" parTransId="{07D8EB49-12B5-4B5C-9536-355F7645577E}" sibTransId="{0C61791B-8454-4687-8C54-154502B7FF7B}"/>
    <dgm:cxn modelId="{132DA39D-1B4A-4A11-8151-CEC57CFD0596}" srcId="{D3C57D4E-5C32-4CCA-A72B-3596D32DEBBA}" destId="{E758C3B8-8C0A-4895-BBEB-3D5B5AF07F0C}" srcOrd="3" destOrd="0" parTransId="{7E55DC50-3460-4D51-91B9-3AF72BB4A513}" sibTransId="{1FA64F99-150F-44FB-9854-80B6DF7FEC48}"/>
    <dgm:cxn modelId="{B2F73FA3-6DF6-43C1-959D-FF25E93D5AE4}" srcId="{D3C57D4E-5C32-4CCA-A72B-3596D32DEBBA}" destId="{0924C70D-1D68-4FF8-9AF6-580F488582E7}" srcOrd="1" destOrd="0" parTransId="{96B6603B-CBD0-4F5F-8ECD-AC0ACCFEAC22}" sibTransId="{F3C5643E-7855-4CE0-8E0F-7314FFD0FE9B}"/>
    <dgm:cxn modelId="{D46EE6C9-99ED-4AE5-9665-9477D50C2155}" type="presOf" srcId="{DE87F0B9-2020-4E3C-ACDC-C288399BC8D2}" destId="{626DA923-3E1A-4D5E-AEE1-65AA645E5A5F}" srcOrd="0" destOrd="0" presId="urn:microsoft.com/office/officeart/2005/8/layout/vList5"/>
    <dgm:cxn modelId="{243C6875-6CA8-45C6-B4F8-9153BBB8DBBA}" srcId="{E758C3B8-8C0A-4895-BBEB-3D5B5AF07F0C}" destId="{DE87F0B9-2020-4E3C-ACDC-C288399BC8D2}" srcOrd="0" destOrd="0" parTransId="{39FE53AD-21A9-4AD8-A6B0-630EBB210DAB}" sibTransId="{74022BC1-7521-41EB-8DCE-574B31E117D4}"/>
    <dgm:cxn modelId="{FF185251-2621-4FF4-8F6B-B0971576C329}" srcId="{45CBB1EB-7F86-44AC-9F4C-731425E6B2DB}" destId="{667E7C94-1789-4FAC-B648-CC0BA2A1BF56}" srcOrd="0" destOrd="0" parTransId="{479637B2-3857-4719-A83A-D8D50822329B}" sibTransId="{0FD17CC5-DF79-46C3-804A-63CD978C0CD6}"/>
    <dgm:cxn modelId="{BDE1B3C0-A96E-4742-B096-D5BA859CCF40}" type="presOf" srcId="{45CBB1EB-7F86-44AC-9F4C-731425E6B2DB}" destId="{C05791C7-E009-4D60-95E5-0262CCA40C42}" srcOrd="0" destOrd="0" presId="urn:microsoft.com/office/officeart/2005/8/layout/vList5"/>
    <dgm:cxn modelId="{E1EC97AB-407C-4107-BB81-8013C2190686}" type="presParOf" srcId="{8809CB80-DC4D-47B5-B792-21A01308CBB3}" destId="{35907B79-19DA-4FDB-8C94-76A590D2478F}" srcOrd="0" destOrd="0" presId="urn:microsoft.com/office/officeart/2005/8/layout/vList5"/>
    <dgm:cxn modelId="{4C11CFF9-F2FD-49C5-BF3B-4B97ED70B0B9}" type="presParOf" srcId="{35907B79-19DA-4FDB-8C94-76A590D2478F}" destId="{C05791C7-E009-4D60-95E5-0262CCA40C42}" srcOrd="0" destOrd="0" presId="urn:microsoft.com/office/officeart/2005/8/layout/vList5"/>
    <dgm:cxn modelId="{FB379D57-7902-4A9A-81A0-917A1AED6169}" type="presParOf" srcId="{35907B79-19DA-4FDB-8C94-76A590D2478F}" destId="{DA54F88C-0708-43C0-926D-1F04E1B6EA6A}" srcOrd="1" destOrd="0" presId="urn:microsoft.com/office/officeart/2005/8/layout/vList5"/>
    <dgm:cxn modelId="{6B32C17C-5EB9-4523-A15E-0696238E04B2}" type="presParOf" srcId="{8809CB80-DC4D-47B5-B792-21A01308CBB3}" destId="{8D01445F-6E99-4C59-B016-C6A7DE97B5BD}" srcOrd="1" destOrd="0" presId="urn:microsoft.com/office/officeart/2005/8/layout/vList5"/>
    <dgm:cxn modelId="{CAF6B381-4EC2-4EE5-B4AB-ED259B332A4F}" type="presParOf" srcId="{8809CB80-DC4D-47B5-B792-21A01308CBB3}" destId="{CAC04ADA-42DE-444B-A45E-3C128431D684}" srcOrd="2" destOrd="0" presId="urn:microsoft.com/office/officeart/2005/8/layout/vList5"/>
    <dgm:cxn modelId="{73357B3B-364D-4C73-99DE-1C499E5E8D0F}" type="presParOf" srcId="{CAC04ADA-42DE-444B-A45E-3C128431D684}" destId="{4A5609AA-D9F0-4F48-83F4-274BBAEA1943}" srcOrd="0" destOrd="0" presId="urn:microsoft.com/office/officeart/2005/8/layout/vList5"/>
    <dgm:cxn modelId="{B44E593C-8250-489E-8369-6698F724481B}" type="presParOf" srcId="{CAC04ADA-42DE-444B-A45E-3C128431D684}" destId="{40F6016A-FA0D-49B8-BAD3-7CF93D84FECB}" srcOrd="1" destOrd="0" presId="urn:microsoft.com/office/officeart/2005/8/layout/vList5"/>
    <dgm:cxn modelId="{0E0373BD-6561-41A8-82CC-79D8AE26BDC6}" type="presParOf" srcId="{8809CB80-DC4D-47B5-B792-21A01308CBB3}" destId="{E3E26B21-990D-4242-A681-A277E99D5E62}" srcOrd="3" destOrd="0" presId="urn:microsoft.com/office/officeart/2005/8/layout/vList5"/>
    <dgm:cxn modelId="{CBDF416C-53C5-432F-B4E4-E5C7F0E79502}" type="presParOf" srcId="{8809CB80-DC4D-47B5-B792-21A01308CBB3}" destId="{F5E76BA7-828C-4A1B-ABA0-B23C6B9B4B3E}" srcOrd="4" destOrd="0" presId="urn:microsoft.com/office/officeart/2005/8/layout/vList5"/>
    <dgm:cxn modelId="{D86A53AB-A70C-4CB8-88C4-857D1841FF80}" type="presParOf" srcId="{F5E76BA7-828C-4A1B-ABA0-B23C6B9B4B3E}" destId="{B2846AB7-247A-4444-8D6A-5870D09DC18B}" srcOrd="0" destOrd="0" presId="urn:microsoft.com/office/officeart/2005/8/layout/vList5"/>
    <dgm:cxn modelId="{757B8480-6014-4F35-992A-51F407E8CDFB}" type="presParOf" srcId="{F5E76BA7-828C-4A1B-ABA0-B23C6B9B4B3E}" destId="{ED8AEE1D-6F69-4E12-BC5D-5371ED5EE015}" srcOrd="1" destOrd="0" presId="urn:microsoft.com/office/officeart/2005/8/layout/vList5"/>
    <dgm:cxn modelId="{06FADDB7-5A54-4DBD-935D-AC00785F8857}" type="presParOf" srcId="{8809CB80-DC4D-47B5-B792-21A01308CBB3}" destId="{4CBD15FD-E71F-4A69-8AB4-94E8E3EFEE83}" srcOrd="5" destOrd="0" presId="urn:microsoft.com/office/officeart/2005/8/layout/vList5"/>
    <dgm:cxn modelId="{31BE3A4D-F2BA-4F59-ADDF-E4FA409F01D4}" type="presParOf" srcId="{8809CB80-DC4D-47B5-B792-21A01308CBB3}" destId="{77B6A87D-B26C-4FD6-8F73-A64E2EFA7349}" srcOrd="6" destOrd="0" presId="urn:microsoft.com/office/officeart/2005/8/layout/vList5"/>
    <dgm:cxn modelId="{13A3BA27-7B6A-49DB-BA68-FCE31EE98CD6}" type="presParOf" srcId="{77B6A87D-B26C-4FD6-8F73-A64E2EFA7349}" destId="{CFC8373C-AF1D-475F-9E75-9B42C3F6A1F1}" srcOrd="0" destOrd="0" presId="urn:microsoft.com/office/officeart/2005/8/layout/vList5"/>
    <dgm:cxn modelId="{4C8598B7-DF3B-44E1-AAF1-E2B762879BCF}" type="presParOf" srcId="{77B6A87D-B26C-4FD6-8F73-A64E2EFA7349}" destId="{626DA923-3E1A-4D5E-AEE1-65AA645E5A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57D4E-5C32-4CCA-A72B-3596D32DEBBA}"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45CBB1EB-7F86-44AC-9F4C-731425E6B2DB}">
      <dgm:prSet phldrT="[Text]"/>
      <dgm:spPr/>
      <dgm:t>
        <a:bodyPr/>
        <a:lstStyle/>
        <a:p>
          <a:r>
            <a:rPr lang="en-US" b="1" dirty="0" smtClean="0">
              <a:solidFill>
                <a:sysClr val="windowText" lastClr="000000"/>
              </a:solidFill>
            </a:rPr>
            <a:t>Is your instruction consistently strong?</a:t>
          </a:r>
          <a:endParaRPr lang="en-US" b="1" dirty="0">
            <a:solidFill>
              <a:sysClr val="windowText" lastClr="000000"/>
            </a:solidFill>
          </a:endParaRPr>
        </a:p>
      </dgm:t>
    </dgm:pt>
    <dgm:pt modelId="{07D8EB49-12B5-4B5C-9536-355F7645577E}" type="parTrans" cxnId="{C7756DA6-08A9-489C-9A65-DC53338286EA}">
      <dgm:prSet/>
      <dgm:spPr/>
      <dgm:t>
        <a:bodyPr/>
        <a:lstStyle/>
        <a:p>
          <a:endParaRPr lang="en-US">
            <a:solidFill>
              <a:sysClr val="windowText" lastClr="000000"/>
            </a:solidFill>
          </a:endParaRPr>
        </a:p>
      </dgm:t>
    </dgm:pt>
    <dgm:pt modelId="{0C61791B-8454-4687-8C54-154502B7FF7B}" type="sibTrans" cxnId="{C7756DA6-08A9-489C-9A65-DC53338286EA}">
      <dgm:prSet/>
      <dgm:spPr/>
      <dgm:t>
        <a:bodyPr/>
        <a:lstStyle/>
        <a:p>
          <a:endParaRPr lang="en-US">
            <a:solidFill>
              <a:sysClr val="windowText" lastClr="000000"/>
            </a:solidFill>
          </a:endParaRPr>
        </a:p>
      </dgm:t>
    </dgm:pt>
    <dgm:pt modelId="{0924C70D-1D68-4FF8-9AF6-580F488582E7}">
      <dgm:prSet phldrT="[Text]"/>
      <dgm:spPr/>
      <dgm:t>
        <a:bodyPr/>
        <a:lstStyle/>
        <a:p>
          <a:r>
            <a:rPr lang="en-US" b="1" dirty="0" smtClean="0">
              <a:solidFill>
                <a:sysClr val="windowText" lastClr="000000"/>
              </a:solidFill>
            </a:rPr>
            <a:t>Are you a team player?</a:t>
          </a:r>
        </a:p>
      </dgm:t>
    </dgm:pt>
    <dgm:pt modelId="{96B6603B-CBD0-4F5F-8ECD-AC0ACCFEAC22}" type="parTrans" cxnId="{B2F73FA3-6DF6-43C1-959D-FF25E93D5AE4}">
      <dgm:prSet/>
      <dgm:spPr/>
      <dgm:t>
        <a:bodyPr/>
        <a:lstStyle/>
        <a:p>
          <a:endParaRPr lang="en-US">
            <a:solidFill>
              <a:sysClr val="windowText" lastClr="000000"/>
            </a:solidFill>
          </a:endParaRPr>
        </a:p>
      </dgm:t>
    </dgm:pt>
    <dgm:pt modelId="{F3C5643E-7855-4CE0-8E0F-7314FFD0FE9B}" type="sibTrans" cxnId="{B2F73FA3-6DF6-43C1-959D-FF25E93D5AE4}">
      <dgm:prSet/>
      <dgm:spPr/>
      <dgm:t>
        <a:bodyPr/>
        <a:lstStyle/>
        <a:p>
          <a:endParaRPr lang="en-US">
            <a:solidFill>
              <a:sysClr val="windowText" lastClr="000000"/>
            </a:solidFill>
          </a:endParaRPr>
        </a:p>
      </dgm:t>
    </dgm:pt>
    <dgm:pt modelId="{E758C3B8-8C0A-4895-BBEB-3D5B5AF07F0C}">
      <dgm:prSet phldrT="[Text]"/>
      <dgm:spPr/>
      <dgm:t>
        <a:bodyPr/>
        <a:lstStyle/>
        <a:p>
          <a:r>
            <a:rPr lang="en-US" b="1" dirty="0" smtClean="0">
              <a:solidFill>
                <a:sysClr val="windowText" lastClr="000000"/>
              </a:solidFill>
            </a:rPr>
            <a:t>Are you building strong family and student relationships?</a:t>
          </a:r>
          <a:endParaRPr lang="en-US" b="1" dirty="0">
            <a:solidFill>
              <a:sysClr val="windowText" lastClr="000000"/>
            </a:solidFill>
          </a:endParaRPr>
        </a:p>
      </dgm:t>
    </dgm:pt>
    <dgm:pt modelId="{7E55DC50-3460-4D51-91B9-3AF72BB4A513}" type="parTrans" cxnId="{132DA39D-1B4A-4A11-8151-CEC57CFD0596}">
      <dgm:prSet/>
      <dgm:spPr/>
      <dgm:t>
        <a:bodyPr/>
        <a:lstStyle/>
        <a:p>
          <a:endParaRPr lang="en-US">
            <a:solidFill>
              <a:sysClr val="windowText" lastClr="000000"/>
            </a:solidFill>
          </a:endParaRPr>
        </a:p>
      </dgm:t>
    </dgm:pt>
    <dgm:pt modelId="{1FA64F99-150F-44FB-9854-80B6DF7FEC48}" type="sibTrans" cxnId="{132DA39D-1B4A-4A11-8151-CEC57CFD0596}">
      <dgm:prSet/>
      <dgm:spPr/>
      <dgm:t>
        <a:bodyPr/>
        <a:lstStyle/>
        <a:p>
          <a:endParaRPr lang="en-US">
            <a:solidFill>
              <a:sysClr val="windowText" lastClr="000000"/>
            </a:solidFill>
          </a:endParaRPr>
        </a:p>
      </dgm:t>
    </dgm:pt>
    <dgm:pt modelId="{E3242187-006F-4822-BBCB-BBC19BCE9219}">
      <dgm:prSet phldrT="[Text]"/>
      <dgm:spPr/>
      <dgm:t>
        <a:bodyPr/>
        <a:lstStyle/>
        <a:p>
          <a:r>
            <a:rPr lang="en-US" b="1" dirty="0" smtClean="0">
              <a:solidFill>
                <a:sysClr val="windowText" lastClr="000000"/>
              </a:solidFill>
            </a:rPr>
            <a:t>Are your kids achieving?</a:t>
          </a:r>
          <a:endParaRPr lang="en-US" b="1" dirty="0">
            <a:solidFill>
              <a:sysClr val="windowText" lastClr="000000"/>
            </a:solidFill>
          </a:endParaRPr>
        </a:p>
      </dgm:t>
    </dgm:pt>
    <dgm:pt modelId="{71326DE0-5E5D-4EB4-9268-9272604FF676}" type="parTrans" cxnId="{279F9EDD-2426-44EC-BFC0-A98446A50FF8}">
      <dgm:prSet/>
      <dgm:spPr/>
      <dgm:t>
        <a:bodyPr/>
        <a:lstStyle/>
        <a:p>
          <a:endParaRPr lang="en-US">
            <a:solidFill>
              <a:sysClr val="windowText" lastClr="000000"/>
            </a:solidFill>
          </a:endParaRPr>
        </a:p>
      </dgm:t>
    </dgm:pt>
    <dgm:pt modelId="{1704E4A5-D328-4C41-BDE7-958EADCD8E4F}" type="sibTrans" cxnId="{279F9EDD-2426-44EC-BFC0-A98446A50FF8}">
      <dgm:prSet/>
      <dgm:spPr/>
      <dgm:t>
        <a:bodyPr/>
        <a:lstStyle/>
        <a:p>
          <a:endParaRPr lang="en-US">
            <a:solidFill>
              <a:sysClr val="windowText" lastClr="000000"/>
            </a:solidFill>
          </a:endParaRPr>
        </a:p>
      </dgm:t>
    </dgm:pt>
    <dgm:pt modelId="{667E7C94-1789-4FAC-B648-CC0BA2A1BF56}">
      <dgm:prSet phldrT="[Text]"/>
      <dgm:spPr/>
      <dgm:t>
        <a:bodyPr/>
        <a:lstStyle/>
        <a:p>
          <a:r>
            <a:rPr lang="en-US" b="1" dirty="0" smtClean="0">
              <a:solidFill>
                <a:sysClr val="windowText" lastClr="000000"/>
              </a:solidFill>
            </a:rPr>
            <a:t>Lesson Observations</a:t>
          </a:r>
          <a:endParaRPr lang="en-US" b="1" dirty="0">
            <a:solidFill>
              <a:sysClr val="windowText" lastClr="000000"/>
            </a:solidFill>
          </a:endParaRPr>
        </a:p>
      </dgm:t>
    </dgm:pt>
    <dgm:pt modelId="{479637B2-3857-4719-A83A-D8D50822329B}" type="parTrans" cxnId="{FF185251-2621-4FF4-8F6B-B0971576C329}">
      <dgm:prSet/>
      <dgm:spPr/>
      <dgm:t>
        <a:bodyPr/>
        <a:lstStyle/>
        <a:p>
          <a:endParaRPr lang="en-US"/>
        </a:p>
      </dgm:t>
    </dgm:pt>
    <dgm:pt modelId="{0FD17CC5-DF79-46C3-804A-63CD978C0CD6}" type="sibTrans" cxnId="{FF185251-2621-4FF4-8F6B-B0971576C329}">
      <dgm:prSet/>
      <dgm:spPr/>
      <dgm:t>
        <a:bodyPr/>
        <a:lstStyle/>
        <a:p>
          <a:endParaRPr lang="en-US"/>
        </a:p>
      </dgm:t>
    </dgm:pt>
    <dgm:pt modelId="{7CFD1D7F-3531-4F28-85C7-4CA5DDE90D83}">
      <dgm:prSet phldrT="[Text]"/>
      <dgm:spPr/>
      <dgm:t>
        <a:bodyPr/>
        <a:lstStyle/>
        <a:p>
          <a:r>
            <a:rPr lang="en-US" b="1" dirty="0" smtClean="0">
              <a:solidFill>
                <a:sysClr val="windowText" lastClr="000000"/>
              </a:solidFill>
            </a:rPr>
            <a:t>Peer and Leader Surveys</a:t>
          </a:r>
        </a:p>
      </dgm:t>
    </dgm:pt>
    <dgm:pt modelId="{4C2A7C3D-81CA-4F26-8A09-108B1F179862}" type="parTrans" cxnId="{8767AE49-0C6E-44CB-A6DC-58470EF0F67B}">
      <dgm:prSet/>
      <dgm:spPr/>
      <dgm:t>
        <a:bodyPr/>
        <a:lstStyle/>
        <a:p>
          <a:endParaRPr lang="en-US"/>
        </a:p>
      </dgm:t>
    </dgm:pt>
    <dgm:pt modelId="{9C96113A-6EFA-4F7B-ACB6-8E435D4D27DF}" type="sibTrans" cxnId="{8767AE49-0C6E-44CB-A6DC-58470EF0F67B}">
      <dgm:prSet/>
      <dgm:spPr/>
      <dgm:t>
        <a:bodyPr/>
        <a:lstStyle/>
        <a:p>
          <a:endParaRPr lang="en-US"/>
        </a:p>
      </dgm:t>
    </dgm:pt>
    <dgm:pt modelId="{25049ADA-943A-451B-8566-0565F7978FA1}">
      <dgm:prSet phldrT="[Text]"/>
      <dgm:spPr/>
      <dgm:t>
        <a:bodyPr/>
        <a:lstStyle/>
        <a:p>
          <a:r>
            <a:rPr lang="en-US" b="1" dirty="0" smtClean="0">
              <a:solidFill>
                <a:sysClr val="windowText" lastClr="000000"/>
              </a:solidFill>
            </a:rPr>
            <a:t>SAMs (Student Achievement Data)</a:t>
          </a:r>
          <a:endParaRPr lang="en-US" b="1" dirty="0">
            <a:solidFill>
              <a:sysClr val="windowText" lastClr="000000"/>
            </a:solidFill>
          </a:endParaRPr>
        </a:p>
      </dgm:t>
    </dgm:pt>
    <dgm:pt modelId="{ABD9EE88-4C33-48BE-A900-7EBA0C1DE2FA}" type="parTrans" cxnId="{4D2018DA-DF43-4A51-B8BD-9A0A80227AB4}">
      <dgm:prSet/>
      <dgm:spPr/>
      <dgm:t>
        <a:bodyPr/>
        <a:lstStyle/>
        <a:p>
          <a:endParaRPr lang="en-US"/>
        </a:p>
      </dgm:t>
    </dgm:pt>
    <dgm:pt modelId="{7480446F-782E-4B3A-94F3-0F072E14690E}" type="sibTrans" cxnId="{4D2018DA-DF43-4A51-B8BD-9A0A80227AB4}">
      <dgm:prSet/>
      <dgm:spPr/>
      <dgm:t>
        <a:bodyPr/>
        <a:lstStyle/>
        <a:p>
          <a:endParaRPr lang="en-US"/>
        </a:p>
      </dgm:t>
    </dgm:pt>
    <dgm:pt modelId="{DE87F0B9-2020-4E3C-ACDC-C288399BC8D2}">
      <dgm:prSet phldrT="[Text]"/>
      <dgm:spPr/>
      <dgm:t>
        <a:bodyPr/>
        <a:lstStyle/>
        <a:p>
          <a:r>
            <a:rPr lang="en-US" b="1" dirty="0" smtClean="0">
              <a:solidFill>
                <a:sysClr val="windowText" lastClr="000000"/>
              </a:solidFill>
            </a:rPr>
            <a:t>Family and Student Surveys</a:t>
          </a:r>
          <a:endParaRPr lang="en-US" b="1" dirty="0">
            <a:solidFill>
              <a:sysClr val="windowText" lastClr="000000"/>
            </a:solidFill>
          </a:endParaRPr>
        </a:p>
      </dgm:t>
    </dgm:pt>
    <dgm:pt modelId="{39FE53AD-21A9-4AD8-A6B0-630EBB210DAB}" type="parTrans" cxnId="{243C6875-6CA8-45C6-B4F8-9153BBB8DBBA}">
      <dgm:prSet/>
      <dgm:spPr/>
    </dgm:pt>
    <dgm:pt modelId="{74022BC1-7521-41EB-8DCE-574B31E117D4}" type="sibTrans" cxnId="{243C6875-6CA8-45C6-B4F8-9153BBB8DBBA}">
      <dgm:prSet/>
      <dgm:spPr/>
    </dgm:pt>
    <dgm:pt modelId="{8809CB80-DC4D-47B5-B792-21A01308CBB3}" type="pres">
      <dgm:prSet presAssocID="{D3C57D4E-5C32-4CCA-A72B-3596D32DEBBA}" presName="Name0" presStyleCnt="0">
        <dgm:presLayoutVars>
          <dgm:dir/>
          <dgm:animLvl val="lvl"/>
          <dgm:resizeHandles val="exact"/>
        </dgm:presLayoutVars>
      </dgm:prSet>
      <dgm:spPr/>
      <dgm:t>
        <a:bodyPr/>
        <a:lstStyle/>
        <a:p>
          <a:endParaRPr lang="en-US"/>
        </a:p>
      </dgm:t>
    </dgm:pt>
    <dgm:pt modelId="{35907B79-19DA-4FDB-8C94-76A590D2478F}" type="pres">
      <dgm:prSet presAssocID="{45CBB1EB-7F86-44AC-9F4C-731425E6B2DB}" presName="linNode" presStyleCnt="0"/>
      <dgm:spPr/>
    </dgm:pt>
    <dgm:pt modelId="{C05791C7-E009-4D60-95E5-0262CCA40C42}" type="pres">
      <dgm:prSet presAssocID="{45CBB1EB-7F86-44AC-9F4C-731425E6B2DB}" presName="parentText" presStyleLbl="node1" presStyleIdx="0" presStyleCnt="4">
        <dgm:presLayoutVars>
          <dgm:chMax val="1"/>
          <dgm:bulletEnabled val="1"/>
        </dgm:presLayoutVars>
      </dgm:prSet>
      <dgm:spPr/>
      <dgm:t>
        <a:bodyPr/>
        <a:lstStyle/>
        <a:p>
          <a:endParaRPr lang="en-US"/>
        </a:p>
      </dgm:t>
    </dgm:pt>
    <dgm:pt modelId="{DA54F88C-0708-43C0-926D-1F04E1B6EA6A}" type="pres">
      <dgm:prSet presAssocID="{45CBB1EB-7F86-44AC-9F4C-731425E6B2DB}" presName="descendantText" presStyleLbl="alignAccFollowNode1" presStyleIdx="0" presStyleCnt="4">
        <dgm:presLayoutVars>
          <dgm:bulletEnabled val="1"/>
        </dgm:presLayoutVars>
      </dgm:prSet>
      <dgm:spPr/>
      <dgm:t>
        <a:bodyPr/>
        <a:lstStyle/>
        <a:p>
          <a:endParaRPr lang="en-US"/>
        </a:p>
      </dgm:t>
    </dgm:pt>
    <dgm:pt modelId="{8D01445F-6E99-4C59-B016-C6A7DE97B5BD}" type="pres">
      <dgm:prSet presAssocID="{0C61791B-8454-4687-8C54-154502B7FF7B}" presName="sp" presStyleCnt="0"/>
      <dgm:spPr/>
    </dgm:pt>
    <dgm:pt modelId="{CAC04ADA-42DE-444B-A45E-3C128431D684}" type="pres">
      <dgm:prSet presAssocID="{0924C70D-1D68-4FF8-9AF6-580F488582E7}" presName="linNode" presStyleCnt="0"/>
      <dgm:spPr/>
    </dgm:pt>
    <dgm:pt modelId="{4A5609AA-D9F0-4F48-83F4-274BBAEA1943}" type="pres">
      <dgm:prSet presAssocID="{0924C70D-1D68-4FF8-9AF6-580F488582E7}" presName="parentText" presStyleLbl="node1" presStyleIdx="1" presStyleCnt="4">
        <dgm:presLayoutVars>
          <dgm:chMax val="1"/>
          <dgm:bulletEnabled val="1"/>
        </dgm:presLayoutVars>
      </dgm:prSet>
      <dgm:spPr/>
      <dgm:t>
        <a:bodyPr/>
        <a:lstStyle/>
        <a:p>
          <a:endParaRPr lang="en-US"/>
        </a:p>
      </dgm:t>
    </dgm:pt>
    <dgm:pt modelId="{40F6016A-FA0D-49B8-BAD3-7CF93D84FECB}" type="pres">
      <dgm:prSet presAssocID="{0924C70D-1D68-4FF8-9AF6-580F488582E7}" presName="descendantText" presStyleLbl="alignAccFollowNode1" presStyleIdx="1" presStyleCnt="4">
        <dgm:presLayoutVars>
          <dgm:bulletEnabled val="1"/>
        </dgm:presLayoutVars>
      </dgm:prSet>
      <dgm:spPr/>
      <dgm:t>
        <a:bodyPr/>
        <a:lstStyle/>
        <a:p>
          <a:endParaRPr lang="en-US"/>
        </a:p>
      </dgm:t>
    </dgm:pt>
    <dgm:pt modelId="{E3E26B21-990D-4242-A681-A277E99D5E62}" type="pres">
      <dgm:prSet presAssocID="{F3C5643E-7855-4CE0-8E0F-7314FFD0FE9B}" presName="sp" presStyleCnt="0"/>
      <dgm:spPr/>
    </dgm:pt>
    <dgm:pt modelId="{F5E76BA7-828C-4A1B-ABA0-B23C6B9B4B3E}" type="pres">
      <dgm:prSet presAssocID="{E3242187-006F-4822-BBCB-BBC19BCE9219}" presName="linNode" presStyleCnt="0"/>
      <dgm:spPr/>
    </dgm:pt>
    <dgm:pt modelId="{B2846AB7-247A-4444-8D6A-5870D09DC18B}" type="pres">
      <dgm:prSet presAssocID="{E3242187-006F-4822-BBCB-BBC19BCE9219}" presName="parentText" presStyleLbl="node1" presStyleIdx="2" presStyleCnt="4">
        <dgm:presLayoutVars>
          <dgm:chMax val="1"/>
          <dgm:bulletEnabled val="1"/>
        </dgm:presLayoutVars>
      </dgm:prSet>
      <dgm:spPr/>
      <dgm:t>
        <a:bodyPr/>
        <a:lstStyle/>
        <a:p>
          <a:endParaRPr lang="en-US"/>
        </a:p>
      </dgm:t>
    </dgm:pt>
    <dgm:pt modelId="{ED8AEE1D-6F69-4E12-BC5D-5371ED5EE015}" type="pres">
      <dgm:prSet presAssocID="{E3242187-006F-4822-BBCB-BBC19BCE9219}" presName="descendantText" presStyleLbl="alignAccFollowNode1" presStyleIdx="2" presStyleCnt="4">
        <dgm:presLayoutVars>
          <dgm:bulletEnabled val="1"/>
        </dgm:presLayoutVars>
      </dgm:prSet>
      <dgm:spPr/>
      <dgm:t>
        <a:bodyPr/>
        <a:lstStyle/>
        <a:p>
          <a:endParaRPr lang="en-US"/>
        </a:p>
      </dgm:t>
    </dgm:pt>
    <dgm:pt modelId="{4CBD15FD-E71F-4A69-8AB4-94E8E3EFEE83}" type="pres">
      <dgm:prSet presAssocID="{1704E4A5-D328-4C41-BDE7-958EADCD8E4F}" presName="sp" presStyleCnt="0"/>
      <dgm:spPr/>
    </dgm:pt>
    <dgm:pt modelId="{77B6A87D-B26C-4FD6-8F73-A64E2EFA7349}" type="pres">
      <dgm:prSet presAssocID="{E758C3B8-8C0A-4895-BBEB-3D5B5AF07F0C}" presName="linNode" presStyleCnt="0"/>
      <dgm:spPr/>
    </dgm:pt>
    <dgm:pt modelId="{CFC8373C-AF1D-475F-9E75-9B42C3F6A1F1}" type="pres">
      <dgm:prSet presAssocID="{E758C3B8-8C0A-4895-BBEB-3D5B5AF07F0C}" presName="parentText" presStyleLbl="node1" presStyleIdx="3" presStyleCnt="4">
        <dgm:presLayoutVars>
          <dgm:chMax val="1"/>
          <dgm:bulletEnabled val="1"/>
        </dgm:presLayoutVars>
      </dgm:prSet>
      <dgm:spPr/>
      <dgm:t>
        <a:bodyPr/>
        <a:lstStyle/>
        <a:p>
          <a:endParaRPr lang="en-US"/>
        </a:p>
      </dgm:t>
    </dgm:pt>
    <dgm:pt modelId="{626DA923-3E1A-4D5E-AEE1-65AA645E5A5F}" type="pres">
      <dgm:prSet presAssocID="{E758C3B8-8C0A-4895-BBEB-3D5B5AF07F0C}" presName="descendantText" presStyleLbl="alignAccFollowNode1" presStyleIdx="3" presStyleCnt="4">
        <dgm:presLayoutVars>
          <dgm:bulletEnabled val="1"/>
        </dgm:presLayoutVars>
      </dgm:prSet>
      <dgm:spPr/>
      <dgm:t>
        <a:bodyPr/>
        <a:lstStyle/>
        <a:p>
          <a:endParaRPr lang="en-US"/>
        </a:p>
      </dgm:t>
    </dgm:pt>
  </dgm:ptLst>
  <dgm:cxnLst>
    <dgm:cxn modelId="{243C6875-6CA8-45C6-B4F8-9153BBB8DBBA}" srcId="{E758C3B8-8C0A-4895-BBEB-3D5B5AF07F0C}" destId="{DE87F0B9-2020-4E3C-ACDC-C288399BC8D2}" srcOrd="0" destOrd="0" parTransId="{39FE53AD-21A9-4AD8-A6B0-630EBB210DAB}" sibTransId="{74022BC1-7521-41EB-8DCE-574B31E117D4}"/>
    <dgm:cxn modelId="{E06AB2EE-3D0F-4197-9736-CF08CF6F7ECF}" type="presOf" srcId="{45CBB1EB-7F86-44AC-9F4C-731425E6B2DB}" destId="{C05791C7-E009-4D60-95E5-0262CCA40C42}" srcOrd="0" destOrd="0" presId="urn:microsoft.com/office/officeart/2005/8/layout/vList5"/>
    <dgm:cxn modelId="{C7756DA6-08A9-489C-9A65-DC53338286EA}" srcId="{D3C57D4E-5C32-4CCA-A72B-3596D32DEBBA}" destId="{45CBB1EB-7F86-44AC-9F4C-731425E6B2DB}" srcOrd="0" destOrd="0" parTransId="{07D8EB49-12B5-4B5C-9536-355F7645577E}" sibTransId="{0C61791B-8454-4687-8C54-154502B7FF7B}"/>
    <dgm:cxn modelId="{712BA1DC-F154-4FCD-8701-B54BB7A320B7}" type="presOf" srcId="{0924C70D-1D68-4FF8-9AF6-580F488582E7}" destId="{4A5609AA-D9F0-4F48-83F4-274BBAEA1943}" srcOrd="0" destOrd="0" presId="urn:microsoft.com/office/officeart/2005/8/layout/vList5"/>
    <dgm:cxn modelId="{BF82B1CD-A599-4FE4-9432-90E256DF23BC}" type="presOf" srcId="{7CFD1D7F-3531-4F28-85C7-4CA5DDE90D83}" destId="{40F6016A-FA0D-49B8-BAD3-7CF93D84FECB}" srcOrd="0" destOrd="0" presId="urn:microsoft.com/office/officeart/2005/8/layout/vList5"/>
    <dgm:cxn modelId="{8767AE49-0C6E-44CB-A6DC-58470EF0F67B}" srcId="{0924C70D-1D68-4FF8-9AF6-580F488582E7}" destId="{7CFD1D7F-3531-4F28-85C7-4CA5DDE90D83}" srcOrd="0" destOrd="0" parTransId="{4C2A7C3D-81CA-4F26-8A09-108B1F179862}" sibTransId="{9C96113A-6EFA-4F7B-ACB6-8E435D4D27DF}"/>
    <dgm:cxn modelId="{B3B7A10B-2D05-4A38-9CB6-29703DC0DB77}" type="presOf" srcId="{E758C3B8-8C0A-4895-BBEB-3D5B5AF07F0C}" destId="{CFC8373C-AF1D-475F-9E75-9B42C3F6A1F1}" srcOrd="0" destOrd="0" presId="urn:microsoft.com/office/officeart/2005/8/layout/vList5"/>
    <dgm:cxn modelId="{B2F73FA3-6DF6-43C1-959D-FF25E93D5AE4}" srcId="{D3C57D4E-5C32-4CCA-A72B-3596D32DEBBA}" destId="{0924C70D-1D68-4FF8-9AF6-580F488582E7}" srcOrd="1" destOrd="0" parTransId="{96B6603B-CBD0-4F5F-8ECD-AC0ACCFEAC22}" sibTransId="{F3C5643E-7855-4CE0-8E0F-7314FFD0FE9B}"/>
    <dgm:cxn modelId="{DAFC03BB-06B4-4F9E-A2FB-95B60E81F320}" type="presOf" srcId="{25049ADA-943A-451B-8566-0565F7978FA1}" destId="{ED8AEE1D-6F69-4E12-BC5D-5371ED5EE015}" srcOrd="0" destOrd="0" presId="urn:microsoft.com/office/officeart/2005/8/layout/vList5"/>
    <dgm:cxn modelId="{366E4ACC-DB9E-4604-B2B6-B1AD5FBEBD4E}" type="presOf" srcId="{E3242187-006F-4822-BBCB-BBC19BCE9219}" destId="{B2846AB7-247A-4444-8D6A-5870D09DC18B}" srcOrd="0" destOrd="0" presId="urn:microsoft.com/office/officeart/2005/8/layout/vList5"/>
    <dgm:cxn modelId="{6D8477B4-98DF-475C-8AB8-9C9F9F4154CF}" type="presOf" srcId="{667E7C94-1789-4FAC-B648-CC0BA2A1BF56}" destId="{DA54F88C-0708-43C0-926D-1F04E1B6EA6A}" srcOrd="0" destOrd="0" presId="urn:microsoft.com/office/officeart/2005/8/layout/vList5"/>
    <dgm:cxn modelId="{132DA39D-1B4A-4A11-8151-CEC57CFD0596}" srcId="{D3C57D4E-5C32-4CCA-A72B-3596D32DEBBA}" destId="{E758C3B8-8C0A-4895-BBEB-3D5B5AF07F0C}" srcOrd="3" destOrd="0" parTransId="{7E55DC50-3460-4D51-91B9-3AF72BB4A513}" sibTransId="{1FA64F99-150F-44FB-9854-80B6DF7FEC48}"/>
    <dgm:cxn modelId="{C8BA4EC2-606B-408E-844D-59E812CE3C24}" type="presOf" srcId="{DE87F0B9-2020-4E3C-ACDC-C288399BC8D2}" destId="{626DA923-3E1A-4D5E-AEE1-65AA645E5A5F}" srcOrd="0" destOrd="0" presId="urn:microsoft.com/office/officeart/2005/8/layout/vList5"/>
    <dgm:cxn modelId="{84876CEB-10F6-4021-B846-0C8AD2A28606}" type="presOf" srcId="{D3C57D4E-5C32-4CCA-A72B-3596D32DEBBA}" destId="{8809CB80-DC4D-47B5-B792-21A01308CBB3}" srcOrd="0" destOrd="0" presId="urn:microsoft.com/office/officeart/2005/8/layout/vList5"/>
    <dgm:cxn modelId="{4D2018DA-DF43-4A51-B8BD-9A0A80227AB4}" srcId="{E3242187-006F-4822-BBCB-BBC19BCE9219}" destId="{25049ADA-943A-451B-8566-0565F7978FA1}" srcOrd="0" destOrd="0" parTransId="{ABD9EE88-4C33-48BE-A900-7EBA0C1DE2FA}" sibTransId="{7480446F-782E-4B3A-94F3-0F072E14690E}"/>
    <dgm:cxn modelId="{FF185251-2621-4FF4-8F6B-B0971576C329}" srcId="{45CBB1EB-7F86-44AC-9F4C-731425E6B2DB}" destId="{667E7C94-1789-4FAC-B648-CC0BA2A1BF56}" srcOrd="0" destOrd="0" parTransId="{479637B2-3857-4719-A83A-D8D50822329B}" sibTransId="{0FD17CC5-DF79-46C3-804A-63CD978C0CD6}"/>
    <dgm:cxn modelId="{279F9EDD-2426-44EC-BFC0-A98446A50FF8}" srcId="{D3C57D4E-5C32-4CCA-A72B-3596D32DEBBA}" destId="{E3242187-006F-4822-BBCB-BBC19BCE9219}" srcOrd="2" destOrd="0" parTransId="{71326DE0-5E5D-4EB4-9268-9272604FF676}" sibTransId="{1704E4A5-D328-4C41-BDE7-958EADCD8E4F}"/>
    <dgm:cxn modelId="{74490893-9DD7-48CE-8A53-BF9DBB7FE285}" type="presParOf" srcId="{8809CB80-DC4D-47B5-B792-21A01308CBB3}" destId="{35907B79-19DA-4FDB-8C94-76A590D2478F}" srcOrd="0" destOrd="0" presId="urn:microsoft.com/office/officeart/2005/8/layout/vList5"/>
    <dgm:cxn modelId="{28CCD109-9D56-466B-BA33-888CC872C797}" type="presParOf" srcId="{35907B79-19DA-4FDB-8C94-76A590D2478F}" destId="{C05791C7-E009-4D60-95E5-0262CCA40C42}" srcOrd="0" destOrd="0" presId="urn:microsoft.com/office/officeart/2005/8/layout/vList5"/>
    <dgm:cxn modelId="{429B2FED-83CB-4C38-B1D3-4D3833488265}" type="presParOf" srcId="{35907B79-19DA-4FDB-8C94-76A590D2478F}" destId="{DA54F88C-0708-43C0-926D-1F04E1B6EA6A}" srcOrd="1" destOrd="0" presId="urn:microsoft.com/office/officeart/2005/8/layout/vList5"/>
    <dgm:cxn modelId="{05E426A1-CFB3-4D98-A728-090C75B39DFC}" type="presParOf" srcId="{8809CB80-DC4D-47B5-B792-21A01308CBB3}" destId="{8D01445F-6E99-4C59-B016-C6A7DE97B5BD}" srcOrd="1" destOrd="0" presId="urn:microsoft.com/office/officeart/2005/8/layout/vList5"/>
    <dgm:cxn modelId="{C8CE80BF-57E7-4795-B342-4D76D76E4D46}" type="presParOf" srcId="{8809CB80-DC4D-47B5-B792-21A01308CBB3}" destId="{CAC04ADA-42DE-444B-A45E-3C128431D684}" srcOrd="2" destOrd="0" presId="urn:microsoft.com/office/officeart/2005/8/layout/vList5"/>
    <dgm:cxn modelId="{4418D454-FDB0-45ED-B5BA-909B49493622}" type="presParOf" srcId="{CAC04ADA-42DE-444B-A45E-3C128431D684}" destId="{4A5609AA-D9F0-4F48-83F4-274BBAEA1943}" srcOrd="0" destOrd="0" presId="urn:microsoft.com/office/officeart/2005/8/layout/vList5"/>
    <dgm:cxn modelId="{D46CBE2B-D09B-4370-92E7-BD78870F6B83}" type="presParOf" srcId="{CAC04ADA-42DE-444B-A45E-3C128431D684}" destId="{40F6016A-FA0D-49B8-BAD3-7CF93D84FECB}" srcOrd="1" destOrd="0" presId="urn:microsoft.com/office/officeart/2005/8/layout/vList5"/>
    <dgm:cxn modelId="{7291E13A-70EB-4F73-99CA-7B4A9B388879}" type="presParOf" srcId="{8809CB80-DC4D-47B5-B792-21A01308CBB3}" destId="{E3E26B21-990D-4242-A681-A277E99D5E62}" srcOrd="3" destOrd="0" presId="urn:microsoft.com/office/officeart/2005/8/layout/vList5"/>
    <dgm:cxn modelId="{C7DF846D-AB63-4612-A2AB-B4CCCC0A8684}" type="presParOf" srcId="{8809CB80-DC4D-47B5-B792-21A01308CBB3}" destId="{F5E76BA7-828C-4A1B-ABA0-B23C6B9B4B3E}" srcOrd="4" destOrd="0" presId="urn:microsoft.com/office/officeart/2005/8/layout/vList5"/>
    <dgm:cxn modelId="{EFD4D150-FA59-442D-8304-0FD3FF8B323E}" type="presParOf" srcId="{F5E76BA7-828C-4A1B-ABA0-B23C6B9B4B3E}" destId="{B2846AB7-247A-4444-8D6A-5870D09DC18B}" srcOrd="0" destOrd="0" presId="urn:microsoft.com/office/officeart/2005/8/layout/vList5"/>
    <dgm:cxn modelId="{BA544C23-DF56-423D-93C6-CCFB09EF9277}" type="presParOf" srcId="{F5E76BA7-828C-4A1B-ABA0-B23C6B9B4B3E}" destId="{ED8AEE1D-6F69-4E12-BC5D-5371ED5EE015}" srcOrd="1" destOrd="0" presId="urn:microsoft.com/office/officeart/2005/8/layout/vList5"/>
    <dgm:cxn modelId="{AB30CD65-1F24-4E6C-9F21-00976FC6F023}" type="presParOf" srcId="{8809CB80-DC4D-47B5-B792-21A01308CBB3}" destId="{4CBD15FD-E71F-4A69-8AB4-94E8E3EFEE83}" srcOrd="5" destOrd="0" presId="urn:microsoft.com/office/officeart/2005/8/layout/vList5"/>
    <dgm:cxn modelId="{374C09AE-E26C-4696-BD8B-C12D4C0488CF}" type="presParOf" srcId="{8809CB80-DC4D-47B5-B792-21A01308CBB3}" destId="{77B6A87D-B26C-4FD6-8F73-A64E2EFA7349}" srcOrd="6" destOrd="0" presId="urn:microsoft.com/office/officeart/2005/8/layout/vList5"/>
    <dgm:cxn modelId="{D01B63F9-5E47-4B10-A92A-C651BE077C8D}" type="presParOf" srcId="{77B6A87D-B26C-4FD6-8F73-A64E2EFA7349}" destId="{CFC8373C-AF1D-475F-9E75-9B42C3F6A1F1}" srcOrd="0" destOrd="0" presId="urn:microsoft.com/office/officeart/2005/8/layout/vList5"/>
    <dgm:cxn modelId="{5C1AA1E6-2978-4E36-88CC-4D7148A7564B}" type="presParOf" srcId="{77B6A87D-B26C-4FD6-8F73-A64E2EFA7349}" destId="{626DA923-3E1A-4D5E-AEE1-65AA645E5A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9E3DBD-7BBF-48F0-8BFB-626DA22F8ECF}" type="doc">
      <dgm:prSet loTypeId="urn:microsoft.com/office/officeart/2005/8/layout/pyramid1" loCatId="pyramid" qsTypeId="urn:microsoft.com/office/officeart/2005/8/quickstyle/simple2" qsCatId="simple" csTypeId="urn:microsoft.com/office/officeart/2005/8/colors/accent1_4" csCatId="accent1" phldr="1"/>
      <dgm:spPr/>
      <dgm:t>
        <a:bodyPr/>
        <a:lstStyle/>
        <a:p>
          <a:endParaRPr lang="en-US"/>
        </a:p>
      </dgm:t>
    </dgm:pt>
    <dgm:pt modelId="{C1D0DE03-F844-4FCD-ACE9-CD87F324C3F1}">
      <dgm:prSet phldrT="[Text]" custT="1"/>
      <dgm:spPr/>
      <dgm:t>
        <a:bodyPr/>
        <a:lstStyle/>
        <a:p>
          <a:r>
            <a:rPr lang="en-US" sz="2000" b="1" dirty="0" smtClean="0">
              <a:effectLst>
                <a:innerShdw blurRad="63500" dist="50800" dir="13500000">
                  <a:prstClr val="black">
                    <a:alpha val="50000"/>
                  </a:prstClr>
                </a:innerShdw>
              </a:effectLst>
            </a:rPr>
            <a:t>Stage 5 </a:t>
          </a:r>
          <a:endParaRPr lang="en-US" sz="2000" b="1" dirty="0">
            <a:effectLst>
              <a:innerShdw blurRad="63500" dist="50800" dir="13500000">
                <a:prstClr val="black">
                  <a:alpha val="50000"/>
                </a:prstClr>
              </a:innerShdw>
            </a:effectLst>
          </a:endParaRPr>
        </a:p>
      </dgm:t>
    </dgm:pt>
    <dgm:pt modelId="{8604085F-C0E2-436F-8D4D-900D2AFA6FE9}" type="parTrans" cxnId="{70630FC5-3D44-4873-8A8D-D1394694A076}">
      <dgm:prSet/>
      <dgm:spPr/>
      <dgm:t>
        <a:bodyPr/>
        <a:lstStyle/>
        <a:p>
          <a:endParaRPr lang="en-US" sz="2000">
            <a:effectLst>
              <a:innerShdw blurRad="63500" dist="50800" dir="13500000">
                <a:prstClr val="black">
                  <a:alpha val="50000"/>
                </a:prstClr>
              </a:innerShdw>
            </a:effectLst>
          </a:endParaRPr>
        </a:p>
      </dgm:t>
    </dgm:pt>
    <dgm:pt modelId="{55AC003A-43DF-460C-A0F7-08EA3B49F29B}" type="sibTrans" cxnId="{70630FC5-3D44-4873-8A8D-D1394694A076}">
      <dgm:prSet/>
      <dgm:spPr/>
      <dgm:t>
        <a:bodyPr/>
        <a:lstStyle/>
        <a:p>
          <a:endParaRPr lang="en-US" sz="2000">
            <a:effectLst>
              <a:innerShdw blurRad="63500" dist="50800" dir="13500000">
                <a:prstClr val="black">
                  <a:alpha val="50000"/>
                </a:prstClr>
              </a:innerShdw>
            </a:effectLst>
          </a:endParaRPr>
        </a:p>
      </dgm:t>
    </dgm:pt>
    <dgm:pt modelId="{0C3B8824-E0AF-4EE6-9FDE-C80C5E275FAF}">
      <dgm:prSet phldrT="[Text]" custT="1"/>
      <dgm:spPr/>
      <dgm:t>
        <a:bodyPr/>
        <a:lstStyle/>
        <a:p>
          <a:r>
            <a:rPr lang="en-US" sz="2400" b="1" dirty="0" smtClean="0">
              <a:effectLst>
                <a:innerShdw blurRad="63500" dist="50800" dir="13500000">
                  <a:prstClr val="black">
                    <a:alpha val="50000"/>
                  </a:prstClr>
                </a:innerShdw>
              </a:effectLst>
            </a:rPr>
            <a:t>Stage 4</a:t>
          </a:r>
          <a:endParaRPr lang="en-US" sz="2400" b="1" dirty="0">
            <a:effectLst>
              <a:innerShdw blurRad="63500" dist="50800" dir="13500000">
                <a:prstClr val="black">
                  <a:alpha val="50000"/>
                </a:prstClr>
              </a:innerShdw>
            </a:effectLst>
          </a:endParaRPr>
        </a:p>
      </dgm:t>
    </dgm:pt>
    <dgm:pt modelId="{AD20D8AD-4CA9-45E3-8756-0D58436914A0}" type="parTrans" cxnId="{8BE7BA5A-4BC4-425D-9881-52365D54D142}">
      <dgm:prSet/>
      <dgm:spPr/>
      <dgm:t>
        <a:bodyPr/>
        <a:lstStyle/>
        <a:p>
          <a:endParaRPr lang="en-US" sz="2000">
            <a:effectLst>
              <a:innerShdw blurRad="63500" dist="50800" dir="13500000">
                <a:prstClr val="black">
                  <a:alpha val="50000"/>
                </a:prstClr>
              </a:innerShdw>
            </a:effectLst>
          </a:endParaRPr>
        </a:p>
      </dgm:t>
    </dgm:pt>
    <dgm:pt modelId="{CFE0210E-1F09-40D9-B641-A536FC2DA84D}" type="sibTrans" cxnId="{8BE7BA5A-4BC4-425D-9881-52365D54D142}">
      <dgm:prSet/>
      <dgm:spPr/>
      <dgm:t>
        <a:bodyPr/>
        <a:lstStyle/>
        <a:p>
          <a:endParaRPr lang="en-US" sz="2000">
            <a:effectLst>
              <a:innerShdw blurRad="63500" dist="50800" dir="13500000">
                <a:prstClr val="black">
                  <a:alpha val="50000"/>
                </a:prstClr>
              </a:innerShdw>
            </a:effectLst>
          </a:endParaRPr>
        </a:p>
      </dgm:t>
    </dgm:pt>
    <dgm:pt modelId="{3C8E1B78-4BB2-4501-8C0A-187AE96E7CFB}">
      <dgm:prSet phldrT="[Text]" custT="1"/>
      <dgm:spPr/>
      <dgm:t>
        <a:bodyPr/>
        <a:lstStyle/>
        <a:p>
          <a:r>
            <a:rPr lang="en-US" sz="4000" dirty="0" smtClean="0">
              <a:effectLst>
                <a:innerShdw blurRad="63500" dist="50800" dir="13500000">
                  <a:prstClr val="black">
                    <a:alpha val="50000"/>
                  </a:prstClr>
                </a:innerShdw>
              </a:effectLst>
            </a:rPr>
            <a:t>Stage 3 </a:t>
          </a:r>
        </a:p>
        <a:p>
          <a:r>
            <a:rPr lang="en-US" sz="3200" dirty="0" smtClean="0">
              <a:effectLst>
                <a:innerShdw blurRad="63500" dist="50800" dir="13500000">
                  <a:prstClr val="black">
                    <a:alpha val="50000"/>
                  </a:prstClr>
                </a:innerShdw>
              </a:effectLst>
            </a:rPr>
            <a:t>bulk of teachers</a:t>
          </a:r>
          <a:endParaRPr lang="en-US" sz="3200" dirty="0">
            <a:effectLst>
              <a:innerShdw blurRad="63500" dist="50800" dir="13500000">
                <a:prstClr val="black">
                  <a:alpha val="50000"/>
                </a:prstClr>
              </a:innerShdw>
            </a:effectLst>
          </a:endParaRPr>
        </a:p>
      </dgm:t>
    </dgm:pt>
    <dgm:pt modelId="{1E3AE7D4-E05B-4B46-9FA9-0FFF7BB75C5C}" type="parTrans" cxnId="{70BAA46F-95A4-4AA4-9376-188401F5F095}">
      <dgm:prSet/>
      <dgm:spPr/>
      <dgm:t>
        <a:bodyPr/>
        <a:lstStyle/>
        <a:p>
          <a:endParaRPr lang="en-US" sz="2000">
            <a:effectLst>
              <a:innerShdw blurRad="63500" dist="50800" dir="13500000">
                <a:prstClr val="black">
                  <a:alpha val="50000"/>
                </a:prstClr>
              </a:innerShdw>
            </a:effectLst>
          </a:endParaRPr>
        </a:p>
      </dgm:t>
    </dgm:pt>
    <dgm:pt modelId="{B37DA69C-40DF-4F70-B56B-87312CBF6138}" type="sibTrans" cxnId="{70BAA46F-95A4-4AA4-9376-188401F5F095}">
      <dgm:prSet/>
      <dgm:spPr/>
      <dgm:t>
        <a:bodyPr/>
        <a:lstStyle/>
        <a:p>
          <a:endParaRPr lang="en-US" sz="2000">
            <a:effectLst>
              <a:innerShdw blurRad="63500" dist="50800" dir="13500000">
                <a:prstClr val="black">
                  <a:alpha val="50000"/>
                </a:prstClr>
              </a:innerShdw>
            </a:effectLst>
          </a:endParaRPr>
        </a:p>
      </dgm:t>
    </dgm:pt>
    <dgm:pt modelId="{E60DF827-78FD-485F-B0F6-102A88B86E30}">
      <dgm:prSet phldrT="[Text]" custT="1"/>
      <dgm:spPr/>
      <dgm:t>
        <a:bodyPr/>
        <a:lstStyle/>
        <a:p>
          <a:r>
            <a:rPr lang="en-US" sz="2400" b="1" dirty="0" smtClean="0">
              <a:effectLst>
                <a:innerShdw blurRad="63500" dist="50800" dir="13500000">
                  <a:prstClr val="black">
                    <a:alpha val="50000"/>
                  </a:prstClr>
                </a:innerShdw>
              </a:effectLst>
            </a:rPr>
            <a:t>Stage 2</a:t>
          </a:r>
          <a:endParaRPr lang="en-US" sz="2400" b="1" dirty="0">
            <a:effectLst>
              <a:innerShdw blurRad="63500" dist="50800" dir="13500000">
                <a:prstClr val="black">
                  <a:alpha val="50000"/>
                </a:prstClr>
              </a:innerShdw>
            </a:effectLst>
          </a:endParaRPr>
        </a:p>
      </dgm:t>
    </dgm:pt>
    <dgm:pt modelId="{E2C9796E-717E-4141-8BB6-5E1BD22C72BD}" type="parTrans" cxnId="{3A199CA3-C694-4290-8BBE-D6A8D8051290}">
      <dgm:prSet/>
      <dgm:spPr/>
      <dgm:t>
        <a:bodyPr/>
        <a:lstStyle/>
        <a:p>
          <a:endParaRPr lang="en-US" sz="2000">
            <a:effectLst>
              <a:innerShdw blurRad="63500" dist="50800" dir="13500000">
                <a:prstClr val="black">
                  <a:alpha val="50000"/>
                </a:prstClr>
              </a:innerShdw>
            </a:effectLst>
          </a:endParaRPr>
        </a:p>
      </dgm:t>
    </dgm:pt>
    <dgm:pt modelId="{F50A54D5-D54E-4CDA-A832-48572DD80119}" type="sibTrans" cxnId="{3A199CA3-C694-4290-8BBE-D6A8D8051290}">
      <dgm:prSet/>
      <dgm:spPr/>
      <dgm:t>
        <a:bodyPr/>
        <a:lstStyle/>
        <a:p>
          <a:endParaRPr lang="en-US" sz="2000">
            <a:effectLst>
              <a:innerShdw blurRad="63500" dist="50800" dir="13500000">
                <a:prstClr val="black">
                  <a:alpha val="50000"/>
                </a:prstClr>
              </a:innerShdw>
            </a:effectLst>
          </a:endParaRPr>
        </a:p>
      </dgm:t>
    </dgm:pt>
    <dgm:pt modelId="{8BA4B68C-80A5-49D7-9C73-DFC5E7BDD51D}">
      <dgm:prSet phldrT="[Text]" custT="1"/>
      <dgm:spPr/>
      <dgm:t>
        <a:bodyPr/>
        <a:lstStyle/>
        <a:p>
          <a:r>
            <a:rPr lang="en-US" sz="2400" b="1" dirty="0" smtClean="0">
              <a:effectLst>
                <a:innerShdw blurRad="63500" dist="50800" dir="13500000">
                  <a:prstClr val="black">
                    <a:alpha val="50000"/>
                  </a:prstClr>
                </a:innerShdw>
              </a:effectLst>
            </a:rPr>
            <a:t>Stage 1</a:t>
          </a:r>
          <a:endParaRPr lang="en-US" sz="2400" b="1" dirty="0">
            <a:effectLst>
              <a:innerShdw blurRad="63500" dist="50800" dir="13500000">
                <a:prstClr val="black">
                  <a:alpha val="50000"/>
                </a:prstClr>
              </a:innerShdw>
            </a:effectLst>
          </a:endParaRPr>
        </a:p>
      </dgm:t>
    </dgm:pt>
    <dgm:pt modelId="{E40E4E98-25B6-4966-A292-9D4AA71D5075}" type="parTrans" cxnId="{6EFE3B17-25E9-4DE3-9083-97849A102BD6}">
      <dgm:prSet/>
      <dgm:spPr/>
      <dgm:t>
        <a:bodyPr/>
        <a:lstStyle/>
        <a:p>
          <a:endParaRPr lang="en-US" sz="2000">
            <a:effectLst>
              <a:innerShdw blurRad="63500" dist="50800" dir="13500000">
                <a:prstClr val="black">
                  <a:alpha val="50000"/>
                </a:prstClr>
              </a:innerShdw>
            </a:effectLst>
          </a:endParaRPr>
        </a:p>
      </dgm:t>
    </dgm:pt>
    <dgm:pt modelId="{3F240B84-82F6-49C6-8B07-912343931A1F}" type="sibTrans" cxnId="{6EFE3B17-25E9-4DE3-9083-97849A102BD6}">
      <dgm:prSet/>
      <dgm:spPr/>
      <dgm:t>
        <a:bodyPr/>
        <a:lstStyle/>
        <a:p>
          <a:endParaRPr lang="en-US" sz="2000">
            <a:effectLst>
              <a:innerShdw blurRad="63500" dist="50800" dir="13500000">
                <a:prstClr val="black">
                  <a:alpha val="50000"/>
                </a:prstClr>
              </a:innerShdw>
            </a:effectLst>
          </a:endParaRPr>
        </a:p>
      </dgm:t>
    </dgm:pt>
    <dgm:pt modelId="{2588AF09-6A94-4A07-8469-9772521B684B}">
      <dgm:prSet phldrT="[Text]" custT="1"/>
      <dgm:spPr/>
      <dgm:t>
        <a:bodyPr/>
        <a:lstStyle/>
        <a:p>
          <a:r>
            <a:rPr lang="en-US" sz="2000" b="1" dirty="0" smtClean="0">
              <a:effectLst>
                <a:innerShdw blurRad="63500" dist="50800" dir="13500000">
                  <a:prstClr val="black">
                    <a:alpha val="50000"/>
                  </a:prstClr>
                </a:innerShdw>
              </a:effectLst>
            </a:rPr>
            <a:t>Master Teacher </a:t>
          </a:r>
          <a:r>
            <a:rPr lang="en-US" sz="2000" dirty="0" smtClean="0">
              <a:effectLst>
                <a:innerShdw blurRad="63500" dist="50800" dir="13500000">
                  <a:prstClr val="black">
                    <a:alpha val="50000"/>
                  </a:prstClr>
                </a:innerShdw>
              </a:effectLst>
            </a:rPr>
            <a:t>– role </a:t>
          </a:r>
          <a:r>
            <a:rPr lang="en-US" sz="2000" b="0" i="0" dirty="0" smtClean="0"/>
            <a:t>model, gap-closing teachers</a:t>
          </a:r>
          <a:endParaRPr lang="en-US" sz="2000" dirty="0">
            <a:effectLst>
              <a:innerShdw blurRad="63500" dist="50800" dir="13500000">
                <a:prstClr val="black">
                  <a:alpha val="50000"/>
                </a:prstClr>
              </a:innerShdw>
            </a:effectLst>
          </a:endParaRPr>
        </a:p>
      </dgm:t>
    </dgm:pt>
    <dgm:pt modelId="{93D4CE11-F10B-495D-A13B-15E3632CC1AC}" type="parTrans" cxnId="{6572AFC3-248F-49D1-994F-FD657A43DF5C}">
      <dgm:prSet/>
      <dgm:spPr/>
      <dgm:t>
        <a:bodyPr/>
        <a:lstStyle/>
        <a:p>
          <a:endParaRPr lang="en-US"/>
        </a:p>
      </dgm:t>
    </dgm:pt>
    <dgm:pt modelId="{07210E0D-BC41-4EB6-BC86-C0FC026997E2}" type="sibTrans" cxnId="{6572AFC3-248F-49D1-994F-FD657A43DF5C}">
      <dgm:prSet/>
      <dgm:spPr/>
      <dgm:t>
        <a:bodyPr/>
        <a:lstStyle/>
        <a:p>
          <a:endParaRPr lang="en-US"/>
        </a:p>
      </dgm:t>
    </dgm:pt>
    <dgm:pt modelId="{80B34C4A-34CE-4ED9-A77B-FD81C296ACC5}">
      <dgm:prSet phldrT="[Text]" custT="1"/>
      <dgm:spPr/>
      <dgm:t>
        <a:bodyPr/>
        <a:lstStyle/>
        <a:p>
          <a:r>
            <a:rPr lang="en-US" sz="2000" b="1" dirty="0" smtClean="0">
              <a:effectLst>
                <a:innerShdw blurRad="63500" dist="50800" dir="13500000">
                  <a:prstClr val="black">
                    <a:alpha val="50000"/>
                  </a:prstClr>
                </a:innerShdw>
              </a:effectLst>
            </a:rPr>
            <a:t>Distinguished Teacher </a:t>
          </a:r>
          <a:r>
            <a:rPr lang="en-US" sz="2000" dirty="0" smtClean="0">
              <a:effectLst>
                <a:innerShdw blurRad="63500" dist="50800" dir="13500000">
                  <a:prstClr val="black">
                    <a:alpha val="50000"/>
                  </a:prstClr>
                </a:innerShdw>
              </a:effectLst>
            </a:rPr>
            <a:t>- </a:t>
          </a:r>
          <a:r>
            <a:rPr lang="en-US" sz="2000" b="0" i="0" dirty="0" smtClean="0"/>
            <a:t>proven track records of quality instruction</a:t>
          </a:r>
          <a:endParaRPr lang="en-US" sz="2000" dirty="0">
            <a:effectLst>
              <a:innerShdw blurRad="63500" dist="50800" dir="13500000">
                <a:prstClr val="black">
                  <a:alpha val="50000"/>
                </a:prstClr>
              </a:innerShdw>
            </a:effectLst>
          </a:endParaRPr>
        </a:p>
      </dgm:t>
    </dgm:pt>
    <dgm:pt modelId="{F4B6A4AE-FB17-4CF7-A7E3-ED05B0B002F3}" type="parTrans" cxnId="{B4B8D443-9087-463B-8461-7344A4D79E47}">
      <dgm:prSet/>
      <dgm:spPr/>
      <dgm:t>
        <a:bodyPr/>
        <a:lstStyle/>
        <a:p>
          <a:endParaRPr lang="en-US"/>
        </a:p>
      </dgm:t>
    </dgm:pt>
    <dgm:pt modelId="{DADBADD4-4E67-4B56-8381-BA5FCF55BE40}" type="sibTrans" cxnId="{B4B8D443-9087-463B-8461-7344A4D79E47}">
      <dgm:prSet/>
      <dgm:spPr/>
      <dgm:t>
        <a:bodyPr/>
        <a:lstStyle/>
        <a:p>
          <a:endParaRPr lang="en-US"/>
        </a:p>
      </dgm:t>
    </dgm:pt>
    <dgm:pt modelId="{5981D840-5C63-4A13-AF31-7082AAF2B8BB}">
      <dgm:prSet phldrT="[Text]" custT="1"/>
      <dgm:spPr/>
      <dgm:t>
        <a:bodyPr/>
        <a:lstStyle/>
        <a:p>
          <a:endParaRPr lang="en-US" sz="1800" dirty="0">
            <a:effectLst>
              <a:innerShdw blurRad="63500" dist="50800" dir="13500000">
                <a:prstClr val="black">
                  <a:alpha val="50000"/>
                </a:prstClr>
              </a:innerShdw>
            </a:effectLst>
          </a:endParaRPr>
        </a:p>
      </dgm:t>
    </dgm:pt>
    <dgm:pt modelId="{AC58D3B8-BC3C-41B5-A2AB-D692B507E745}" type="parTrans" cxnId="{CF87A402-9D45-493B-800C-44FB5BA7FC05}">
      <dgm:prSet/>
      <dgm:spPr/>
      <dgm:t>
        <a:bodyPr/>
        <a:lstStyle/>
        <a:p>
          <a:endParaRPr lang="en-US"/>
        </a:p>
      </dgm:t>
    </dgm:pt>
    <dgm:pt modelId="{054051CB-2DFC-46D5-964B-B448C5118BA9}" type="sibTrans" cxnId="{CF87A402-9D45-493B-800C-44FB5BA7FC05}">
      <dgm:prSet/>
      <dgm:spPr/>
      <dgm:t>
        <a:bodyPr/>
        <a:lstStyle/>
        <a:p>
          <a:endParaRPr lang="en-US"/>
        </a:p>
      </dgm:t>
    </dgm:pt>
    <dgm:pt modelId="{9530D41C-D3F9-4927-98CF-4E29665883A0}">
      <dgm:prSet custT="1"/>
      <dgm:spPr/>
      <dgm:t>
        <a:bodyPr/>
        <a:lstStyle/>
        <a:p>
          <a:r>
            <a:rPr lang="en-US" sz="2000" b="1" i="0" dirty="0" smtClean="0"/>
            <a:t>Teacher -  </a:t>
          </a:r>
          <a:r>
            <a:rPr lang="en-US" sz="2000" dirty="0" smtClean="0"/>
            <a:t>Consistently demonstrating solid results; on average students grow more than one year’s worth</a:t>
          </a:r>
          <a:endParaRPr lang="en-US" sz="2000" dirty="0"/>
        </a:p>
      </dgm:t>
    </dgm:pt>
    <dgm:pt modelId="{F07BA298-B9D4-41EC-B48B-D37FCCBE0E40}" type="parTrans" cxnId="{D0B55744-A64E-486D-BE68-F41307259582}">
      <dgm:prSet/>
      <dgm:spPr/>
      <dgm:t>
        <a:bodyPr/>
        <a:lstStyle/>
        <a:p>
          <a:endParaRPr lang="en-US"/>
        </a:p>
      </dgm:t>
    </dgm:pt>
    <dgm:pt modelId="{2640B4D9-93A8-4EFD-92F8-935F829DA652}" type="sibTrans" cxnId="{D0B55744-A64E-486D-BE68-F41307259582}">
      <dgm:prSet/>
      <dgm:spPr/>
      <dgm:t>
        <a:bodyPr/>
        <a:lstStyle/>
        <a:p>
          <a:endParaRPr lang="en-US"/>
        </a:p>
      </dgm:t>
    </dgm:pt>
    <dgm:pt modelId="{60B73E7D-9A3A-4E94-AD0C-DF9FE8234280}">
      <dgm:prSet phldrT="[Text]" custT="1"/>
      <dgm:spPr/>
      <dgm:t>
        <a:bodyPr/>
        <a:lstStyle/>
        <a:p>
          <a:r>
            <a:rPr lang="en-US" sz="1800" b="1" dirty="0" smtClean="0">
              <a:effectLst>
                <a:innerShdw blurRad="63500" dist="50800" dir="13500000">
                  <a:prstClr val="black">
                    <a:alpha val="50000"/>
                  </a:prstClr>
                </a:innerShdw>
              </a:effectLst>
            </a:rPr>
            <a:t>New Teacher </a:t>
          </a:r>
          <a:r>
            <a:rPr lang="en-US" sz="1800" b="0" dirty="0" smtClean="0">
              <a:effectLst>
                <a:innerShdw blurRad="63500" dist="50800" dir="13500000">
                  <a:prstClr val="black">
                    <a:alpha val="50000"/>
                  </a:prstClr>
                </a:innerShdw>
              </a:effectLst>
            </a:rPr>
            <a:t>– first 2-3 years of teaching, learning and developing</a:t>
          </a:r>
          <a:endParaRPr lang="en-US" sz="1800" b="0" dirty="0">
            <a:effectLst>
              <a:innerShdw blurRad="63500" dist="50800" dir="13500000">
                <a:prstClr val="black">
                  <a:alpha val="50000"/>
                </a:prstClr>
              </a:innerShdw>
            </a:effectLst>
          </a:endParaRPr>
        </a:p>
      </dgm:t>
    </dgm:pt>
    <dgm:pt modelId="{F8E91E9A-B1CC-4479-A811-621552EA02C3}" type="parTrans" cxnId="{3B7F3091-2559-4ACA-8320-F0EDE49C6AF7}">
      <dgm:prSet/>
      <dgm:spPr/>
      <dgm:t>
        <a:bodyPr/>
        <a:lstStyle/>
        <a:p>
          <a:endParaRPr lang="en-US"/>
        </a:p>
      </dgm:t>
    </dgm:pt>
    <dgm:pt modelId="{6082F9DF-4141-4F54-A28A-B6C94A2F3519}" type="sibTrans" cxnId="{3B7F3091-2559-4ACA-8320-F0EDE49C6AF7}">
      <dgm:prSet/>
      <dgm:spPr/>
      <dgm:t>
        <a:bodyPr/>
        <a:lstStyle/>
        <a:p>
          <a:endParaRPr lang="en-US"/>
        </a:p>
      </dgm:t>
    </dgm:pt>
    <dgm:pt modelId="{80ECCEB5-C825-481B-9351-FFEBF91A4955}">
      <dgm:prSet phldrT="[Text]" custT="1"/>
      <dgm:spPr/>
      <dgm:t>
        <a:bodyPr/>
        <a:lstStyle/>
        <a:p>
          <a:r>
            <a:rPr lang="en-US" sz="1800" b="1" dirty="0" smtClean="0">
              <a:effectLst>
                <a:innerShdw blurRad="63500" dist="50800" dir="13500000">
                  <a:prstClr val="black">
                    <a:alpha val="50000"/>
                  </a:prstClr>
                </a:innerShdw>
              </a:effectLst>
            </a:rPr>
            <a:t>TIR</a:t>
          </a:r>
          <a:r>
            <a:rPr lang="en-US" sz="1800" dirty="0" smtClean="0">
              <a:effectLst>
                <a:innerShdw blurRad="63500" dist="50800" dir="13500000">
                  <a:prstClr val="black">
                    <a:alpha val="50000"/>
                  </a:prstClr>
                </a:innerShdw>
              </a:effectLst>
            </a:rPr>
            <a:t> - just starting out in their career</a:t>
          </a:r>
          <a:endParaRPr lang="en-US" sz="1800" dirty="0">
            <a:effectLst>
              <a:innerShdw blurRad="63500" dist="50800" dir="13500000">
                <a:prstClr val="black">
                  <a:alpha val="50000"/>
                </a:prstClr>
              </a:innerShdw>
            </a:effectLst>
          </a:endParaRPr>
        </a:p>
      </dgm:t>
    </dgm:pt>
    <dgm:pt modelId="{33469491-7E15-4882-8DB0-D0C2E7B2B47F}" type="parTrans" cxnId="{C1E9D507-9F2D-4AD9-86CF-1A06B61D0E6D}">
      <dgm:prSet/>
      <dgm:spPr/>
      <dgm:t>
        <a:bodyPr/>
        <a:lstStyle/>
        <a:p>
          <a:endParaRPr lang="en-US"/>
        </a:p>
      </dgm:t>
    </dgm:pt>
    <dgm:pt modelId="{66CC107B-6794-40C5-B679-A01FFDE88D7C}" type="sibTrans" cxnId="{C1E9D507-9F2D-4AD9-86CF-1A06B61D0E6D}">
      <dgm:prSet/>
      <dgm:spPr/>
      <dgm:t>
        <a:bodyPr/>
        <a:lstStyle/>
        <a:p>
          <a:endParaRPr lang="en-US"/>
        </a:p>
      </dgm:t>
    </dgm:pt>
    <dgm:pt modelId="{477A4F33-10B5-4E2C-A8AE-FCFDB2939030}" type="pres">
      <dgm:prSet presAssocID="{4A9E3DBD-7BBF-48F0-8BFB-626DA22F8ECF}" presName="Name0" presStyleCnt="0">
        <dgm:presLayoutVars>
          <dgm:dir/>
          <dgm:animLvl val="lvl"/>
          <dgm:resizeHandles val="exact"/>
        </dgm:presLayoutVars>
      </dgm:prSet>
      <dgm:spPr/>
      <dgm:t>
        <a:bodyPr/>
        <a:lstStyle/>
        <a:p>
          <a:endParaRPr lang="en-US"/>
        </a:p>
      </dgm:t>
    </dgm:pt>
    <dgm:pt modelId="{5E0C1EEE-3BB4-4CA9-B9CE-73A6A88474DE}" type="pres">
      <dgm:prSet presAssocID="{C1D0DE03-F844-4FCD-ACE9-CD87F324C3F1}" presName="Name8" presStyleCnt="0"/>
      <dgm:spPr/>
    </dgm:pt>
    <dgm:pt modelId="{3C249FB1-AFAE-4ABF-97A5-CA780C9DF923}" type="pres">
      <dgm:prSet presAssocID="{C1D0DE03-F844-4FCD-ACE9-CD87F324C3F1}" presName="acctBkgd" presStyleLbl="alignAcc1" presStyleIdx="0" presStyleCnt="5"/>
      <dgm:spPr/>
      <dgm:t>
        <a:bodyPr/>
        <a:lstStyle/>
        <a:p>
          <a:endParaRPr lang="en-US"/>
        </a:p>
      </dgm:t>
    </dgm:pt>
    <dgm:pt modelId="{28FEE8B1-BEC4-407C-A030-A122BBA883D7}" type="pres">
      <dgm:prSet presAssocID="{C1D0DE03-F844-4FCD-ACE9-CD87F324C3F1}" presName="acctTx" presStyleLbl="alignAcc1" presStyleIdx="0" presStyleCnt="5">
        <dgm:presLayoutVars>
          <dgm:bulletEnabled val="1"/>
        </dgm:presLayoutVars>
      </dgm:prSet>
      <dgm:spPr/>
      <dgm:t>
        <a:bodyPr/>
        <a:lstStyle/>
        <a:p>
          <a:endParaRPr lang="en-US"/>
        </a:p>
      </dgm:t>
    </dgm:pt>
    <dgm:pt modelId="{74C540EB-BECB-48DA-A5A6-B22509864C16}" type="pres">
      <dgm:prSet presAssocID="{C1D0DE03-F844-4FCD-ACE9-CD87F324C3F1}" presName="level" presStyleLbl="node1" presStyleIdx="0" presStyleCnt="5" custScaleX="100963">
        <dgm:presLayoutVars>
          <dgm:chMax val="1"/>
          <dgm:bulletEnabled val="1"/>
        </dgm:presLayoutVars>
      </dgm:prSet>
      <dgm:spPr/>
      <dgm:t>
        <a:bodyPr/>
        <a:lstStyle/>
        <a:p>
          <a:endParaRPr lang="en-US"/>
        </a:p>
      </dgm:t>
    </dgm:pt>
    <dgm:pt modelId="{8532E206-96B4-4ED9-B453-6013CE8BF792}" type="pres">
      <dgm:prSet presAssocID="{C1D0DE03-F844-4FCD-ACE9-CD87F324C3F1}" presName="levelTx" presStyleLbl="revTx" presStyleIdx="0" presStyleCnt="0">
        <dgm:presLayoutVars>
          <dgm:chMax val="1"/>
          <dgm:bulletEnabled val="1"/>
        </dgm:presLayoutVars>
      </dgm:prSet>
      <dgm:spPr/>
      <dgm:t>
        <a:bodyPr/>
        <a:lstStyle/>
        <a:p>
          <a:endParaRPr lang="en-US"/>
        </a:p>
      </dgm:t>
    </dgm:pt>
    <dgm:pt modelId="{CA1130E7-B912-43F6-ABA9-92C00C48DA1D}" type="pres">
      <dgm:prSet presAssocID="{0C3B8824-E0AF-4EE6-9FDE-C80C5E275FAF}" presName="Name8" presStyleCnt="0"/>
      <dgm:spPr/>
    </dgm:pt>
    <dgm:pt modelId="{F638F7F6-858F-4897-8DC5-3628909E8A84}" type="pres">
      <dgm:prSet presAssocID="{0C3B8824-E0AF-4EE6-9FDE-C80C5E275FAF}" presName="acctBkgd" presStyleLbl="alignAcc1" presStyleIdx="1" presStyleCnt="5"/>
      <dgm:spPr/>
      <dgm:t>
        <a:bodyPr/>
        <a:lstStyle/>
        <a:p>
          <a:endParaRPr lang="en-US"/>
        </a:p>
      </dgm:t>
    </dgm:pt>
    <dgm:pt modelId="{BA88BAE1-0901-44AE-B9FC-6DDF27B1664B}" type="pres">
      <dgm:prSet presAssocID="{0C3B8824-E0AF-4EE6-9FDE-C80C5E275FAF}" presName="acctTx" presStyleLbl="alignAcc1" presStyleIdx="1" presStyleCnt="5">
        <dgm:presLayoutVars>
          <dgm:bulletEnabled val="1"/>
        </dgm:presLayoutVars>
      </dgm:prSet>
      <dgm:spPr/>
      <dgm:t>
        <a:bodyPr/>
        <a:lstStyle/>
        <a:p>
          <a:endParaRPr lang="en-US"/>
        </a:p>
      </dgm:t>
    </dgm:pt>
    <dgm:pt modelId="{F05C7E52-4E44-428D-B121-7BCDAA186D7D}" type="pres">
      <dgm:prSet presAssocID="{0C3B8824-E0AF-4EE6-9FDE-C80C5E275FAF}" presName="level" presStyleLbl="node1" presStyleIdx="1" presStyleCnt="5" custScaleY="105909">
        <dgm:presLayoutVars>
          <dgm:chMax val="1"/>
          <dgm:bulletEnabled val="1"/>
        </dgm:presLayoutVars>
      </dgm:prSet>
      <dgm:spPr/>
      <dgm:t>
        <a:bodyPr/>
        <a:lstStyle/>
        <a:p>
          <a:endParaRPr lang="en-US"/>
        </a:p>
      </dgm:t>
    </dgm:pt>
    <dgm:pt modelId="{3DB21304-18F3-4047-9F7B-32569957CB81}" type="pres">
      <dgm:prSet presAssocID="{0C3B8824-E0AF-4EE6-9FDE-C80C5E275FAF}" presName="levelTx" presStyleLbl="revTx" presStyleIdx="0" presStyleCnt="0">
        <dgm:presLayoutVars>
          <dgm:chMax val="1"/>
          <dgm:bulletEnabled val="1"/>
        </dgm:presLayoutVars>
      </dgm:prSet>
      <dgm:spPr/>
      <dgm:t>
        <a:bodyPr/>
        <a:lstStyle/>
        <a:p>
          <a:endParaRPr lang="en-US"/>
        </a:p>
      </dgm:t>
    </dgm:pt>
    <dgm:pt modelId="{750C6635-7C8C-4050-90C6-0B3870945677}" type="pres">
      <dgm:prSet presAssocID="{3C8E1B78-4BB2-4501-8C0A-187AE96E7CFB}" presName="Name8" presStyleCnt="0"/>
      <dgm:spPr/>
    </dgm:pt>
    <dgm:pt modelId="{A5A47DCF-A483-42DF-98AC-FEB5B61758A4}" type="pres">
      <dgm:prSet presAssocID="{3C8E1B78-4BB2-4501-8C0A-187AE96E7CFB}" presName="acctBkgd" presStyleLbl="alignAcc1" presStyleIdx="2" presStyleCnt="5"/>
      <dgm:spPr/>
      <dgm:t>
        <a:bodyPr/>
        <a:lstStyle/>
        <a:p>
          <a:endParaRPr lang="en-US"/>
        </a:p>
      </dgm:t>
    </dgm:pt>
    <dgm:pt modelId="{F839DF89-48AF-4FAD-A3AF-DD216FBBAA29}" type="pres">
      <dgm:prSet presAssocID="{3C8E1B78-4BB2-4501-8C0A-187AE96E7CFB}" presName="acctTx" presStyleLbl="alignAcc1" presStyleIdx="2" presStyleCnt="5">
        <dgm:presLayoutVars>
          <dgm:bulletEnabled val="1"/>
        </dgm:presLayoutVars>
      </dgm:prSet>
      <dgm:spPr/>
      <dgm:t>
        <a:bodyPr/>
        <a:lstStyle/>
        <a:p>
          <a:endParaRPr lang="en-US"/>
        </a:p>
      </dgm:t>
    </dgm:pt>
    <dgm:pt modelId="{AEE19EFC-D939-409A-BA3E-AAD346FF05AD}" type="pres">
      <dgm:prSet presAssocID="{3C8E1B78-4BB2-4501-8C0A-187AE96E7CFB}" presName="level" presStyleLbl="node1" presStyleIdx="2" presStyleCnt="5" custScaleY="350949">
        <dgm:presLayoutVars>
          <dgm:chMax val="1"/>
          <dgm:bulletEnabled val="1"/>
        </dgm:presLayoutVars>
      </dgm:prSet>
      <dgm:spPr/>
      <dgm:t>
        <a:bodyPr/>
        <a:lstStyle/>
        <a:p>
          <a:endParaRPr lang="en-US"/>
        </a:p>
      </dgm:t>
    </dgm:pt>
    <dgm:pt modelId="{BA73E5C0-560B-40FC-B359-AFC7B5351A1E}" type="pres">
      <dgm:prSet presAssocID="{3C8E1B78-4BB2-4501-8C0A-187AE96E7CFB}" presName="levelTx" presStyleLbl="revTx" presStyleIdx="0" presStyleCnt="0">
        <dgm:presLayoutVars>
          <dgm:chMax val="1"/>
          <dgm:bulletEnabled val="1"/>
        </dgm:presLayoutVars>
      </dgm:prSet>
      <dgm:spPr/>
      <dgm:t>
        <a:bodyPr/>
        <a:lstStyle/>
        <a:p>
          <a:endParaRPr lang="en-US"/>
        </a:p>
      </dgm:t>
    </dgm:pt>
    <dgm:pt modelId="{AC9B64F6-68B5-425C-ADFC-350EC0482810}" type="pres">
      <dgm:prSet presAssocID="{E60DF827-78FD-485F-B0F6-102A88B86E30}" presName="Name8" presStyleCnt="0"/>
      <dgm:spPr/>
    </dgm:pt>
    <dgm:pt modelId="{98EFF92E-F62A-413C-B248-9043A7BE25E6}" type="pres">
      <dgm:prSet presAssocID="{E60DF827-78FD-485F-B0F6-102A88B86E30}" presName="acctBkgd" presStyleLbl="alignAcc1" presStyleIdx="3" presStyleCnt="5"/>
      <dgm:spPr/>
      <dgm:t>
        <a:bodyPr/>
        <a:lstStyle/>
        <a:p>
          <a:endParaRPr lang="en-US"/>
        </a:p>
      </dgm:t>
    </dgm:pt>
    <dgm:pt modelId="{8389EEEF-8831-4364-9ABF-13C81A78F551}" type="pres">
      <dgm:prSet presAssocID="{E60DF827-78FD-485F-B0F6-102A88B86E30}" presName="acctTx" presStyleLbl="alignAcc1" presStyleIdx="3" presStyleCnt="5">
        <dgm:presLayoutVars>
          <dgm:bulletEnabled val="1"/>
        </dgm:presLayoutVars>
      </dgm:prSet>
      <dgm:spPr/>
      <dgm:t>
        <a:bodyPr/>
        <a:lstStyle/>
        <a:p>
          <a:endParaRPr lang="en-US"/>
        </a:p>
      </dgm:t>
    </dgm:pt>
    <dgm:pt modelId="{F95391D9-02E8-40DA-93FF-7C2230E629E6}" type="pres">
      <dgm:prSet presAssocID="{E60DF827-78FD-485F-B0F6-102A88B86E30}" presName="level" presStyleLbl="node1" presStyleIdx="3" presStyleCnt="5" custScaleY="142553">
        <dgm:presLayoutVars>
          <dgm:chMax val="1"/>
          <dgm:bulletEnabled val="1"/>
        </dgm:presLayoutVars>
      </dgm:prSet>
      <dgm:spPr/>
      <dgm:t>
        <a:bodyPr/>
        <a:lstStyle/>
        <a:p>
          <a:endParaRPr lang="en-US"/>
        </a:p>
      </dgm:t>
    </dgm:pt>
    <dgm:pt modelId="{4D50ABCC-2A27-4068-B098-A25D6535E2B4}" type="pres">
      <dgm:prSet presAssocID="{E60DF827-78FD-485F-B0F6-102A88B86E30}" presName="levelTx" presStyleLbl="revTx" presStyleIdx="0" presStyleCnt="0">
        <dgm:presLayoutVars>
          <dgm:chMax val="1"/>
          <dgm:bulletEnabled val="1"/>
        </dgm:presLayoutVars>
      </dgm:prSet>
      <dgm:spPr/>
      <dgm:t>
        <a:bodyPr/>
        <a:lstStyle/>
        <a:p>
          <a:endParaRPr lang="en-US"/>
        </a:p>
      </dgm:t>
    </dgm:pt>
    <dgm:pt modelId="{134BADEA-8D7F-4FA9-B783-02320C536B00}" type="pres">
      <dgm:prSet presAssocID="{8BA4B68C-80A5-49D7-9C73-DFC5E7BDD51D}" presName="Name8" presStyleCnt="0"/>
      <dgm:spPr/>
    </dgm:pt>
    <dgm:pt modelId="{40A172F2-E7D8-4792-81A8-9FD7E5229BA0}" type="pres">
      <dgm:prSet presAssocID="{8BA4B68C-80A5-49D7-9C73-DFC5E7BDD51D}" presName="acctBkgd" presStyleLbl="alignAcc1" presStyleIdx="4" presStyleCnt="5"/>
      <dgm:spPr/>
      <dgm:t>
        <a:bodyPr/>
        <a:lstStyle/>
        <a:p>
          <a:endParaRPr lang="en-US"/>
        </a:p>
      </dgm:t>
    </dgm:pt>
    <dgm:pt modelId="{A2AC1BA6-B82E-4DA7-9C4A-BEFBAA873440}" type="pres">
      <dgm:prSet presAssocID="{8BA4B68C-80A5-49D7-9C73-DFC5E7BDD51D}" presName="acctTx" presStyleLbl="alignAcc1" presStyleIdx="4" presStyleCnt="5">
        <dgm:presLayoutVars>
          <dgm:bulletEnabled val="1"/>
        </dgm:presLayoutVars>
      </dgm:prSet>
      <dgm:spPr/>
      <dgm:t>
        <a:bodyPr/>
        <a:lstStyle/>
        <a:p>
          <a:endParaRPr lang="en-US"/>
        </a:p>
      </dgm:t>
    </dgm:pt>
    <dgm:pt modelId="{1C6F3A3D-52A2-430E-BCA3-1AA9E540A71F}" type="pres">
      <dgm:prSet presAssocID="{8BA4B68C-80A5-49D7-9C73-DFC5E7BDD51D}" presName="level" presStyleLbl="node1" presStyleIdx="4" presStyleCnt="5" custScaleY="91958">
        <dgm:presLayoutVars>
          <dgm:chMax val="1"/>
          <dgm:bulletEnabled val="1"/>
        </dgm:presLayoutVars>
      </dgm:prSet>
      <dgm:spPr/>
      <dgm:t>
        <a:bodyPr/>
        <a:lstStyle/>
        <a:p>
          <a:endParaRPr lang="en-US"/>
        </a:p>
      </dgm:t>
    </dgm:pt>
    <dgm:pt modelId="{FCD026CA-3AF7-4099-A50E-ED9094AEC0E9}" type="pres">
      <dgm:prSet presAssocID="{8BA4B68C-80A5-49D7-9C73-DFC5E7BDD51D}" presName="levelTx" presStyleLbl="revTx" presStyleIdx="0" presStyleCnt="0">
        <dgm:presLayoutVars>
          <dgm:chMax val="1"/>
          <dgm:bulletEnabled val="1"/>
        </dgm:presLayoutVars>
      </dgm:prSet>
      <dgm:spPr/>
      <dgm:t>
        <a:bodyPr/>
        <a:lstStyle/>
        <a:p>
          <a:endParaRPr lang="en-US"/>
        </a:p>
      </dgm:t>
    </dgm:pt>
  </dgm:ptLst>
  <dgm:cxnLst>
    <dgm:cxn modelId="{BBD53819-EC7E-4FB7-B421-0A84B99F90A3}" type="presOf" srcId="{3C8E1B78-4BB2-4501-8C0A-187AE96E7CFB}" destId="{AEE19EFC-D939-409A-BA3E-AAD346FF05AD}" srcOrd="0" destOrd="0" presId="urn:microsoft.com/office/officeart/2005/8/layout/pyramid1"/>
    <dgm:cxn modelId="{60124B65-94DC-486B-BE3A-05A2D5BD5816}" type="presOf" srcId="{5981D840-5C63-4A13-AF31-7082AAF2B8BB}" destId="{F839DF89-48AF-4FAD-A3AF-DD216FBBAA29}" srcOrd="1" destOrd="0" presId="urn:microsoft.com/office/officeart/2005/8/layout/pyramid1"/>
    <dgm:cxn modelId="{6572AFC3-248F-49D1-994F-FD657A43DF5C}" srcId="{C1D0DE03-F844-4FCD-ACE9-CD87F324C3F1}" destId="{2588AF09-6A94-4A07-8469-9772521B684B}" srcOrd="0" destOrd="0" parTransId="{93D4CE11-F10B-495D-A13B-15E3632CC1AC}" sibTransId="{07210E0D-BC41-4EB6-BC86-C0FC026997E2}"/>
    <dgm:cxn modelId="{C8D2CF67-6B27-4301-B8BC-DE9C720DE442}" type="presOf" srcId="{4A9E3DBD-7BBF-48F0-8BFB-626DA22F8ECF}" destId="{477A4F33-10B5-4E2C-A8AE-FCFDB2939030}" srcOrd="0" destOrd="0" presId="urn:microsoft.com/office/officeart/2005/8/layout/pyramid1"/>
    <dgm:cxn modelId="{203436D9-9EB4-413E-8CCB-A414E641B865}" type="presOf" srcId="{60B73E7D-9A3A-4E94-AD0C-DF9FE8234280}" destId="{98EFF92E-F62A-413C-B248-9043A7BE25E6}" srcOrd="0" destOrd="0" presId="urn:microsoft.com/office/officeart/2005/8/layout/pyramid1"/>
    <dgm:cxn modelId="{57483F83-EA5F-45B6-A112-D791EECE5113}" type="presOf" srcId="{80ECCEB5-C825-481B-9351-FFEBF91A4955}" destId="{A2AC1BA6-B82E-4DA7-9C4A-BEFBAA873440}" srcOrd="1" destOrd="0" presId="urn:microsoft.com/office/officeart/2005/8/layout/pyramid1"/>
    <dgm:cxn modelId="{C9CA5160-A00E-4230-9C6A-73AB34B19071}" type="presOf" srcId="{0C3B8824-E0AF-4EE6-9FDE-C80C5E275FAF}" destId="{3DB21304-18F3-4047-9F7B-32569957CB81}" srcOrd="1" destOrd="0" presId="urn:microsoft.com/office/officeart/2005/8/layout/pyramid1"/>
    <dgm:cxn modelId="{191D476B-B391-407C-9DE4-A270DA48470D}" type="presOf" srcId="{80B34C4A-34CE-4ED9-A77B-FD81C296ACC5}" destId="{F638F7F6-858F-4897-8DC5-3628909E8A84}" srcOrd="0" destOrd="0" presId="urn:microsoft.com/office/officeart/2005/8/layout/pyramid1"/>
    <dgm:cxn modelId="{CF87A402-9D45-493B-800C-44FB5BA7FC05}" srcId="{3C8E1B78-4BB2-4501-8C0A-187AE96E7CFB}" destId="{5981D840-5C63-4A13-AF31-7082AAF2B8BB}" srcOrd="0" destOrd="0" parTransId="{AC58D3B8-BC3C-41B5-A2AB-D692B507E745}" sibTransId="{054051CB-2DFC-46D5-964B-B448C5118BA9}"/>
    <dgm:cxn modelId="{B4B8D443-9087-463B-8461-7344A4D79E47}" srcId="{0C3B8824-E0AF-4EE6-9FDE-C80C5E275FAF}" destId="{80B34C4A-34CE-4ED9-A77B-FD81C296ACC5}" srcOrd="0" destOrd="0" parTransId="{F4B6A4AE-FB17-4CF7-A7E3-ED05B0B002F3}" sibTransId="{DADBADD4-4E67-4B56-8381-BA5FCF55BE40}"/>
    <dgm:cxn modelId="{15EE06EE-0CE7-4ABD-AB63-E1955836F29A}" type="presOf" srcId="{80B34C4A-34CE-4ED9-A77B-FD81C296ACC5}" destId="{BA88BAE1-0901-44AE-B9FC-6DDF27B1664B}" srcOrd="1" destOrd="0" presId="urn:microsoft.com/office/officeart/2005/8/layout/pyramid1"/>
    <dgm:cxn modelId="{3A199CA3-C694-4290-8BBE-D6A8D8051290}" srcId="{4A9E3DBD-7BBF-48F0-8BFB-626DA22F8ECF}" destId="{E60DF827-78FD-485F-B0F6-102A88B86E30}" srcOrd="3" destOrd="0" parTransId="{E2C9796E-717E-4141-8BB6-5E1BD22C72BD}" sibTransId="{F50A54D5-D54E-4CDA-A832-48572DD80119}"/>
    <dgm:cxn modelId="{D0B55744-A64E-486D-BE68-F41307259582}" srcId="{3C8E1B78-4BB2-4501-8C0A-187AE96E7CFB}" destId="{9530D41C-D3F9-4927-98CF-4E29665883A0}" srcOrd="1" destOrd="0" parTransId="{F07BA298-B9D4-41EC-B48B-D37FCCBE0E40}" sibTransId="{2640B4D9-93A8-4EFD-92F8-935F829DA652}"/>
    <dgm:cxn modelId="{E47CB2CF-61C0-4B1A-A361-FFDC05BED5BB}" type="presOf" srcId="{0C3B8824-E0AF-4EE6-9FDE-C80C5E275FAF}" destId="{F05C7E52-4E44-428D-B121-7BCDAA186D7D}" srcOrd="0" destOrd="0" presId="urn:microsoft.com/office/officeart/2005/8/layout/pyramid1"/>
    <dgm:cxn modelId="{8BE7BA5A-4BC4-425D-9881-52365D54D142}" srcId="{4A9E3DBD-7BBF-48F0-8BFB-626DA22F8ECF}" destId="{0C3B8824-E0AF-4EE6-9FDE-C80C5E275FAF}" srcOrd="1" destOrd="0" parTransId="{AD20D8AD-4CA9-45E3-8756-0D58436914A0}" sibTransId="{CFE0210E-1F09-40D9-B641-A536FC2DA84D}"/>
    <dgm:cxn modelId="{70BAA46F-95A4-4AA4-9376-188401F5F095}" srcId="{4A9E3DBD-7BBF-48F0-8BFB-626DA22F8ECF}" destId="{3C8E1B78-4BB2-4501-8C0A-187AE96E7CFB}" srcOrd="2" destOrd="0" parTransId="{1E3AE7D4-E05B-4B46-9FA9-0FFF7BB75C5C}" sibTransId="{B37DA69C-40DF-4F70-B56B-87312CBF6138}"/>
    <dgm:cxn modelId="{5ACF6466-DB21-4EA2-80F2-8D25AD2516EC}" type="presOf" srcId="{8BA4B68C-80A5-49D7-9C73-DFC5E7BDD51D}" destId="{1C6F3A3D-52A2-430E-BCA3-1AA9E540A71F}" srcOrd="0" destOrd="0" presId="urn:microsoft.com/office/officeart/2005/8/layout/pyramid1"/>
    <dgm:cxn modelId="{6B3FDAE7-60B2-42B2-B1F3-DF1E10AE0F5A}" type="presOf" srcId="{60B73E7D-9A3A-4E94-AD0C-DF9FE8234280}" destId="{8389EEEF-8831-4364-9ABF-13C81A78F551}" srcOrd="1" destOrd="0" presId="urn:microsoft.com/office/officeart/2005/8/layout/pyramid1"/>
    <dgm:cxn modelId="{43293DD4-338B-4A63-96B8-7C9EE05AACCE}" type="presOf" srcId="{C1D0DE03-F844-4FCD-ACE9-CD87F324C3F1}" destId="{8532E206-96B4-4ED9-B453-6013CE8BF792}" srcOrd="1" destOrd="0" presId="urn:microsoft.com/office/officeart/2005/8/layout/pyramid1"/>
    <dgm:cxn modelId="{CF8EB9A2-1AF6-420C-A413-842696710B8F}" type="presOf" srcId="{9530D41C-D3F9-4927-98CF-4E29665883A0}" destId="{A5A47DCF-A483-42DF-98AC-FEB5B61758A4}" srcOrd="0" destOrd="1" presId="urn:microsoft.com/office/officeart/2005/8/layout/pyramid1"/>
    <dgm:cxn modelId="{8D31DDA8-9246-4127-93CD-98E8530A1559}" type="presOf" srcId="{E60DF827-78FD-485F-B0F6-102A88B86E30}" destId="{F95391D9-02E8-40DA-93FF-7C2230E629E6}" srcOrd="0" destOrd="0" presId="urn:microsoft.com/office/officeart/2005/8/layout/pyramid1"/>
    <dgm:cxn modelId="{A548E11E-53E4-4C87-A5F6-C0341A8BA93B}" type="presOf" srcId="{80ECCEB5-C825-481B-9351-FFEBF91A4955}" destId="{40A172F2-E7D8-4792-81A8-9FD7E5229BA0}" srcOrd="0" destOrd="0" presId="urn:microsoft.com/office/officeart/2005/8/layout/pyramid1"/>
    <dgm:cxn modelId="{70630FC5-3D44-4873-8A8D-D1394694A076}" srcId="{4A9E3DBD-7BBF-48F0-8BFB-626DA22F8ECF}" destId="{C1D0DE03-F844-4FCD-ACE9-CD87F324C3F1}" srcOrd="0" destOrd="0" parTransId="{8604085F-C0E2-436F-8D4D-900D2AFA6FE9}" sibTransId="{55AC003A-43DF-460C-A0F7-08EA3B49F29B}"/>
    <dgm:cxn modelId="{C1E9D507-9F2D-4AD9-86CF-1A06B61D0E6D}" srcId="{8BA4B68C-80A5-49D7-9C73-DFC5E7BDD51D}" destId="{80ECCEB5-C825-481B-9351-FFEBF91A4955}" srcOrd="0" destOrd="0" parTransId="{33469491-7E15-4882-8DB0-D0C2E7B2B47F}" sibTransId="{66CC107B-6794-40C5-B679-A01FFDE88D7C}"/>
    <dgm:cxn modelId="{9B7336AE-4BAD-4030-BE2E-9BAF2BE2837A}" type="presOf" srcId="{9530D41C-D3F9-4927-98CF-4E29665883A0}" destId="{F839DF89-48AF-4FAD-A3AF-DD216FBBAA29}" srcOrd="1" destOrd="1" presId="urn:microsoft.com/office/officeart/2005/8/layout/pyramid1"/>
    <dgm:cxn modelId="{9111F240-DFC3-46CE-AAB4-62098B77796E}" type="presOf" srcId="{8BA4B68C-80A5-49D7-9C73-DFC5E7BDD51D}" destId="{FCD026CA-3AF7-4099-A50E-ED9094AEC0E9}" srcOrd="1" destOrd="0" presId="urn:microsoft.com/office/officeart/2005/8/layout/pyramid1"/>
    <dgm:cxn modelId="{6EFE3B17-25E9-4DE3-9083-97849A102BD6}" srcId="{4A9E3DBD-7BBF-48F0-8BFB-626DA22F8ECF}" destId="{8BA4B68C-80A5-49D7-9C73-DFC5E7BDD51D}" srcOrd="4" destOrd="0" parTransId="{E40E4E98-25B6-4966-A292-9D4AA71D5075}" sibTransId="{3F240B84-82F6-49C6-8B07-912343931A1F}"/>
    <dgm:cxn modelId="{3B7F3091-2559-4ACA-8320-F0EDE49C6AF7}" srcId="{E60DF827-78FD-485F-B0F6-102A88B86E30}" destId="{60B73E7D-9A3A-4E94-AD0C-DF9FE8234280}" srcOrd="0" destOrd="0" parTransId="{F8E91E9A-B1CC-4479-A811-621552EA02C3}" sibTransId="{6082F9DF-4141-4F54-A28A-B6C94A2F3519}"/>
    <dgm:cxn modelId="{980F75D7-1A1D-41BF-BD38-BFF2E5EC0EFE}" type="presOf" srcId="{2588AF09-6A94-4A07-8469-9772521B684B}" destId="{3C249FB1-AFAE-4ABF-97A5-CA780C9DF923}" srcOrd="0" destOrd="0" presId="urn:microsoft.com/office/officeart/2005/8/layout/pyramid1"/>
    <dgm:cxn modelId="{8278E19B-D0A1-44F9-A0A2-7D643EBE9203}" type="presOf" srcId="{E60DF827-78FD-485F-B0F6-102A88B86E30}" destId="{4D50ABCC-2A27-4068-B098-A25D6535E2B4}" srcOrd="1" destOrd="0" presId="urn:microsoft.com/office/officeart/2005/8/layout/pyramid1"/>
    <dgm:cxn modelId="{C26392BB-FF59-43B6-A66A-C2E93D45714D}" type="presOf" srcId="{2588AF09-6A94-4A07-8469-9772521B684B}" destId="{28FEE8B1-BEC4-407C-A030-A122BBA883D7}" srcOrd="1" destOrd="0" presId="urn:microsoft.com/office/officeart/2005/8/layout/pyramid1"/>
    <dgm:cxn modelId="{7CCC67FE-C1B5-491C-B413-1F6C75A13773}" type="presOf" srcId="{5981D840-5C63-4A13-AF31-7082AAF2B8BB}" destId="{A5A47DCF-A483-42DF-98AC-FEB5B61758A4}" srcOrd="0" destOrd="0" presId="urn:microsoft.com/office/officeart/2005/8/layout/pyramid1"/>
    <dgm:cxn modelId="{74614C46-245D-47A6-AD3F-6AD59989673F}" type="presOf" srcId="{C1D0DE03-F844-4FCD-ACE9-CD87F324C3F1}" destId="{74C540EB-BECB-48DA-A5A6-B22509864C16}" srcOrd="0" destOrd="0" presId="urn:microsoft.com/office/officeart/2005/8/layout/pyramid1"/>
    <dgm:cxn modelId="{B6679D83-CB63-4525-BB13-E69BB91F09A8}" type="presOf" srcId="{3C8E1B78-4BB2-4501-8C0A-187AE96E7CFB}" destId="{BA73E5C0-560B-40FC-B359-AFC7B5351A1E}" srcOrd="1" destOrd="0" presId="urn:microsoft.com/office/officeart/2005/8/layout/pyramid1"/>
    <dgm:cxn modelId="{1299FE32-D36A-40FB-98ED-9DBFA7C9CBC5}" type="presParOf" srcId="{477A4F33-10B5-4E2C-A8AE-FCFDB2939030}" destId="{5E0C1EEE-3BB4-4CA9-B9CE-73A6A88474DE}" srcOrd="0" destOrd="0" presId="urn:microsoft.com/office/officeart/2005/8/layout/pyramid1"/>
    <dgm:cxn modelId="{5DCFADF4-4841-4E7C-992B-E3E7E49A6ED4}" type="presParOf" srcId="{5E0C1EEE-3BB4-4CA9-B9CE-73A6A88474DE}" destId="{3C249FB1-AFAE-4ABF-97A5-CA780C9DF923}" srcOrd="0" destOrd="0" presId="urn:microsoft.com/office/officeart/2005/8/layout/pyramid1"/>
    <dgm:cxn modelId="{16C8B5D8-7867-46A7-AF31-FCD2818479B8}" type="presParOf" srcId="{5E0C1EEE-3BB4-4CA9-B9CE-73A6A88474DE}" destId="{28FEE8B1-BEC4-407C-A030-A122BBA883D7}" srcOrd="1" destOrd="0" presId="urn:microsoft.com/office/officeart/2005/8/layout/pyramid1"/>
    <dgm:cxn modelId="{7D811982-59FE-4F96-B1D9-C32C55949780}" type="presParOf" srcId="{5E0C1EEE-3BB4-4CA9-B9CE-73A6A88474DE}" destId="{74C540EB-BECB-48DA-A5A6-B22509864C16}" srcOrd="2" destOrd="0" presId="urn:microsoft.com/office/officeart/2005/8/layout/pyramid1"/>
    <dgm:cxn modelId="{0E290F92-2467-4580-BBEF-BC048F6A6AAE}" type="presParOf" srcId="{5E0C1EEE-3BB4-4CA9-B9CE-73A6A88474DE}" destId="{8532E206-96B4-4ED9-B453-6013CE8BF792}" srcOrd="3" destOrd="0" presId="urn:microsoft.com/office/officeart/2005/8/layout/pyramid1"/>
    <dgm:cxn modelId="{66E80021-36AE-43A3-9D85-F41694B6E937}" type="presParOf" srcId="{477A4F33-10B5-4E2C-A8AE-FCFDB2939030}" destId="{CA1130E7-B912-43F6-ABA9-92C00C48DA1D}" srcOrd="1" destOrd="0" presId="urn:microsoft.com/office/officeart/2005/8/layout/pyramid1"/>
    <dgm:cxn modelId="{EDE7997E-BA48-43EF-8D8A-FF3F1FCBE603}" type="presParOf" srcId="{CA1130E7-B912-43F6-ABA9-92C00C48DA1D}" destId="{F638F7F6-858F-4897-8DC5-3628909E8A84}" srcOrd="0" destOrd="0" presId="urn:microsoft.com/office/officeart/2005/8/layout/pyramid1"/>
    <dgm:cxn modelId="{D3514E13-D5C4-44F7-8A81-8B67DFF32A7F}" type="presParOf" srcId="{CA1130E7-B912-43F6-ABA9-92C00C48DA1D}" destId="{BA88BAE1-0901-44AE-B9FC-6DDF27B1664B}" srcOrd="1" destOrd="0" presId="urn:microsoft.com/office/officeart/2005/8/layout/pyramid1"/>
    <dgm:cxn modelId="{E86C96E4-B741-4152-BF01-A7B4C2D403CE}" type="presParOf" srcId="{CA1130E7-B912-43F6-ABA9-92C00C48DA1D}" destId="{F05C7E52-4E44-428D-B121-7BCDAA186D7D}" srcOrd="2" destOrd="0" presId="urn:microsoft.com/office/officeart/2005/8/layout/pyramid1"/>
    <dgm:cxn modelId="{C72C670F-5FF5-4977-9215-7F5FB1F12BE6}" type="presParOf" srcId="{CA1130E7-B912-43F6-ABA9-92C00C48DA1D}" destId="{3DB21304-18F3-4047-9F7B-32569957CB81}" srcOrd="3" destOrd="0" presId="urn:microsoft.com/office/officeart/2005/8/layout/pyramid1"/>
    <dgm:cxn modelId="{602CAADC-F388-4504-A0EB-60D71F4B5B9F}" type="presParOf" srcId="{477A4F33-10B5-4E2C-A8AE-FCFDB2939030}" destId="{750C6635-7C8C-4050-90C6-0B3870945677}" srcOrd="2" destOrd="0" presId="urn:microsoft.com/office/officeart/2005/8/layout/pyramid1"/>
    <dgm:cxn modelId="{F5F6B158-2684-419B-A6A7-6D22ACEB1AAE}" type="presParOf" srcId="{750C6635-7C8C-4050-90C6-0B3870945677}" destId="{A5A47DCF-A483-42DF-98AC-FEB5B61758A4}" srcOrd="0" destOrd="0" presId="urn:microsoft.com/office/officeart/2005/8/layout/pyramid1"/>
    <dgm:cxn modelId="{7869EAE1-7A0F-49D7-82C5-AA3A2AA6ABDD}" type="presParOf" srcId="{750C6635-7C8C-4050-90C6-0B3870945677}" destId="{F839DF89-48AF-4FAD-A3AF-DD216FBBAA29}" srcOrd="1" destOrd="0" presId="urn:microsoft.com/office/officeart/2005/8/layout/pyramid1"/>
    <dgm:cxn modelId="{3658AED4-7996-4288-8443-28DC40012F29}" type="presParOf" srcId="{750C6635-7C8C-4050-90C6-0B3870945677}" destId="{AEE19EFC-D939-409A-BA3E-AAD346FF05AD}" srcOrd="2" destOrd="0" presId="urn:microsoft.com/office/officeart/2005/8/layout/pyramid1"/>
    <dgm:cxn modelId="{1C49D6F2-EC1F-4FED-9658-C21A08C921C9}" type="presParOf" srcId="{750C6635-7C8C-4050-90C6-0B3870945677}" destId="{BA73E5C0-560B-40FC-B359-AFC7B5351A1E}" srcOrd="3" destOrd="0" presId="urn:microsoft.com/office/officeart/2005/8/layout/pyramid1"/>
    <dgm:cxn modelId="{EE1C790D-E2CA-4A15-9D4B-97FEA12381A5}" type="presParOf" srcId="{477A4F33-10B5-4E2C-A8AE-FCFDB2939030}" destId="{AC9B64F6-68B5-425C-ADFC-350EC0482810}" srcOrd="3" destOrd="0" presId="urn:microsoft.com/office/officeart/2005/8/layout/pyramid1"/>
    <dgm:cxn modelId="{34BCAC98-DB20-4302-A9D2-FFAD381979D0}" type="presParOf" srcId="{AC9B64F6-68B5-425C-ADFC-350EC0482810}" destId="{98EFF92E-F62A-413C-B248-9043A7BE25E6}" srcOrd="0" destOrd="0" presId="urn:microsoft.com/office/officeart/2005/8/layout/pyramid1"/>
    <dgm:cxn modelId="{E26E08B7-76A1-4741-9604-4619B3EC9D83}" type="presParOf" srcId="{AC9B64F6-68B5-425C-ADFC-350EC0482810}" destId="{8389EEEF-8831-4364-9ABF-13C81A78F551}" srcOrd="1" destOrd="0" presId="urn:microsoft.com/office/officeart/2005/8/layout/pyramid1"/>
    <dgm:cxn modelId="{3830BE06-CFCC-42F6-9FA6-2FE076B42FDD}" type="presParOf" srcId="{AC9B64F6-68B5-425C-ADFC-350EC0482810}" destId="{F95391D9-02E8-40DA-93FF-7C2230E629E6}" srcOrd="2" destOrd="0" presId="urn:microsoft.com/office/officeart/2005/8/layout/pyramid1"/>
    <dgm:cxn modelId="{E9FDE62B-7B37-4DC9-A1B7-649DB3B832E4}" type="presParOf" srcId="{AC9B64F6-68B5-425C-ADFC-350EC0482810}" destId="{4D50ABCC-2A27-4068-B098-A25D6535E2B4}" srcOrd="3" destOrd="0" presId="urn:microsoft.com/office/officeart/2005/8/layout/pyramid1"/>
    <dgm:cxn modelId="{937DB76F-F147-4742-9A1B-4A367D02C260}" type="presParOf" srcId="{477A4F33-10B5-4E2C-A8AE-FCFDB2939030}" destId="{134BADEA-8D7F-4FA9-B783-02320C536B00}" srcOrd="4" destOrd="0" presId="urn:microsoft.com/office/officeart/2005/8/layout/pyramid1"/>
    <dgm:cxn modelId="{2F034306-6BCB-41FC-B502-D50DDED11497}" type="presParOf" srcId="{134BADEA-8D7F-4FA9-B783-02320C536B00}" destId="{40A172F2-E7D8-4792-81A8-9FD7E5229BA0}" srcOrd="0" destOrd="0" presId="urn:microsoft.com/office/officeart/2005/8/layout/pyramid1"/>
    <dgm:cxn modelId="{D43B631C-06BA-4E36-B326-0A8E4E8F535E}" type="presParOf" srcId="{134BADEA-8D7F-4FA9-B783-02320C536B00}" destId="{A2AC1BA6-B82E-4DA7-9C4A-BEFBAA873440}" srcOrd="1" destOrd="0" presId="urn:microsoft.com/office/officeart/2005/8/layout/pyramid1"/>
    <dgm:cxn modelId="{42BBF10A-6FA1-4579-B48D-419AFF6CF2AE}" type="presParOf" srcId="{134BADEA-8D7F-4FA9-B783-02320C536B00}" destId="{1C6F3A3D-52A2-430E-BCA3-1AA9E540A71F}" srcOrd="2" destOrd="0" presId="urn:microsoft.com/office/officeart/2005/8/layout/pyramid1"/>
    <dgm:cxn modelId="{CD3BF20C-935A-46CB-AB8D-2047BB5A14C2}" type="presParOf" srcId="{134BADEA-8D7F-4FA9-B783-02320C536B00}" destId="{FCD026CA-3AF7-4099-A50E-ED9094AEC0E9}"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731D25-CED7-437A-A7BC-AE2708B37F17}" type="datetime1">
              <a:rPr lang="en-US"/>
              <a:pPr>
                <a:defRPr/>
              </a:pPr>
              <a:t>8/10/2015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2E5AAA-E2B1-47A3-83E1-287B9F0F4E61}" type="slidenum">
              <a:rPr lang="en-US"/>
              <a:pPr>
                <a:defRPr/>
              </a:pPr>
              <a:t>‹#›</a:t>
            </a:fld>
            <a:endParaRPr lang="en-US"/>
          </a:p>
        </p:txBody>
      </p:sp>
    </p:spTree>
    <p:extLst>
      <p:ext uri="{BB962C8B-B14F-4D97-AF65-F5344CB8AC3E}">
        <p14:creationId xmlns:p14="http://schemas.microsoft.com/office/powerpoint/2010/main" val="4012213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182FD7F-27C9-4520-9025-C3E9D87F9A34}" type="datetime1">
              <a:rPr lang="en-US"/>
              <a:pPr>
                <a:defRPr/>
              </a:pPr>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BD7A89C-A04D-4907-8F9A-13A255133606}" type="slidenum">
              <a:rPr lang="en-US"/>
              <a:pPr>
                <a:defRPr/>
              </a:pPr>
              <a:t>‹#›</a:t>
            </a:fld>
            <a:endParaRPr lang="en-US"/>
          </a:p>
        </p:txBody>
      </p:sp>
    </p:spTree>
    <p:extLst>
      <p:ext uri="{BB962C8B-B14F-4D97-AF65-F5344CB8AC3E}">
        <p14:creationId xmlns:p14="http://schemas.microsoft.com/office/powerpoint/2010/main" val="39341398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nyminds.achievementfirst.org/sites/NetworkSupport/TeamTD/Pages/AF-Essentials-Rubric.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a:t>
            </a:fld>
            <a:endParaRPr lang="en-US"/>
          </a:p>
        </p:txBody>
      </p:sp>
    </p:spTree>
    <p:extLst>
      <p:ext uri="{BB962C8B-B14F-4D97-AF65-F5344CB8AC3E}">
        <p14:creationId xmlns:p14="http://schemas.microsoft.com/office/powerpoint/2010/main" val="178598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SAMs are a measure of student growth.</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u="sng" kern="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u="sng" kern="1200" dirty="0" smtClean="0"/>
              <a:t>Additional</a:t>
            </a:r>
            <a:r>
              <a:rPr lang="en-US" sz="1200" b="0" u="sng" kern="1200" baseline="0" dirty="0" smtClean="0"/>
              <a:t> talking points if needed - t</a:t>
            </a:r>
            <a:r>
              <a:rPr lang="en-US" sz="1200" b="0" u="sng" kern="1200" dirty="0" smtClean="0"/>
              <a:t>hey are…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u="sng" kern="1200" dirty="0" smtClean="0"/>
          </a:p>
          <a:p>
            <a:pPr marL="457200" indent="-457200">
              <a:buFontTx/>
              <a:buAutoNum type="arabicParenR"/>
            </a:pPr>
            <a:r>
              <a:rPr lang="en-US" dirty="0" smtClean="0">
                <a:solidFill>
                  <a:srgbClr val="005CAA"/>
                </a:solidFill>
              </a:rPr>
              <a:t>Growth-based – we</a:t>
            </a:r>
            <a:r>
              <a:rPr lang="en-US" baseline="0" dirty="0" smtClean="0">
                <a:solidFill>
                  <a:srgbClr val="005CAA"/>
                </a:solidFill>
              </a:rPr>
              <a:t> look at how much all students have grown relative to their starting point rather than focusing on how many students reach proficiency</a:t>
            </a:r>
            <a:endParaRPr lang="en-US" dirty="0" smtClean="0">
              <a:solidFill>
                <a:srgbClr val="005CAA"/>
              </a:solidFill>
            </a:endParaRPr>
          </a:p>
          <a:p>
            <a:pPr marL="457200" indent="-457200">
              <a:buFontTx/>
              <a:buAutoNum type="arabicParenR"/>
            </a:pPr>
            <a:r>
              <a:rPr lang="en-US" dirty="0" smtClean="0">
                <a:solidFill>
                  <a:srgbClr val="005CAA"/>
                </a:solidFill>
              </a:rPr>
              <a:t>Comprehensive – great</a:t>
            </a:r>
            <a:r>
              <a:rPr lang="en-US" baseline="0" dirty="0" smtClean="0">
                <a:solidFill>
                  <a:srgbClr val="005CAA"/>
                </a:solidFill>
              </a:rPr>
              <a:t> teachers demonstrate growth for ALL of their students, not just some</a:t>
            </a:r>
            <a:endParaRPr lang="en-US" dirty="0" smtClean="0">
              <a:solidFill>
                <a:srgbClr val="005CAA"/>
              </a:solidFill>
            </a:endParaRPr>
          </a:p>
          <a:p>
            <a:pPr marL="457200" indent="-457200">
              <a:buFontTx/>
              <a:buAutoNum type="arabicParenR"/>
            </a:pPr>
            <a:r>
              <a:rPr lang="en-US" dirty="0" smtClean="0">
                <a:solidFill>
                  <a:srgbClr val="005CAA"/>
                </a:solidFill>
              </a:rPr>
              <a:t>Noncompetitive – all teachers have the ability to receive a high SMAs score</a:t>
            </a:r>
          </a:p>
          <a:p>
            <a:pPr marL="457200" indent="-457200">
              <a:buFontTx/>
              <a:buAutoNum type="arabicParenR"/>
            </a:pPr>
            <a:r>
              <a:rPr lang="en-US" dirty="0" smtClean="0">
                <a:solidFill>
                  <a:srgbClr val="005CAA"/>
                </a:solidFill>
              </a:rPr>
              <a:t>Differentiated – SAMs account for student difference – i.e., it is more difficult to show growth for students who start above grade level compared with those who start below grade level, and our model accounts for this</a:t>
            </a:r>
          </a:p>
          <a:p>
            <a:pPr marL="457200" indent="-457200">
              <a:buFontTx/>
              <a:buAutoNum type="arabicParenR"/>
            </a:pPr>
            <a:endParaRPr lang="en-US" dirty="0" smtClean="0">
              <a:solidFill>
                <a:srgbClr val="005CAA"/>
              </a:solidFill>
            </a:endParaRPr>
          </a:p>
          <a:p>
            <a:pPr marL="457200" indent="-457200">
              <a:buFontTx/>
              <a:buAutoNum type="arabicParenR"/>
            </a:pPr>
            <a:r>
              <a:rPr lang="en-US" dirty="0" smtClean="0">
                <a:solidFill>
                  <a:srgbClr val="005CAA"/>
                </a:solidFill>
              </a:rPr>
              <a:t>Principals and regional sups</a:t>
            </a:r>
            <a:r>
              <a:rPr lang="en-US" baseline="0" dirty="0" smtClean="0">
                <a:solidFill>
                  <a:srgbClr val="005CAA"/>
                </a:solidFill>
              </a:rPr>
              <a:t> carefully </a:t>
            </a:r>
            <a:r>
              <a:rPr lang="en-US" dirty="0" smtClean="0">
                <a:solidFill>
                  <a:srgbClr val="005CAA"/>
                </a:solidFill>
              </a:rPr>
              <a:t>review SAMs scores before they are finalized to ensure fairness</a:t>
            </a:r>
            <a:r>
              <a:rPr lang="en-US" baseline="0" dirty="0" smtClean="0">
                <a:solidFill>
                  <a:srgbClr val="005CAA"/>
                </a:solidFill>
              </a:rPr>
              <a:t> and consistency across schools</a:t>
            </a:r>
            <a:endParaRPr lang="en-US" dirty="0" smtClean="0">
              <a:solidFill>
                <a:srgbClr val="005CAA"/>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u="sng" kern="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10</a:t>
            </a:fld>
            <a:endParaRPr lang="en-US"/>
          </a:p>
        </p:txBody>
      </p:sp>
    </p:spTree>
    <p:extLst>
      <p:ext uri="{BB962C8B-B14F-4D97-AF65-F5344CB8AC3E}">
        <p14:creationId xmlns:p14="http://schemas.microsoft.com/office/powerpoint/2010/main" val="428816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128"/>
                <a:cs typeface="ＭＳ Ｐゴシック" charset="-128"/>
              </a:rPr>
              <a:t>Another slice of the TCP pie are lesson observations</a:t>
            </a: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Scholars deserve high-quality, joyfully rigorous lessons every day. </a:t>
            </a: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Lesson Observations measure quality of instruction and provide a snapshot of​ a teacher’s performance while the Comprehensive Evaluation assesses a teacher over the course of the year. </a:t>
            </a: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Lesson observations are based on the </a:t>
            </a:r>
            <a:r>
              <a:rPr lang="en-US" sz="1200" b="0" i="0" u="none" strike="noStrike" kern="1200" dirty="0" smtClean="0">
                <a:solidFill>
                  <a:schemeClr val="tx1"/>
                </a:solidFill>
                <a:effectLst/>
                <a:latin typeface="+mn-lt"/>
                <a:ea typeface="ＭＳ Ｐゴシック" charset="-128"/>
                <a:cs typeface="ＭＳ Ｐゴシック" charset="-128"/>
                <a:hlinkClick r:id="rId3"/>
              </a:rPr>
              <a:t>AF Essentials Rubric. </a:t>
            </a:r>
            <a:r>
              <a:rPr lang="en-US" sz="1200" b="0" i="0" kern="1200" dirty="0" smtClean="0">
                <a:solidFill>
                  <a:schemeClr val="tx1"/>
                </a:solidFill>
                <a:effectLst/>
                <a:latin typeface="+mn-lt"/>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11</a:t>
            </a:fld>
            <a:endParaRPr lang="en-US"/>
          </a:p>
        </p:txBody>
      </p:sp>
    </p:spTree>
    <p:extLst>
      <p:ext uri="{BB962C8B-B14F-4D97-AF65-F5344CB8AC3E}">
        <p14:creationId xmlns:p14="http://schemas.microsoft.com/office/powerpoint/2010/main" val="26506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Family and Student Survey:  </a:t>
            </a:r>
            <a:r>
              <a:rPr lang="en-US" dirty="0" smtClean="0"/>
              <a:t>Family</a:t>
            </a:r>
            <a:r>
              <a:rPr lang="en-US" baseline="0" dirty="0" smtClean="0"/>
              <a:t> and student surveys measure the relationship you build with the children and families that we serve.  Student surveys are only sent in grade 3 and up (for obvious reasons </a:t>
            </a:r>
            <a:r>
              <a:rPr lang="en-US" baseline="0" dirty="0" smtClean="0">
                <a:sym typeface="Wingdings" panose="05000000000000000000" pitchFamily="2" charset="2"/>
              </a:rPr>
              <a:t>)</a:t>
            </a:r>
            <a:endParaRPr lang="en-US" baseline="0" dirty="0" smtClean="0"/>
          </a:p>
          <a:p>
            <a:endParaRPr lang="en-US" baseline="0" dirty="0" smtClean="0"/>
          </a:p>
          <a:p>
            <a:r>
              <a:rPr lang="en-US" sz="1200" b="1" i="0" kern="1200" dirty="0" smtClean="0">
                <a:solidFill>
                  <a:schemeClr val="tx1"/>
                </a:solidFill>
                <a:effectLst/>
                <a:latin typeface="+mn-lt"/>
                <a:ea typeface="ＭＳ Ｐゴシック" charset="-128"/>
                <a:cs typeface="ＭＳ Ｐゴシック" charset="-128"/>
              </a:rPr>
              <a:t>Peer and Leader</a:t>
            </a:r>
            <a:r>
              <a:rPr lang="en-US" sz="1200" b="1" i="0" kern="1200" baseline="0" dirty="0" smtClean="0">
                <a:solidFill>
                  <a:schemeClr val="tx1"/>
                </a:solidFill>
                <a:effectLst/>
                <a:latin typeface="+mn-lt"/>
                <a:ea typeface="ＭＳ Ｐゴシック" charset="-128"/>
                <a:cs typeface="ＭＳ Ｐゴシック" charset="-128"/>
              </a:rPr>
              <a:t> Survey: </a:t>
            </a:r>
            <a:r>
              <a:rPr lang="en-US" sz="1200" b="0" i="0" kern="1200" dirty="0" smtClean="0">
                <a:solidFill>
                  <a:schemeClr val="tx1"/>
                </a:solidFill>
                <a:effectLst/>
                <a:latin typeface="+mn-lt"/>
                <a:ea typeface="ＭＳ Ｐゴシック" charset="-128"/>
                <a:cs typeface="ＭＳ Ｐゴシック" charset="-128"/>
              </a:rPr>
              <a:t>Because we know that teaching is a team sport and that AF’s most effective teachers must also be strong members of their grade-level, content, and school teams, the Teacher Career Pathway includes a peer survey and school leader survey to gather feedback  on each teacher’s core values and contributions to team achievement.</a:t>
            </a:r>
            <a:endParaRPr lang="en-US" dirty="0" smtClean="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12</a:t>
            </a:fld>
            <a:endParaRPr lang="en-US"/>
          </a:p>
        </p:txBody>
      </p:sp>
    </p:spTree>
    <p:extLst>
      <p:ext uri="{BB962C8B-B14F-4D97-AF65-F5344CB8AC3E}">
        <p14:creationId xmlns:p14="http://schemas.microsoft.com/office/powerpoint/2010/main" val="377017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These</a:t>
            </a:r>
            <a:r>
              <a:rPr lang="en-US" baseline="0" dirty="0" smtClean="0"/>
              <a:t> 4 components are weighted differently depending on the type of teacher you are.  Each component is converted into points and then added up to an overall score, which is used to determine your place along the Teacher Career Pathway.</a:t>
            </a:r>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13</a:t>
            </a:fld>
            <a:endParaRPr lang="en-US"/>
          </a:p>
        </p:txBody>
      </p:sp>
    </p:spTree>
    <p:extLst>
      <p:ext uri="{BB962C8B-B14F-4D97-AF65-F5344CB8AC3E}">
        <p14:creationId xmlns:p14="http://schemas.microsoft.com/office/powerpoint/2010/main" val="282367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pathway</a:t>
            </a:r>
            <a:r>
              <a:rPr lang="en-US" baseline="0" dirty="0" smtClean="0"/>
              <a:t> has 5 stages – while we celebrate our distinguished and master teachers, as you can see here stage 3 teachers make up the backbone of our network.  Stage 3 should be seen as solid performers consistently contributing to scholar achievement.  These teachers consistently deliver solid results and continue to hone their craft.</a:t>
            </a: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We have intentionally set an extremely high bar for stage advancement. Some schools may not have any Stage 4 or 5 teachers advance in a given year. </a:t>
            </a: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We see stage advancement as an enormous milestone in a long-term career path; we want you</a:t>
            </a:r>
            <a:r>
              <a:rPr lang="en-US" sz="1200" b="0" i="0" kern="1200" baseline="0" dirty="0" smtClean="0">
                <a:solidFill>
                  <a:schemeClr val="tx1"/>
                </a:solidFill>
                <a:effectLst/>
                <a:latin typeface="+mn-lt"/>
                <a:ea typeface="ＭＳ Ｐゴシック" charset="-128"/>
                <a:cs typeface="ＭＳ Ｐゴシック" charset="-128"/>
              </a:rPr>
              <a:t> to aspire to become a Distinguished or Master teacher but</a:t>
            </a:r>
            <a:r>
              <a:rPr lang="en-US" sz="1200" b="0" i="0" kern="1200" dirty="0" smtClean="0">
                <a:solidFill>
                  <a:schemeClr val="tx1"/>
                </a:solidFill>
                <a:effectLst/>
                <a:latin typeface="+mn-lt"/>
                <a:ea typeface="ＭＳ Ｐゴシック" charset="-128"/>
                <a:cs typeface="ＭＳ Ｐゴシック" charset="-128"/>
              </a:rPr>
              <a:t> it takes time.</a:t>
            </a:r>
            <a:r>
              <a:rPr lang="en-US" sz="1200" b="0" i="0" kern="1200" baseline="0" dirty="0" smtClean="0">
                <a:solidFill>
                  <a:schemeClr val="tx1"/>
                </a:solidFill>
                <a:effectLst/>
                <a:latin typeface="+mn-lt"/>
                <a:ea typeface="ＭＳ Ｐゴシック" charset="-128"/>
                <a:cs typeface="ＭＳ Ｐゴシック" charset="-128"/>
              </a:rPr>
              <a:t>  The key is that you’re growing from year to year.</a:t>
            </a:r>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14</a:t>
            </a:fld>
            <a:endParaRPr lang="en-US"/>
          </a:p>
        </p:txBody>
      </p:sp>
    </p:spTree>
    <p:extLst>
      <p:ext uri="{BB962C8B-B14F-4D97-AF65-F5344CB8AC3E}">
        <p14:creationId xmlns:p14="http://schemas.microsoft.com/office/powerpoint/2010/main" val="180126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Turn &amp; Talk to your neighbor</a:t>
            </a:r>
            <a:r>
              <a:rPr lang="en-US" b="1" baseline="0" dirty="0" smtClean="0"/>
              <a:t> </a:t>
            </a:r>
            <a:r>
              <a:rPr lang="en-US" baseline="0" dirty="0" smtClean="0"/>
              <a:t>– </a:t>
            </a:r>
          </a:p>
          <a:p>
            <a:endParaRPr lang="en-US" baseline="0" dirty="0" smtClean="0"/>
          </a:p>
          <a:p>
            <a:pPr marL="228600" indent="-228600">
              <a:buAutoNum type="arabicParenR"/>
            </a:pPr>
            <a:r>
              <a:rPr lang="en-US" baseline="0" dirty="0" smtClean="0"/>
              <a:t>What does it mean to have a fixed mindset?</a:t>
            </a:r>
          </a:p>
          <a:p>
            <a:pPr marL="228600" indent="-228600">
              <a:buAutoNum type="arabicParenR"/>
            </a:pPr>
            <a:r>
              <a:rPr lang="en-US" baseline="0" dirty="0" smtClean="0"/>
              <a:t>What would it mean to have a growth mindset?</a:t>
            </a:r>
            <a:endParaRPr lang="en-US" dirty="0" smtClean="0"/>
          </a:p>
          <a:p>
            <a:endParaRPr lang="en-US" dirty="0" smtClean="0"/>
          </a:p>
          <a:p>
            <a:r>
              <a:rPr lang="en-US" dirty="0" smtClean="0"/>
              <a:t>Your TCP data tells you much</a:t>
            </a:r>
            <a:r>
              <a:rPr lang="en-US" baseline="0" dirty="0" smtClean="0"/>
              <a:t> more than your stage:</a:t>
            </a:r>
          </a:p>
          <a:p>
            <a:endParaRPr lang="en-US" baseline="0" dirty="0" smtClean="0"/>
          </a:p>
          <a:p>
            <a:r>
              <a:rPr lang="en-US" dirty="0" smtClean="0">
                <a:ea typeface="ＭＳ Ｐゴシック" pitchFamily="34" charset="-128"/>
              </a:rPr>
              <a:t>Key messages:</a:t>
            </a:r>
          </a:p>
          <a:p>
            <a:pPr>
              <a:buFontTx/>
              <a:buChar char="•"/>
            </a:pPr>
            <a:r>
              <a:rPr lang="en-US" dirty="0" smtClean="0">
                <a:ea typeface="ＭＳ Ｐゴシック" pitchFamily="34" charset="-128"/>
              </a:rPr>
              <a:t>This is a </a:t>
            </a:r>
            <a:r>
              <a:rPr lang="en-US" b="1" dirty="0" smtClean="0">
                <a:ea typeface="ＭＳ Ｐゴシック" pitchFamily="34" charset="-128"/>
              </a:rPr>
              <a:t>career</a:t>
            </a:r>
            <a:r>
              <a:rPr lang="en-US" dirty="0" smtClean="0">
                <a:ea typeface="ＭＳ Ｐゴシック" pitchFamily="34" charset="-128"/>
              </a:rPr>
              <a:t> path. It’s not something to be achieved within a couple of years.</a:t>
            </a:r>
          </a:p>
          <a:p>
            <a:pPr>
              <a:buFontTx/>
              <a:buChar char="•"/>
            </a:pPr>
            <a:r>
              <a:rPr lang="en-US" dirty="0" smtClean="0">
                <a:ea typeface="ＭＳ Ｐゴシック" pitchFamily="34" charset="-128"/>
              </a:rPr>
              <a:t>Stage 3 teachers are effective teachers who</a:t>
            </a:r>
            <a:r>
              <a:rPr lang="en-US" baseline="0" dirty="0" smtClean="0">
                <a:ea typeface="ＭＳ Ｐゴシック" pitchFamily="34" charset="-128"/>
              </a:rPr>
              <a:t> are consistently growing in their craft; they make incredibly valuable contributions to our schools and are making a difference for the scholars they reach.</a:t>
            </a:r>
            <a:endParaRPr lang="en-US" dirty="0" smtClean="0">
              <a:ea typeface="ＭＳ Ｐゴシック" pitchFamily="34" charset="-128"/>
            </a:endParaRPr>
          </a:p>
          <a:p>
            <a:r>
              <a:rPr lang="en-US" baseline="0" dirty="0" smtClean="0">
                <a:ea typeface="ＭＳ Ｐゴシック" pitchFamily="34" charset="-128"/>
              </a:rPr>
              <a:t> </a:t>
            </a:r>
          </a:p>
          <a:p>
            <a:pPr marL="171450" indent="-171450">
              <a:buFont typeface="Arial" panose="020B0604020202020204" pitchFamily="34" charset="0"/>
              <a:buChar char="•"/>
            </a:pPr>
            <a:r>
              <a:rPr lang="en-US" baseline="0" dirty="0" smtClean="0">
                <a:ea typeface="ＭＳ Ｐゴシック" pitchFamily="34" charset="-128"/>
              </a:rPr>
              <a:t>Effective teachers use their TCP data to track areas of growth and their progress from year to year</a:t>
            </a:r>
          </a:p>
          <a:p>
            <a:pPr marL="171450" indent="-171450">
              <a:buFont typeface="Arial" panose="020B0604020202020204" pitchFamily="34" charset="0"/>
              <a:buChar char="•"/>
            </a:pPr>
            <a:r>
              <a:rPr lang="en-US" baseline="0" dirty="0" smtClean="0">
                <a:ea typeface="ＭＳ Ｐゴシック" pitchFamily="34" charset="-128"/>
              </a:rPr>
              <a:t>TCP isn’t just about “making it” to Stage 4</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15</a:t>
            </a:fld>
            <a:endParaRPr lang="en-US"/>
          </a:p>
        </p:txBody>
      </p:sp>
    </p:spTree>
    <p:extLst>
      <p:ext uri="{BB962C8B-B14F-4D97-AF65-F5344CB8AC3E}">
        <p14:creationId xmlns:p14="http://schemas.microsoft.com/office/powerpoint/2010/main" val="95714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TCP observations in particular are closely tied to the AOTY priorities.  </a:t>
            </a:r>
          </a:p>
          <a:p>
            <a:endParaRPr lang="en-US" dirty="0" smtClean="0"/>
          </a:p>
          <a:p>
            <a:r>
              <a:rPr lang="en-US" dirty="0" smtClean="0"/>
              <a:t>The Arc of the Year builds towards our </a:t>
            </a:r>
            <a:r>
              <a:rPr lang="en-US" b="1" dirty="0" smtClean="0"/>
              <a:t>larger </a:t>
            </a:r>
            <a:r>
              <a:rPr lang="en-US" b="1" dirty="0"/>
              <a:t>vision of teaching</a:t>
            </a:r>
            <a:r>
              <a:rPr lang="en-US" dirty="0"/>
              <a:t> as outlined in the AF Essentials. </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784A822-74E5-8A41-82BA-4AD4838E0D96}" type="slidenum">
              <a:rPr lang="en-US" smtClean="0"/>
              <a:pPr/>
              <a:t>16</a:t>
            </a:fld>
            <a:endParaRPr lang="en-US"/>
          </a:p>
        </p:txBody>
      </p:sp>
    </p:spTree>
    <p:extLst>
      <p:ext uri="{BB962C8B-B14F-4D97-AF65-F5344CB8AC3E}">
        <p14:creationId xmlns:p14="http://schemas.microsoft.com/office/powerpoint/2010/main" val="149387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1" eaLnBrk="1" hangingPunct="1"/>
            <a:endParaRPr lang="en-US" dirty="0" smtClean="0">
              <a:latin typeface="Arial" charset="0"/>
              <a:ea typeface="ＭＳ Ｐゴシック" pitchFamily="3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5" indent="-285744" eaLnBrk="0" hangingPunct="0">
              <a:defRPr>
                <a:solidFill>
                  <a:schemeClr val="tx1"/>
                </a:solidFill>
                <a:latin typeface="Arial" charset="0"/>
                <a:ea typeface="ＭＳ Ｐゴシック" pitchFamily="34" charset="-128"/>
              </a:defRPr>
            </a:lvl2pPr>
            <a:lvl3pPr marL="1142977" indent="-228596" eaLnBrk="0" hangingPunct="0">
              <a:defRPr>
                <a:solidFill>
                  <a:schemeClr val="tx1"/>
                </a:solidFill>
                <a:latin typeface="Arial" charset="0"/>
                <a:ea typeface="ＭＳ Ｐゴシック" pitchFamily="34" charset="-128"/>
              </a:defRPr>
            </a:lvl3pPr>
            <a:lvl4pPr marL="1600168" indent="-228596" eaLnBrk="0" hangingPunct="0">
              <a:defRPr>
                <a:solidFill>
                  <a:schemeClr val="tx1"/>
                </a:solidFill>
                <a:latin typeface="Arial" charset="0"/>
                <a:ea typeface="ＭＳ Ｐゴシック" pitchFamily="34" charset="-128"/>
              </a:defRPr>
            </a:lvl4pPr>
            <a:lvl5pPr marL="2057359" indent="-228596" eaLnBrk="0" hangingPunct="0">
              <a:defRPr>
                <a:solidFill>
                  <a:schemeClr val="tx1"/>
                </a:solidFill>
                <a:latin typeface="Arial" charset="0"/>
                <a:ea typeface="ＭＳ Ｐゴシック" pitchFamily="34" charset="-128"/>
              </a:defRPr>
            </a:lvl5pPr>
            <a:lvl6pPr marL="2514550" indent="-228596" eaLnBrk="0" fontAlgn="base" hangingPunct="0">
              <a:spcBef>
                <a:spcPct val="0"/>
              </a:spcBef>
              <a:spcAft>
                <a:spcPct val="0"/>
              </a:spcAft>
              <a:defRPr>
                <a:solidFill>
                  <a:schemeClr val="tx1"/>
                </a:solidFill>
                <a:latin typeface="Arial" charset="0"/>
                <a:ea typeface="ＭＳ Ｐゴシック" pitchFamily="34" charset="-128"/>
              </a:defRPr>
            </a:lvl6pPr>
            <a:lvl7pPr marL="2971741" indent="-228596" eaLnBrk="0" fontAlgn="base" hangingPunct="0">
              <a:spcBef>
                <a:spcPct val="0"/>
              </a:spcBef>
              <a:spcAft>
                <a:spcPct val="0"/>
              </a:spcAft>
              <a:defRPr>
                <a:solidFill>
                  <a:schemeClr val="tx1"/>
                </a:solidFill>
                <a:latin typeface="Arial" charset="0"/>
                <a:ea typeface="ＭＳ Ｐゴシック" pitchFamily="34" charset="-128"/>
              </a:defRPr>
            </a:lvl7pPr>
            <a:lvl8pPr marL="3428932" indent="-228596" eaLnBrk="0" fontAlgn="base" hangingPunct="0">
              <a:spcBef>
                <a:spcPct val="0"/>
              </a:spcBef>
              <a:spcAft>
                <a:spcPct val="0"/>
              </a:spcAft>
              <a:defRPr>
                <a:solidFill>
                  <a:schemeClr val="tx1"/>
                </a:solidFill>
                <a:latin typeface="Arial" charset="0"/>
                <a:ea typeface="ＭＳ Ｐゴシック" pitchFamily="34" charset="-128"/>
              </a:defRPr>
            </a:lvl8pPr>
            <a:lvl9pPr marL="3886122" indent="-22859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A53D8F5-8A92-42F2-A1E8-0C90EE1F7046}"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Key messages:</a:t>
            </a:r>
          </a:p>
          <a:p>
            <a:pPr>
              <a:buFontTx/>
              <a:buChar char="•"/>
            </a:pPr>
            <a:r>
              <a:rPr lang="en-US" b="1" dirty="0" smtClean="0">
                <a:ea typeface="ＭＳ Ｐゴシック" pitchFamily="34" charset="-128"/>
              </a:rPr>
              <a:t>IN ADVANCE</a:t>
            </a:r>
            <a:r>
              <a:rPr lang="en-US" dirty="0" smtClean="0">
                <a:ea typeface="ＭＳ Ｐゴシック" pitchFamily="34" charset="-128"/>
              </a:rPr>
              <a:t>: Choose your own inspirational ending and metaphor. E.g., team working together to contribute to the success of our students</a:t>
            </a:r>
          </a:p>
          <a:p>
            <a:pPr>
              <a:buFontTx/>
              <a:buChar char="•"/>
            </a:pPr>
            <a:r>
              <a:rPr lang="en-US" dirty="0" smtClean="0">
                <a:ea typeface="ＭＳ Ｐゴシック" pitchFamily="34" charset="-128"/>
              </a:rPr>
              <a:t>“Every year we get better--I’m excited to see our school team develop through the Teacher Career Pathway this year to create an even more rigorous and joyful learning environment for our scholars than ever before.”</a:t>
            </a:r>
          </a:p>
          <a:p>
            <a:pPr>
              <a:buFontTx/>
              <a:buChar char="•"/>
            </a:pPr>
            <a:r>
              <a:rPr lang="en-US" dirty="0" smtClean="0">
                <a:ea typeface="ＭＳ Ｐゴシック" pitchFamily="34" charset="-128"/>
              </a:rPr>
              <a:t>YOUR ADDITIONAL FINAL THOUGHTS</a:t>
            </a:r>
          </a:p>
          <a:p>
            <a:pPr>
              <a:buFontTx/>
              <a:buChar char="•"/>
            </a:pPr>
            <a:endParaRPr lang="en-US" dirty="0" smtClean="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5" indent="-285744" eaLnBrk="0" hangingPunct="0">
              <a:defRPr>
                <a:solidFill>
                  <a:schemeClr val="tx1"/>
                </a:solidFill>
                <a:latin typeface="Arial" charset="0"/>
                <a:ea typeface="ＭＳ Ｐゴシック" pitchFamily="34" charset="-128"/>
              </a:defRPr>
            </a:lvl2pPr>
            <a:lvl3pPr marL="1142977" indent="-228596" eaLnBrk="0" hangingPunct="0">
              <a:defRPr>
                <a:solidFill>
                  <a:schemeClr val="tx1"/>
                </a:solidFill>
                <a:latin typeface="Arial" charset="0"/>
                <a:ea typeface="ＭＳ Ｐゴシック" pitchFamily="34" charset="-128"/>
              </a:defRPr>
            </a:lvl3pPr>
            <a:lvl4pPr marL="1600168" indent="-228596" eaLnBrk="0" hangingPunct="0">
              <a:defRPr>
                <a:solidFill>
                  <a:schemeClr val="tx1"/>
                </a:solidFill>
                <a:latin typeface="Arial" charset="0"/>
                <a:ea typeface="ＭＳ Ｐゴシック" pitchFamily="34" charset="-128"/>
              </a:defRPr>
            </a:lvl4pPr>
            <a:lvl5pPr marL="2057359" indent="-228596" eaLnBrk="0" hangingPunct="0">
              <a:defRPr>
                <a:solidFill>
                  <a:schemeClr val="tx1"/>
                </a:solidFill>
                <a:latin typeface="Arial" charset="0"/>
                <a:ea typeface="ＭＳ Ｐゴシック" pitchFamily="34" charset="-128"/>
              </a:defRPr>
            </a:lvl5pPr>
            <a:lvl6pPr marL="2514550" indent="-228596" eaLnBrk="0" fontAlgn="base" hangingPunct="0">
              <a:spcBef>
                <a:spcPct val="0"/>
              </a:spcBef>
              <a:spcAft>
                <a:spcPct val="0"/>
              </a:spcAft>
              <a:defRPr>
                <a:solidFill>
                  <a:schemeClr val="tx1"/>
                </a:solidFill>
                <a:latin typeface="Arial" charset="0"/>
                <a:ea typeface="ＭＳ Ｐゴシック" pitchFamily="34" charset="-128"/>
              </a:defRPr>
            </a:lvl6pPr>
            <a:lvl7pPr marL="2971741" indent="-228596" eaLnBrk="0" fontAlgn="base" hangingPunct="0">
              <a:spcBef>
                <a:spcPct val="0"/>
              </a:spcBef>
              <a:spcAft>
                <a:spcPct val="0"/>
              </a:spcAft>
              <a:defRPr>
                <a:solidFill>
                  <a:schemeClr val="tx1"/>
                </a:solidFill>
                <a:latin typeface="Arial" charset="0"/>
                <a:ea typeface="ＭＳ Ｐゴシック" pitchFamily="34" charset="-128"/>
              </a:defRPr>
            </a:lvl7pPr>
            <a:lvl8pPr marL="3428932" indent="-228596" eaLnBrk="0" fontAlgn="base" hangingPunct="0">
              <a:spcBef>
                <a:spcPct val="0"/>
              </a:spcBef>
              <a:spcAft>
                <a:spcPct val="0"/>
              </a:spcAft>
              <a:defRPr>
                <a:solidFill>
                  <a:schemeClr val="tx1"/>
                </a:solidFill>
                <a:latin typeface="Arial" charset="0"/>
                <a:ea typeface="ＭＳ Ｐゴシック" pitchFamily="34" charset="-128"/>
              </a:defRPr>
            </a:lvl8pPr>
            <a:lvl9pPr marL="3886122" indent="-22859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A227296-0F39-4AEA-A32F-C7C79C2088E0}" type="slidenum">
              <a:rPr lang="en-US" smtClean="0"/>
              <a:pPr eaLnBrk="1" hangingPunct="1"/>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2</a:t>
            </a:fld>
            <a:endParaRPr lang="en-US"/>
          </a:p>
        </p:txBody>
      </p:sp>
    </p:spTree>
    <p:extLst>
      <p:ext uri="{BB962C8B-B14F-4D97-AF65-F5344CB8AC3E}">
        <p14:creationId xmlns:p14="http://schemas.microsoft.com/office/powerpoint/2010/main" val="234017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3</a:t>
            </a:fld>
            <a:endParaRPr lang="en-US"/>
          </a:p>
        </p:txBody>
      </p:sp>
    </p:spTree>
    <p:extLst>
      <p:ext uri="{BB962C8B-B14F-4D97-AF65-F5344CB8AC3E}">
        <p14:creationId xmlns:p14="http://schemas.microsoft.com/office/powerpoint/2010/main" val="40888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Achievement</a:t>
            </a:r>
            <a:r>
              <a:rPr lang="en-US" baseline="0" dirty="0" smtClean="0"/>
              <a:t> First, it is one of our core beliefs that </a:t>
            </a:r>
            <a:r>
              <a:rPr lang="en-US" sz="1200" b="0" i="0" kern="1200" dirty="0" smtClean="0">
                <a:solidFill>
                  <a:schemeClr val="tx1"/>
                </a:solidFill>
                <a:effectLst/>
                <a:latin typeface="+mn-lt"/>
                <a:ea typeface="ＭＳ Ｐゴシック" charset="-128"/>
                <a:cs typeface="ＭＳ Ｐゴシック" charset="-128"/>
              </a:rPr>
              <a:t>teacher</a:t>
            </a:r>
            <a:r>
              <a:rPr lang="en-US" sz="1200" b="0" i="0" kern="1200" baseline="0" dirty="0" smtClean="0">
                <a:solidFill>
                  <a:schemeClr val="tx1"/>
                </a:solidFill>
                <a:effectLst/>
                <a:latin typeface="+mn-lt"/>
                <a:ea typeface="ＭＳ Ｐゴシック" charset="-128"/>
                <a:cs typeface="ＭＳ Ｐゴシック" charset="-128"/>
              </a:rPr>
              <a:t> quality is the #1 factor to student achievement</a:t>
            </a:r>
            <a:endParaRPr lang="en-US" sz="1200" b="0" i="0" kern="1200" dirty="0" smtClean="0">
              <a:solidFill>
                <a:schemeClr val="tx1"/>
              </a:solidFill>
              <a:effectLst/>
              <a:latin typeface="+mn-lt"/>
              <a:ea typeface="ＭＳ Ｐゴシック" charset="-128"/>
              <a:cs typeface="ＭＳ Ｐゴシック" charset="-128"/>
            </a:endParaRP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In order to meet our mission of equal educational opportunity for all of America's children, Achievement First believes every student must have a highly effective teacher.  </a:t>
            </a: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The Teacher Career Pathway focuses on this singularly key lever in student achievement by empowering growth through thoughtful</a:t>
            </a:r>
            <a:r>
              <a:rPr lang="en-US" sz="1200" b="0" i="0" kern="1200" baseline="0" dirty="0" smtClean="0">
                <a:solidFill>
                  <a:schemeClr val="tx1"/>
                </a:solidFill>
                <a:effectLst/>
                <a:latin typeface="+mn-lt"/>
                <a:ea typeface="ＭＳ Ｐゴシック" charset="-128"/>
                <a:cs typeface="ＭＳ Ｐゴシック" charset="-128"/>
              </a:rPr>
              <a:t> performance evaluations, and celebrating excellence with our Distinguished and Master teacher cohorts.</a:t>
            </a:r>
            <a:r>
              <a:rPr lang="en-US" sz="1200" b="0" i="0" kern="1200" dirty="0" smtClean="0">
                <a:solidFill>
                  <a:schemeClr val="tx1"/>
                </a:solidFill>
                <a:effectLst/>
                <a:latin typeface="+mn-lt"/>
                <a:ea typeface="ＭＳ Ｐゴシック" charset="-128"/>
                <a:cs typeface="ＭＳ Ｐゴシック" charset="-128"/>
              </a:rPr>
              <a:t/>
            </a:r>
            <a:br>
              <a:rPr lang="en-US" sz="1200" b="0" i="0" kern="1200" dirty="0" smtClean="0">
                <a:solidFill>
                  <a:schemeClr val="tx1"/>
                </a:solidFill>
                <a:effectLst/>
                <a:latin typeface="+mn-lt"/>
                <a:ea typeface="ＭＳ Ｐゴシック" charset="-128"/>
                <a:cs typeface="ＭＳ Ｐゴシック" charset="-128"/>
              </a:rPr>
            </a:br>
            <a:endParaRPr lang="en-US" sz="1200" b="0" i="0" kern="1200" dirty="0" smtClean="0">
              <a:solidFill>
                <a:schemeClr val="tx1"/>
              </a:solidFill>
              <a:effectLst/>
              <a:latin typeface="+mn-lt"/>
              <a:ea typeface="ＭＳ Ｐゴシック" charset="-128"/>
              <a:cs typeface="ＭＳ Ｐゴシック" charset="-128"/>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4</a:t>
            </a:fld>
            <a:endParaRPr lang="en-US"/>
          </a:p>
        </p:txBody>
      </p:sp>
    </p:spTree>
    <p:extLst>
      <p:ext uri="{BB962C8B-B14F-4D97-AF65-F5344CB8AC3E}">
        <p14:creationId xmlns:p14="http://schemas.microsoft.com/office/powerpoint/2010/main" val="133478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effectLst/>
                <a:latin typeface="+mn-lt"/>
                <a:ea typeface="ＭＳ Ｐゴシック" charset="-128"/>
                <a:cs typeface="ＭＳ Ｐゴシック" charset="-128"/>
              </a:rPr>
              <a:t>Key</a:t>
            </a:r>
            <a:r>
              <a:rPr lang="en-US" sz="1200" b="1" i="0" kern="1200" baseline="0" dirty="0" smtClean="0">
                <a:solidFill>
                  <a:schemeClr val="tx1"/>
                </a:solidFill>
                <a:effectLst/>
                <a:latin typeface="+mn-lt"/>
                <a:ea typeface="ＭＳ Ｐゴシック" charset="-128"/>
                <a:cs typeface="ＭＳ Ｐゴシック" charset="-128"/>
              </a:rPr>
              <a:t> points:</a:t>
            </a:r>
          </a:p>
          <a:p>
            <a:endParaRPr lang="en-US" sz="1200" b="1" i="0" kern="1200" baseline="0" dirty="0" smtClean="0">
              <a:solidFill>
                <a:schemeClr val="tx1"/>
              </a:solidFill>
              <a:effectLst/>
              <a:latin typeface="+mn-lt"/>
              <a:ea typeface="ＭＳ Ｐゴシック" charset="-128"/>
              <a:cs typeface="ＭＳ Ｐゴシック" charset="-128"/>
            </a:endParaRPr>
          </a:p>
          <a:p>
            <a:pPr rtl="0"/>
            <a:r>
              <a:rPr lang="en-US" sz="1200" b="0" i="0" u="none" strike="noStrike" kern="1200" dirty="0" smtClean="0">
                <a:solidFill>
                  <a:schemeClr val="tx1"/>
                </a:solidFill>
                <a:effectLst/>
                <a:latin typeface="+mn-lt"/>
                <a:ea typeface="ＭＳ Ｐゴシック" charset="-128"/>
                <a:cs typeface="ＭＳ Ｐゴシック" charset="-128"/>
              </a:rPr>
              <a:t>Teachers talked: (TALK)</a:t>
            </a:r>
            <a:endParaRPr lang="en-US" b="0" dirty="0" smtClean="0">
              <a:effectLst/>
            </a:endParaRPr>
          </a:p>
          <a:p>
            <a:pPr rtl="0"/>
            <a:r>
              <a:rPr lang="en-US" sz="1200" b="0" i="0" u="none" strike="noStrike" kern="1200" dirty="0" smtClean="0">
                <a:solidFill>
                  <a:schemeClr val="tx1"/>
                </a:solidFill>
                <a:effectLst/>
                <a:latin typeface="+mn-lt"/>
                <a:ea typeface="ＭＳ Ｐゴシック" charset="-128"/>
                <a:cs typeface="ＭＳ Ｐゴシック" charset="-128"/>
              </a:rPr>
              <a:t>2007:</a:t>
            </a:r>
            <a:endParaRPr lang="en-US" b="0" dirty="0" smtClean="0">
              <a:effectLst/>
            </a:endParaRPr>
          </a:p>
          <a:p>
            <a:pPr rtl="0"/>
            <a:r>
              <a:rPr lang="en-US" sz="1200" b="0" i="0" u="none" strike="noStrike" kern="1200" dirty="0" smtClean="0">
                <a:solidFill>
                  <a:schemeClr val="tx1"/>
                </a:solidFill>
                <a:effectLst/>
                <a:latin typeface="+mn-lt"/>
                <a:ea typeface="ＭＳ Ｐゴシック" charset="-128"/>
                <a:cs typeface="ＭＳ Ｐゴシック" charset="-128"/>
              </a:rPr>
              <a:t>Teachers told us that they wanted a way to be recognized if they chose stay in the classroom rather than become a school leader. Our best teachers also wanted development that would help them grow.</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ＭＳ Ｐゴシック" charset="-128"/>
                <a:cs typeface="ＭＳ Ｐゴシック" charset="-128"/>
              </a:rPr>
              <a:t>We listened: (EAR)</a:t>
            </a:r>
            <a:endParaRPr lang="en-US" b="0" dirty="0" smtClean="0">
              <a:effectLst/>
            </a:endParaRPr>
          </a:p>
          <a:p>
            <a:pPr rtl="0"/>
            <a:r>
              <a:rPr lang="en-US" sz="1200" b="0" i="0" u="none" strike="noStrike" kern="1200" dirty="0" smtClean="0">
                <a:solidFill>
                  <a:schemeClr val="tx1"/>
                </a:solidFill>
                <a:effectLst/>
                <a:latin typeface="+mn-lt"/>
                <a:ea typeface="ＭＳ Ｐゴシック" charset="-128"/>
                <a:cs typeface="ＭＳ Ｐゴシック" charset="-128"/>
              </a:rPr>
              <a:t>Leaders listened to this feedback and in 2009 presented Teacher Career Pathway as one of several options for career development.</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ＭＳ Ｐゴシック" charset="-128"/>
                <a:cs typeface="ＭＳ Ｐゴシック" charset="-128"/>
              </a:rPr>
              <a:t>Teachers voted: (THUMBS</a:t>
            </a:r>
            <a:r>
              <a:rPr lang="en-US" sz="1200" b="0" i="0" u="none" strike="noStrike" kern="1200" baseline="0" dirty="0" smtClean="0">
                <a:solidFill>
                  <a:schemeClr val="tx1"/>
                </a:solidFill>
                <a:effectLst/>
                <a:latin typeface="+mn-lt"/>
                <a:ea typeface="ＭＳ Ｐゴシック" charset="-128"/>
                <a:cs typeface="ＭＳ Ｐゴシック" charset="-128"/>
              </a:rPr>
              <a:t> UP)</a:t>
            </a:r>
            <a:endParaRPr lang="en-US" b="0" dirty="0" smtClean="0">
              <a:effectLst/>
            </a:endParaRPr>
          </a:p>
          <a:p>
            <a:pPr rtl="0"/>
            <a:r>
              <a:rPr lang="en-US" sz="1200" b="0" i="0" u="none" strike="noStrike" kern="1200" dirty="0" smtClean="0">
                <a:solidFill>
                  <a:schemeClr val="tx1"/>
                </a:solidFill>
                <a:effectLst/>
                <a:latin typeface="+mn-lt"/>
                <a:ea typeface="ＭＳ Ｐゴシック" charset="-128"/>
                <a:cs typeface="ＭＳ Ｐゴシック" charset="-128"/>
              </a:rPr>
              <a:t>2009:</a:t>
            </a:r>
            <a:endParaRPr lang="en-US" b="0" dirty="0" smtClean="0">
              <a:effectLst/>
            </a:endParaRPr>
          </a:p>
          <a:p>
            <a:pPr rtl="0"/>
            <a:r>
              <a:rPr lang="en-US" sz="1200" b="0" i="0" u="none" strike="noStrike" kern="1200" dirty="0" smtClean="0">
                <a:solidFill>
                  <a:schemeClr val="tx1"/>
                </a:solidFill>
                <a:effectLst/>
                <a:latin typeface="+mn-lt"/>
                <a:ea typeface="ＭＳ Ｐゴシック" charset="-128"/>
                <a:cs typeface="ＭＳ Ｐゴシック" charset="-128"/>
              </a:rPr>
              <a:t>Doug, Dacia, Regional Sups and Network Support leaders presented options and principals</a:t>
            </a:r>
            <a:r>
              <a:rPr lang="en-US" sz="1200" b="0" i="0" u="none" strike="noStrike" kern="1200" baseline="0" dirty="0" smtClean="0">
                <a:solidFill>
                  <a:schemeClr val="tx1"/>
                </a:solidFill>
                <a:effectLst/>
                <a:latin typeface="+mn-lt"/>
                <a:ea typeface="ＭＳ Ｐゴシック" charset="-128"/>
                <a:cs typeface="ＭＳ Ｐゴシック" charset="-128"/>
              </a:rPr>
              <a:t> and </a:t>
            </a:r>
            <a:r>
              <a:rPr lang="en-US" sz="1200" b="0" i="0" u="none" strike="noStrike" kern="1200" dirty="0" smtClean="0">
                <a:solidFill>
                  <a:schemeClr val="tx1"/>
                </a:solidFill>
                <a:effectLst/>
                <a:latin typeface="+mn-lt"/>
                <a:ea typeface="ＭＳ Ｐゴシック" charset="-128"/>
                <a:cs typeface="ＭＳ Ｐゴシック" charset="-128"/>
              </a:rPr>
              <a:t>teachers gave it a thumbs up</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ＭＳ Ｐゴシック" charset="-128"/>
                <a:cs typeface="ＭＳ Ｐゴシック" charset="-128"/>
              </a:rPr>
              <a:t>Teacher career pathway was born</a:t>
            </a:r>
            <a:endParaRPr lang="en-US" b="0" dirty="0" smtClean="0">
              <a:effectLst/>
            </a:endParaRPr>
          </a:p>
          <a:p>
            <a:r>
              <a:rPr lang="en-US" dirty="0" smtClean="0"/>
              <a:t/>
            </a:r>
            <a:br>
              <a:rPr lang="en-US" dirty="0" smtClean="0"/>
            </a:br>
            <a:endParaRPr lang="en-US" sz="1200" b="0" i="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5</a:t>
            </a:fld>
            <a:endParaRPr lang="en-US"/>
          </a:p>
        </p:txBody>
      </p:sp>
    </p:spTree>
    <p:extLst>
      <p:ext uri="{BB962C8B-B14F-4D97-AF65-F5344CB8AC3E}">
        <p14:creationId xmlns:p14="http://schemas.microsoft.com/office/powerpoint/2010/main" val="247722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 Teacher Career Pathway</a:t>
            </a:r>
            <a:r>
              <a:rPr lang="en-US" baseline="0" dirty="0" smtClean="0"/>
              <a:t> has evolved into a program that is best in class and has been nationally recognized.  It defines a pathway to a long-term career in the classroom, and it’s both fair and continually improving.  </a:t>
            </a:r>
          </a:p>
          <a:p>
            <a:endParaRPr lang="en-US" baseline="0" dirty="0" smtClean="0"/>
          </a:p>
          <a:p>
            <a:r>
              <a:rPr lang="en-US" baseline="0" dirty="0" smtClean="0"/>
              <a:t>Potential additional talking points on TCP as nationally recognized:</a:t>
            </a:r>
          </a:p>
          <a:p>
            <a:endParaRPr lang="en-US" baseline="0" dirty="0" smtClean="0"/>
          </a:p>
          <a:p>
            <a:pPr marL="171450" indent="-171450">
              <a:buFont typeface="Arial" panose="020B0604020202020204" pitchFamily="34" charset="0"/>
              <a:buChar char="•"/>
            </a:pPr>
            <a:r>
              <a:rPr lang="en-US" baseline="0" dirty="0" smtClean="0"/>
              <a:t>Among other places, TCP has been featured on PBS </a:t>
            </a:r>
            <a:r>
              <a:rPr lang="en-US" baseline="0" dirty="0" err="1" smtClean="0"/>
              <a:t>Newshour</a:t>
            </a:r>
            <a:r>
              <a:rPr lang="en-US" baseline="0" dirty="0" smtClean="0"/>
              <a:t> and in the Christian Science Monitor.  We’ve been represented at numerous conferences, including the National Charter School Conference, the Aspen Institute, the TIF (Teacher Incentive Fund) Conference, Teach for America’s 20</a:t>
            </a:r>
            <a:r>
              <a:rPr lang="en-US" baseline="30000" dirty="0" smtClean="0"/>
              <a:t>th</a:t>
            </a:r>
            <a:r>
              <a:rPr lang="en-US" baseline="0" dirty="0" smtClean="0"/>
              <a:t> Anniversary Summit, and more. </a:t>
            </a:r>
          </a:p>
          <a:p>
            <a:pPr marL="171450" indent="-171450">
              <a:buFont typeface="Arial" panose="020B0604020202020204" pitchFamily="34" charset="0"/>
              <a:buChar char="•"/>
            </a:pPr>
            <a:r>
              <a:rPr lang="en-US" baseline="0" dirty="0" smtClean="0"/>
              <a:t>You can visit the TCP 101 Many Minds page for links to these resources.</a:t>
            </a:r>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6</a:t>
            </a:fld>
            <a:endParaRPr lang="en-US"/>
          </a:p>
        </p:txBody>
      </p:sp>
    </p:spTree>
    <p:extLst>
      <p:ext uri="{BB962C8B-B14F-4D97-AF65-F5344CB8AC3E}">
        <p14:creationId xmlns:p14="http://schemas.microsoft.com/office/powerpoint/2010/main" val="199251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teacher development were a pie, TCP would be only one slice.  The other slices would be weekly coaching, PD, lesson plan review, real time coaching, etc., and the AF Essentials of Instruction would be the crust.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The Achievement First Essentials of Instruction defines</a:t>
            </a:r>
            <a:r>
              <a:rPr lang="en-US" baseline="0" dirty="0" smtClean="0"/>
              <a:t> a vision of excellence for classroom instruction – it’s the crust of the teacher development pie.  These 5 key questions clearly define our vision of joyful rigor in the classroom and provide a framework for professional development, coaching and lesson observations (including TCP evaluations).</a:t>
            </a:r>
            <a:endParaRPr lang="en-US" dirty="0" smtClean="0"/>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3BB311-4782-4D5E-A548-AC4C92AC84A6}" type="slidenum">
              <a:rPr lang="en-US" smtClean="0"/>
              <a:t>7</a:t>
            </a:fld>
            <a:endParaRPr lang="en-US"/>
          </a:p>
        </p:txBody>
      </p:sp>
    </p:spTree>
    <p:extLst>
      <p:ext uri="{BB962C8B-B14F-4D97-AF65-F5344CB8AC3E}">
        <p14:creationId xmlns:p14="http://schemas.microsoft.com/office/powerpoint/2010/main" val="92116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a:t>
            </a:r>
            <a:r>
              <a:rPr lang="en-US" baseline="0" dirty="0" smtClean="0"/>
              <a:t> Essentials!</a:t>
            </a:r>
          </a:p>
          <a:p>
            <a:endParaRPr lang="en-US" baseline="0" dirty="0" smtClean="0"/>
          </a:p>
          <a:p>
            <a:r>
              <a:rPr lang="en-US" b="1" baseline="0" dirty="0" smtClean="0"/>
              <a:t>Question:  </a:t>
            </a:r>
            <a:r>
              <a:rPr lang="en-US" b="0" baseline="0" dirty="0" smtClean="0"/>
              <a:t>Why are these Essentials important from both a development and evaluation standpoint?</a:t>
            </a:r>
            <a:endParaRPr lang="en-US" b="0"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8</a:t>
            </a:fld>
            <a:endParaRPr lang="en-US"/>
          </a:p>
        </p:txBody>
      </p:sp>
    </p:spTree>
    <p:extLst>
      <p:ext uri="{BB962C8B-B14F-4D97-AF65-F5344CB8AC3E}">
        <p14:creationId xmlns:p14="http://schemas.microsoft.com/office/powerpoint/2010/main" val="395596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How do we</a:t>
            </a:r>
            <a:r>
              <a:rPr lang="en-US" baseline="0" dirty="0" smtClean="0"/>
              <a:t> know you’re a strong teacher?</a:t>
            </a:r>
          </a:p>
          <a:p>
            <a:endParaRPr lang="en-US" baseline="0" dirty="0" smtClean="0"/>
          </a:p>
          <a:p>
            <a:r>
              <a:rPr lang="en-US" baseline="0" dirty="0" smtClean="0"/>
              <a:t>We ask 4 questions:</a:t>
            </a:r>
          </a:p>
          <a:p>
            <a:pPr marL="171450" indent="-171450">
              <a:buFont typeface="Arial" panose="020B0604020202020204" pitchFamily="34" charset="0"/>
              <a:buChar char="•"/>
            </a:pPr>
            <a:r>
              <a:rPr lang="en-US" baseline="0" dirty="0" smtClean="0"/>
              <a:t>Is your instruction consistently strong?...</a:t>
            </a:r>
          </a:p>
          <a:p>
            <a:endParaRPr lang="en-US" baseline="0" dirty="0" smtClean="0"/>
          </a:p>
          <a:p>
            <a:r>
              <a:rPr lang="en-US" baseline="0" dirty="0" smtClean="0"/>
              <a:t>How do we measure each of these questions?</a:t>
            </a:r>
          </a:p>
          <a:p>
            <a:pPr marL="171450" indent="-171450">
              <a:buFont typeface="Arial" charset="0"/>
              <a:buChar char="•"/>
            </a:pPr>
            <a:r>
              <a:rPr lang="en-US" baseline="0" dirty="0" smtClean="0"/>
              <a:t>We use SAMs, Lesson Observations, Peer &amp; Leader Surveys, etc.</a:t>
            </a:r>
          </a:p>
          <a:p>
            <a:pPr marL="171450" indent="-171450">
              <a:buFont typeface="Arial" charset="0"/>
              <a:buChar char="•"/>
            </a:pPr>
            <a:endParaRPr lang="en-US" baseline="0" dirty="0" smtClean="0"/>
          </a:p>
          <a:p>
            <a:pPr marL="0" indent="0">
              <a:buFont typeface="Arial" charset="0"/>
              <a:buNone/>
            </a:pPr>
            <a:r>
              <a:rPr lang="en-US" baseline="0" dirty="0" smtClean="0"/>
              <a:t>When we answer these four questions we are able to understand where you are along the Teacher Career Pathway</a:t>
            </a:r>
          </a:p>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9</a:t>
            </a:fld>
            <a:endParaRPr lang="en-US"/>
          </a:p>
        </p:txBody>
      </p:sp>
    </p:spTree>
    <p:extLst>
      <p:ext uri="{BB962C8B-B14F-4D97-AF65-F5344CB8AC3E}">
        <p14:creationId xmlns:p14="http://schemas.microsoft.com/office/powerpoint/2010/main" val="282367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New Logo.jpg"/>
          <p:cNvPicPr>
            <a:picLocks noChangeAspect="1"/>
          </p:cNvPicPr>
          <p:nvPr userDrawn="1"/>
        </p:nvPicPr>
        <p:blipFill>
          <a:blip r:embed="rId2"/>
          <a:srcRect/>
          <a:stretch>
            <a:fillRect/>
          </a:stretch>
        </p:blipFill>
        <p:spPr bwMode="auto">
          <a:xfrm>
            <a:off x="6858000" y="5756275"/>
            <a:ext cx="1401763" cy="539750"/>
          </a:xfrm>
          <a:prstGeom prst="rect">
            <a:avLst/>
          </a:prstGeom>
          <a:noFill/>
          <a:ln w="9525">
            <a:noFill/>
            <a:miter lim="800000"/>
            <a:headEnd/>
            <a:tailEnd/>
          </a:ln>
        </p:spPr>
      </p:pic>
      <p:pic>
        <p:nvPicPr>
          <p:cNvPr id="4" name="Picture 5" descr="PPT Pg1 Image.jpg"/>
          <p:cNvPicPr>
            <a:picLocks noChangeAspect="1"/>
          </p:cNvPicPr>
          <p:nvPr userDrawn="1"/>
        </p:nvPicPr>
        <p:blipFill>
          <a:blip r:embed="rId3"/>
          <a:srcRect/>
          <a:stretch>
            <a:fillRect/>
          </a:stretch>
        </p:blipFill>
        <p:spPr bwMode="auto">
          <a:xfrm>
            <a:off x="838200" y="762000"/>
            <a:ext cx="7497763" cy="3862388"/>
          </a:xfrm>
          <a:prstGeom prst="rect">
            <a:avLst/>
          </a:prstGeom>
          <a:noFill/>
          <a:ln w="9525">
            <a:noFill/>
            <a:miter lim="800000"/>
            <a:headEnd/>
            <a:tailEnd/>
          </a:ln>
        </p:spPr>
      </p:pic>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PT Pg2 Image.jpg"/>
          <p:cNvPicPr>
            <a:picLocks noChangeAspect="1"/>
          </p:cNvPicPr>
          <p:nvPr userDrawn="1"/>
        </p:nvPicPr>
        <p:blipFill>
          <a:blip r:embed="rId2"/>
          <a:srcRect/>
          <a:stretch>
            <a:fillRect/>
          </a:stretch>
        </p:blipFill>
        <p:spPr bwMode="auto">
          <a:xfrm>
            <a:off x="0" y="0"/>
            <a:ext cx="9144000" cy="741363"/>
          </a:xfrm>
          <a:prstGeom prst="rect">
            <a:avLst/>
          </a:prstGeom>
          <a:noFill/>
          <a:ln w="9525">
            <a:noFill/>
            <a:miter lim="800000"/>
            <a:headEnd/>
            <a:tailEnd/>
          </a:ln>
        </p:spPr>
      </p:pic>
      <p:pic>
        <p:nvPicPr>
          <p:cNvPr id="5" name="Picture 5" descr="Logo.jpg"/>
          <p:cNvPicPr>
            <a:picLocks noChangeAspect="1"/>
          </p:cNvPicPr>
          <p:nvPr userDrawn="1"/>
        </p:nvPicPr>
        <p:blipFill>
          <a:blip r:embed="rId3"/>
          <a:srcRect/>
          <a:stretch>
            <a:fillRect/>
          </a:stretch>
        </p:blipFill>
        <p:spPr bwMode="auto">
          <a:xfrm>
            <a:off x="4041775" y="6096000"/>
            <a:ext cx="1082675" cy="41592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103D1FF6-445D-4824-8ADB-8169B75852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C17D9DD-8DDF-41CD-86C3-CD7B1CCBFF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546B9F8-1B91-4F8E-BFD4-65F74E0C38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E5BE10E-3ACF-4DB2-80FD-2C81D13E31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9FEFA8-3620-4636-A49B-7D3D16E3E0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CEE5F56-5B80-4B2D-860B-3D07A39201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16E6444-ACCC-4939-AF24-5743C5B32A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77A4A56-25D9-4579-8DDC-F0482AA6BB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4064A51F-62C9-4546-BEB2-6CB6228701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24" r:id="rId3"/>
    <p:sldLayoutId id="2147483725" r:id="rId4"/>
    <p:sldLayoutId id="2147483726" r:id="rId5"/>
    <p:sldLayoutId id="2147483727" r:id="rId6"/>
    <p:sldLayoutId id="2147483728" r:id="rId7"/>
    <p:sldLayoutId id="2147483729" r:id="rId8"/>
    <p:sldLayoutId id="2147483730" r:id="rId9"/>
  </p:sldLayoutIdLst>
  <p:hf hdr="0" ft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1"/>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eachercareerpathway@achievementfirst.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atiecapella@achievementfirs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leaders – why spend 30 minutes on this PD? </a:t>
            </a:r>
            <a:r>
              <a:rPr lang="en-US" dirty="0"/>
              <a:t>- Then Delete This Slide!</a:t>
            </a:r>
          </a:p>
        </p:txBody>
      </p:sp>
      <p:sp>
        <p:nvSpPr>
          <p:cNvPr id="3" name="Content Placeholder 2"/>
          <p:cNvSpPr>
            <a:spLocks noGrp="1"/>
          </p:cNvSpPr>
          <p:nvPr>
            <p:ph idx="1"/>
          </p:nvPr>
        </p:nvSpPr>
        <p:spPr/>
        <p:txBody>
          <a:bodyPr/>
          <a:lstStyle/>
          <a:p>
            <a:r>
              <a:rPr lang="en-US" sz="2000" dirty="0"/>
              <a:t>#1 Factor to Student Achievement = </a:t>
            </a:r>
            <a:r>
              <a:rPr lang="en-US" sz="2000" dirty="0">
                <a:solidFill>
                  <a:srgbClr val="00B0F0"/>
                </a:solidFill>
                <a:latin typeface="Bauhaus 93" panose="04030905020B02020C02" pitchFamily="82" charset="0"/>
              </a:rPr>
              <a:t>Teacher Quality</a:t>
            </a:r>
            <a:r>
              <a:rPr lang="en-US" sz="2000" dirty="0"/>
              <a:t/>
            </a:r>
            <a:br>
              <a:rPr lang="en-US" sz="2000" dirty="0"/>
            </a:br>
            <a:r>
              <a:rPr lang="en-US" sz="2000" dirty="0"/>
              <a:t/>
            </a:r>
            <a:br>
              <a:rPr lang="en-US" sz="2000" dirty="0"/>
            </a:br>
            <a:r>
              <a:rPr lang="en-US" sz="2000" dirty="0"/>
              <a:t>TCP is a slice of the teacher development </a:t>
            </a:r>
            <a:r>
              <a:rPr lang="en-US" sz="2000" dirty="0" smtClean="0"/>
              <a:t>          (</a:t>
            </a:r>
            <a:r>
              <a:rPr lang="en-US" sz="2000" dirty="0"/>
              <a:t>other slices include PD, coaching…)</a:t>
            </a:r>
            <a:br>
              <a:rPr lang="en-US" sz="2000" dirty="0"/>
            </a:br>
            <a:r>
              <a:rPr lang="en-US" sz="2000" dirty="0"/>
              <a:t/>
            </a:r>
            <a:br>
              <a:rPr lang="en-US" sz="2000" dirty="0"/>
            </a:br>
            <a:r>
              <a:rPr lang="en-US" sz="2000" dirty="0"/>
              <a:t>That’s why we want teachers to be </a:t>
            </a:r>
            <a:r>
              <a:rPr lang="en-US" dirty="0">
                <a:solidFill>
                  <a:srgbClr val="00B050"/>
                </a:solidFill>
                <a:latin typeface="Forte" panose="03060902040502070203" pitchFamily="66" charset="0"/>
              </a:rPr>
              <a:t>invested</a:t>
            </a:r>
            <a:r>
              <a:rPr lang="en-US" dirty="0">
                <a:solidFill>
                  <a:srgbClr val="00B050"/>
                </a:solidFill>
              </a:rPr>
              <a:t> </a:t>
            </a:r>
            <a:r>
              <a:rPr lang="en-US" sz="2000" dirty="0"/>
              <a:t>in TCP and to understand how they’ll evaluated</a:t>
            </a:r>
            <a:br>
              <a:rPr lang="en-US" sz="2000" dirty="0"/>
            </a:br>
            <a:r>
              <a:rPr lang="en-US" sz="2000" dirty="0"/>
              <a:t/>
            </a:r>
            <a:br>
              <a:rPr lang="en-US" sz="2000" dirty="0"/>
            </a:br>
            <a:r>
              <a:rPr lang="en-US" sz="2000" dirty="0"/>
              <a:t>While advancing to Stage 4 and 5 is great, TCP is about growth at all levels. </a:t>
            </a:r>
            <a:r>
              <a:rPr lang="en-US" sz="2000" dirty="0">
                <a:solidFill>
                  <a:srgbClr val="7030A0"/>
                </a:solidFill>
                <a:latin typeface="Bauhaus 93" panose="04030905020B02020C02" pitchFamily="82" charset="0"/>
              </a:rPr>
              <a:t>Stage 3 </a:t>
            </a:r>
            <a:r>
              <a:rPr lang="en-US" sz="2000" dirty="0" smtClean="0">
                <a:solidFill>
                  <a:srgbClr val="7030A0"/>
                </a:solidFill>
                <a:latin typeface="Bauhaus 93" panose="04030905020B02020C02" pitchFamily="82" charset="0"/>
              </a:rPr>
              <a:t>teachers are incredibly valuable team members</a:t>
            </a:r>
            <a:r>
              <a:rPr lang="en-US" sz="2000" dirty="0" smtClean="0"/>
              <a:t>. </a:t>
            </a:r>
            <a:r>
              <a:rPr lang="en-US" sz="2000" dirty="0"/>
              <a:t>We celebrate growth within stages as well.</a:t>
            </a:r>
            <a:br>
              <a:rPr lang="en-US" sz="2000" dirty="0"/>
            </a:br>
            <a:r>
              <a:rPr lang="en-US" sz="2000" dirty="0"/>
              <a:t/>
            </a:r>
            <a:br>
              <a:rPr lang="en-US" sz="2000" dirty="0"/>
            </a:br>
            <a:r>
              <a:rPr lang="en-US" sz="2000" dirty="0"/>
              <a:t>We know we share the same goal as </a:t>
            </a:r>
            <a:r>
              <a:rPr lang="en-US" sz="2000" dirty="0" smtClean="0"/>
              <a:t>you:</a:t>
            </a:r>
          </a:p>
          <a:p>
            <a:endParaRPr lang="en-US" sz="2000" dirty="0"/>
          </a:p>
          <a:p>
            <a:r>
              <a:rPr lang="en-US" sz="2000" dirty="0" smtClean="0"/>
              <a:t>TCP </a:t>
            </a:r>
            <a:r>
              <a:rPr lang="en-US" sz="2000" dirty="0"/>
              <a:t>is a pathway for </a:t>
            </a:r>
            <a:r>
              <a:rPr lang="en-US" dirty="0">
                <a:solidFill>
                  <a:srgbClr val="FF0000"/>
                </a:solidFill>
                <a:latin typeface="Harlow Solid Italic" panose="04030604020F02020D02" pitchFamily="82" charset="0"/>
              </a:rPr>
              <a:t>gap-closing teachers </a:t>
            </a:r>
            <a:r>
              <a:rPr lang="en-US" sz="2000" dirty="0"/>
              <a:t>to stay in the classroom long-term.</a:t>
            </a:r>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1</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599"/>
            <a:ext cx="7575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KatieCapella\Documents\@TCP\Admin\TDE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478" y="4572000"/>
            <a:ext cx="3012702" cy="66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14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7083172" cy="434975"/>
          </a:xfrm>
        </p:spPr>
        <p:txBody>
          <a:bodyPr/>
          <a:lstStyle/>
          <a:p>
            <a:r>
              <a:rPr lang="en-US" dirty="0" smtClean="0"/>
              <a:t>Component #1 of the TCP slice - SAMs</a:t>
            </a:r>
            <a:endParaRPr lang="en-US" dirty="0"/>
          </a:p>
        </p:txBody>
      </p:sp>
      <p:sp>
        <p:nvSpPr>
          <p:cNvPr id="4" name="Slide Number Placeholder 3"/>
          <p:cNvSpPr>
            <a:spLocks noGrp="1"/>
          </p:cNvSpPr>
          <p:nvPr>
            <p:ph type="sldNum" sz="quarter" idx="10"/>
          </p:nvPr>
        </p:nvSpPr>
        <p:spPr>
          <a:xfrm>
            <a:off x="6553200" y="6153150"/>
            <a:ext cx="2133600" cy="400050"/>
          </a:xfrm>
        </p:spPr>
        <p:txBody>
          <a:bodyPr/>
          <a:lstStyle/>
          <a:p>
            <a:pPr>
              <a:defRPr/>
            </a:pPr>
            <a:fld id="{103D1FF6-445D-4824-8ADB-8169B7585276}" type="slidenum">
              <a:rPr lang="en-US" smtClean="0"/>
              <a:pPr>
                <a:defRPr/>
              </a:pPr>
              <a:t>10</a:t>
            </a:fld>
            <a:endParaRPr lang="en-US" dirty="0"/>
          </a:p>
        </p:txBody>
      </p:sp>
      <p:grpSp>
        <p:nvGrpSpPr>
          <p:cNvPr id="12" name="Group 11"/>
          <p:cNvGrpSpPr/>
          <p:nvPr/>
        </p:nvGrpSpPr>
        <p:grpSpPr>
          <a:xfrm>
            <a:off x="1959472" y="1500254"/>
            <a:ext cx="1996783" cy="3216294"/>
            <a:chOff x="536671" y="593706"/>
            <a:chExt cx="1996783" cy="3216294"/>
          </a:xfrm>
        </p:grpSpPr>
        <p:sp>
          <p:nvSpPr>
            <p:cNvPr id="24" name="Rectangle 23"/>
            <p:cNvSpPr/>
            <p:nvPr/>
          </p:nvSpPr>
          <p:spPr>
            <a:xfrm>
              <a:off x="536671" y="593706"/>
              <a:ext cx="1996783" cy="3216294"/>
            </a:xfrm>
            <a:prstGeom prst="rect">
              <a:avLst/>
            </a:prstGeom>
            <a:noFill/>
            <a:ln>
              <a:noFill/>
            </a:ln>
            <a:sp3d/>
          </p:spPr>
          <p:style>
            <a:lnRef idx="3">
              <a:scrgbClr r="0" g="0" b="0"/>
            </a:lnRef>
            <a:fillRef idx="1">
              <a:scrgbClr r="0" g="0" b="0"/>
            </a:fillRef>
            <a:effectRef idx="1">
              <a:schemeClr val="accent2">
                <a:hueOff val="0"/>
                <a:satOff val="0"/>
                <a:lumOff val="0"/>
                <a:alphaOff val="0"/>
              </a:schemeClr>
            </a:effectRef>
            <a:fontRef idx="minor">
              <a:schemeClr val="lt1"/>
            </a:fontRef>
          </p:style>
        </p:sp>
        <p:sp>
          <p:nvSpPr>
            <p:cNvPr id="25" name="Rectangle 24"/>
            <p:cNvSpPr/>
            <p:nvPr/>
          </p:nvSpPr>
          <p:spPr>
            <a:xfrm>
              <a:off x="536671" y="593706"/>
              <a:ext cx="1996783" cy="3216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en-US" sz="2600" b="0" u="sng" kern="1200" dirty="0"/>
            </a:p>
          </p:txBody>
        </p:sp>
      </p:grpSp>
      <p:sp>
        <p:nvSpPr>
          <p:cNvPr id="22" name="Rectangle 21"/>
          <p:cNvSpPr/>
          <p:nvPr/>
        </p:nvSpPr>
        <p:spPr>
          <a:xfrm>
            <a:off x="3767927" y="1889106"/>
            <a:ext cx="1996783" cy="3216294"/>
          </a:xfrm>
          <a:prstGeom prst="rect">
            <a:avLst/>
          </a:prstGeom>
          <a:noFill/>
          <a:ln>
            <a:noFill/>
          </a:ln>
          <a:sp3d/>
        </p:spPr>
        <p:style>
          <a:lnRef idx="3">
            <a:scrgbClr r="0" g="0" b="0"/>
          </a:lnRef>
          <a:fillRef idx="1">
            <a:scrgbClr r="0" g="0" b="0"/>
          </a:fillRef>
          <a:effectRef idx="1">
            <a:schemeClr val="accent2">
              <a:hueOff val="0"/>
              <a:satOff val="0"/>
              <a:lumOff val="0"/>
              <a:alphaOff val="0"/>
            </a:schemeClr>
          </a:effectRef>
          <a:fontRef idx="minor">
            <a:schemeClr val="lt1"/>
          </a:fontRef>
        </p:style>
      </p:sp>
      <p:sp>
        <p:nvSpPr>
          <p:cNvPr id="19" name="Rectangle 18"/>
          <p:cNvSpPr/>
          <p:nvPr/>
        </p:nvSpPr>
        <p:spPr>
          <a:xfrm>
            <a:off x="4748006" y="1584778"/>
            <a:ext cx="2244081" cy="16081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en-US" sz="2400" kern="1200" dirty="0"/>
          </a:p>
        </p:txBody>
      </p:sp>
      <p:grpSp>
        <p:nvGrpSpPr>
          <p:cNvPr id="5" name="Group 4"/>
          <p:cNvGrpSpPr/>
          <p:nvPr/>
        </p:nvGrpSpPr>
        <p:grpSpPr>
          <a:xfrm>
            <a:off x="152400" y="1460996"/>
            <a:ext cx="2680245" cy="3428150"/>
            <a:chOff x="838200" y="1002946"/>
            <a:chExt cx="2680245" cy="3428150"/>
          </a:xfrm>
        </p:grpSpPr>
        <p:grpSp>
          <p:nvGrpSpPr>
            <p:cNvPr id="11" name="Group 10"/>
            <p:cNvGrpSpPr/>
            <p:nvPr/>
          </p:nvGrpSpPr>
          <p:grpSpPr>
            <a:xfrm>
              <a:off x="838200" y="1002946"/>
              <a:ext cx="2680245" cy="3428150"/>
              <a:chOff x="622" y="593706"/>
              <a:chExt cx="2680245" cy="3216294"/>
            </a:xfrm>
          </p:grpSpPr>
          <p:sp>
            <p:nvSpPr>
              <p:cNvPr id="26" name="Rounded Rectangle 25"/>
              <p:cNvSpPr/>
              <p:nvPr/>
            </p:nvSpPr>
            <p:spPr>
              <a:xfrm>
                <a:off x="622" y="593706"/>
                <a:ext cx="2680245" cy="3216294"/>
              </a:xfrm>
              <a:prstGeom prst="roundRect">
                <a:avLst>
                  <a:gd name="adj" fmla="val 5000"/>
                </a:avLst>
              </a:prstGeom>
              <a:solidFill>
                <a:srgbClr val="005AA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sz="1200" dirty="0"/>
              </a:p>
            </p:txBody>
          </p:sp>
          <p:sp>
            <p:nvSpPr>
              <p:cNvPr id="27" name="Rounded Rectangle 4"/>
              <p:cNvSpPr/>
              <p:nvPr/>
            </p:nvSpPr>
            <p:spPr>
              <a:xfrm rot="16200000">
                <a:off x="-1050033" y="1644362"/>
                <a:ext cx="2637361" cy="536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2000" kern="1200" dirty="0"/>
              </a:p>
            </p:txBody>
          </p:sp>
        </p:grpSp>
        <p:sp>
          <p:nvSpPr>
            <p:cNvPr id="3" name="Rectangle 2"/>
            <p:cNvSpPr/>
            <p:nvPr/>
          </p:nvSpPr>
          <p:spPr>
            <a:xfrm>
              <a:off x="911905" y="1195187"/>
              <a:ext cx="2532832" cy="923330"/>
            </a:xfrm>
            <a:prstGeom prst="rect">
              <a:avLst/>
            </a:prstGeom>
          </p:spPr>
          <p:txBody>
            <a:bodyPr wrap="square">
              <a:spAutoFit/>
            </a:bodyPr>
            <a:lstStyle/>
            <a:p>
              <a:pPr lvl="0" defTabSz="1155700">
                <a:lnSpc>
                  <a:spcPct val="90000"/>
                </a:lnSpc>
                <a:spcAft>
                  <a:spcPct val="35000"/>
                </a:spcAft>
              </a:pPr>
              <a:r>
                <a:rPr lang="en-US" sz="2000" dirty="0" smtClean="0">
                  <a:solidFill>
                    <a:schemeClr val="bg1"/>
                  </a:solidFill>
                </a:rPr>
                <a:t>We calculate the growth of each of your scholars.</a:t>
              </a:r>
              <a:endParaRPr lang="en-US" sz="2000" dirty="0">
                <a:solidFill>
                  <a:schemeClr val="bg1"/>
                </a:solidFill>
              </a:endParaRPr>
            </a:p>
          </p:txBody>
        </p:sp>
        <p:pic>
          <p:nvPicPr>
            <p:cNvPr id="3074" name="Picture 2" descr="https://achievementfirst.smugmug.com/Other/Best-of-Rigor-2014/i-Dxwbc5p/0/L/i-kvdvWsZ-X3-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040" y="2734875"/>
              <a:ext cx="2346563" cy="1566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13" name="Flowchart: Extract 12"/>
          <p:cNvSpPr/>
          <p:nvPr/>
        </p:nvSpPr>
        <p:spPr>
          <a:xfrm rot="5400000">
            <a:off x="2809922" y="2996266"/>
            <a:ext cx="472455" cy="402036"/>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200455" y="1478809"/>
            <a:ext cx="2680245" cy="3436946"/>
            <a:chOff x="4529925" y="998548"/>
            <a:chExt cx="2680245" cy="3436946"/>
          </a:xfrm>
        </p:grpSpPr>
        <p:grpSp>
          <p:nvGrpSpPr>
            <p:cNvPr id="28" name="Group 27"/>
            <p:cNvGrpSpPr/>
            <p:nvPr/>
          </p:nvGrpSpPr>
          <p:grpSpPr>
            <a:xfrm>
              <a:off x="4529925" y="998548"/>
              <a:ext cx="2680245" cy="3436946"/>
              <a:chOff x="2774677" y="576112"/>
              <a:chExt cx="2680245" cy="3216294"/>
            </a:xfrm>
          </p:grpSpPr>
          <p:sp>
            <p:nvSpPr>
              <p:cNvPr id="29" name="Rounded Rectangle 28"/>
              <p:cNvSpPr/>
              <p:nvPr/>
            </p:nvSpPr>
            <p:spPr>
              <a:xfrm>
                <a:off x="2774677" y="576112"/>
                <a:ext cx="2680245" cy="3216294"/>
              </a:xfrm>
              <a:prstGeom prst="roundRect">
                <a:avLst>
                  <a:gd name="adj" fmla="val 5000"/>
                </a:avLst>
              </a:prstGeom>
              <a:solidFill>
                <a:srgbClr val="005AA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30" name="Rounded Rectangle 4"/>
              <p:cNvSpPr/>
              <p:nvPr/>
            </p:nvSpPr>
            <p:spPr>
              <a:xfrm rot="16200000">
                <a:off x="1724021" y="1626769"/>
                <a:ext cx="2637361" cy="536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p:txBody>
          </p:sp>
        </p:grpSp>
        <p:pic>
          <p:nvPicPr>
            <p:cNvPr id="3076" name="Picture 4" descr="https://achievementfirst.smugmug.com/School/Amistad-High/i-8HMH5w5/0/L/FJG-AMISTAD-4271-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428" y="2667661"/>
              <a:ext cx="2375859" cy="1585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32" name="Rectangle 31"/>
          <p:cNvSpPr/>
          <p:nvPr/>
        </p:nvSpPr>
        <p:spPr>
          <a:xfrm>
            <a:off x="3360468" y="1687628"/>
            <a:ext cx="2532832" cy="1200329"/>
          </a:xfrm>
          <a:prstGeom prst="rect">
            <a:avLst/>
          </a:prstGeom>
        </p:spPr>
        <p:txBody>
          <a:bodyPr wrap="square">
            <a:spAutoFit/>
          </a:bodyPr>
          <a:lstStyle/>
          <a:p>
            <a:pPr lvl="0" defTabSz="1155700">
              <a:lnSpc>
                <a:spcPct val="90000"/>
              </a:lnSpc>
              <a:spcAft>
                <a:spcPct val="35000"/>
              </a:spcAft>
            </a:pPr>
            <a:r>
              <a:rPr lang="en-US" sz="2000" dirty="0" smtClean="0">
                <a:solidFill>
                  <a:schemeClr val="bg1"/>
                </a:solidFill>
              </a:rPr>
              <a:t>We compare that growth to the vision of excellence for each scholar.</a:t>
            </a:r>
            <a:endParaRPr lang="en-US" sz="2000" dirty="0">
              <a:solidFill>
                <a:schemeClr val="bg1"/>
              </a:solidFill>
            </a:endParaRPr>
          </a:p>
        </p:txBody>
      </p:sp>
      <p:sp>
        <p:nvSpPr>
          <p:cNvPr id="35" name="Flowchart: Extract 34"/>
          <p:cNvSpPr/>
          <p:nvPr/>
        </p:nvSpPr>
        <p:spPr>
          <a:xfrm rot="5400000">
            <a:off x="5834836" y="3014770"/>
            <a:ext cx="472455" cy="402036"/>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6174803" y="1502101"/>
            <a:ext cx="2680245" cy="3436946"/>
            <a:chOff x="6248510" y="1502101"/>
            <a:chExt cx="2680245" cy="3436946"/>
          </a:xfrm>
        </p:grpSpPr>
        <p:sp>
          <p:nvSpPr>
            <p:cNvPr id="23" name="Rounded Rectangle 22"/>
            <p:cNvSpPr/>
            <p:nvPr/>
          </p:nvSpPr>
          <p:spPr>
            <a:xfrm>
              <a:off x="6248510" y="1502101"/>
              <a:ext cx="2680245" cy="3436946"/>
            </a:xfrm>
            <a:prstGeom prst="roundRect">
              <a:avLst>
                <a:gd name="adj" fmla="val 5000"/>
              </a:avLst>
            </a:prstGeom>
            <a:solidFill>
              <a:srgbClr val="005AA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34" name="Rectangle 33"/>
            <p:cNvSpPr/>
            <p:nvPr/>
          </p:nvSpPr>
          <p:spPr>
            <a:xfrm>
              <a:off x="6248510" y="1693303"/>
              <a:ext cx="2532832" cy="923330"/>
            </a:xfrm>
            <a:prstGeom prst="rect">
              <a:avLst/>
            </a:prstGeom>
          </p:spPr>
          <p:txBody>
            <a:bodyPr wrap="square">
              <a:spAutoFit/>
            </a:bodyPr>
            <a:lstStyle/>
            <a:p>
              <a:pPr lvl="0" defTabSz="1155700">
                <a:lnSpc>
                  <a:spcPct val="90000"/>
                </a:lnSpc>
                <a:spcAft>
                  <a:spcPct val="35000"/>
                </a:spcAft>
              </a:pPr>
              <a:r>
                <a:rPr lang="en-US" sz="2000" dirty="0" smtClean="0">
                  <a:solidFill>
                    <a:schemeClr val="bg1"/>
                  </a:solidFill>
                </a:rPr>
                <a:t>We roll up all this data into a SAMs score.</a:t>
              </a:r>
              <a:endParaRPr lang="en-US" sz="2000" dirty="0">
                <a:solidFill>
                  <a:schemeClr val="bg1"/>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448" y="3192925"/>
              <a:ext cx="2395728" cy="1520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42552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8" y="228600"/>
            <a:ext cx="8001000" cy="533400"/>
          </a:xfrm>
        </p:spPr>
        <p:txBody>
          <a:bodyPr/>
          <a:lstStyle/>
          <a:p>
            <a:r>
              <a:rPr lang="en-US" sz="2400" dirty="0"/>
              <a:t>Component </a:t>
            </a:r>
            <a:r>
              <a:rPr lang="en-US" sz="2400" dirty="0" smtClean="0"/>
              <a:t>#2 </a:t>
            </a:r>
            <a:r>
              <a:rPr lang="en-US" sz="2400" dirty="0"/>
              <a:t>of the TCP slice </a:t>
            </a:r>
            <a:r>
              <a:rPr lang="en-US" sz="2400" dirty="0" smtClean="0"/>
              <a:t>– Lesson Observations</a:t>
            </a:r>
            <a:r>
              <a:rPr lang="en-US" sz="2400" b="1" dirty="0"/>
              <a:t/>
            </a:r>
            <a:br>
              <a:rPr lang="en-US" sz="2400" b="1" dirty="0"/>
            </a:br>
            <a:endParaRPr lang="en-US" sz="2400"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11</a:t>
            </a:fld>
            <a:endParaRPr lang="en-US" dirty="0"/>
          </a:p>
        </p:txBody>
      </p:sp>
      <p:pic>
        <p:nvPicPr>
          <p:cNvPr id="10242" name="Picture 2" descr="https://achievementfirst.smugmug.com/Archives/AF-East-New-York-Elementary/i-K58Jvcg/0/L/IMG_193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86" y="887916"/>
            <a:ext cx="38100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4" name="Picture 4" descr="https://achievementfirst.smugmug.com/Archives/AF-East-New-York-Elementary/i-8LV6X9d/0/L/IMG_2704-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807" y="2590800"/>
            <a:ext cx="4566292"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853068" y="4612502"/>
            <a:ext cx="64008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t>Comprehensive Observations</a:t>
            </a:r>
          </a:p>
          <a:p>
            <a:pPr marL="457200" indent="-457200">
              <a:buFont typeface="Arial" panose="020B0604020202020204" pitchFamily="34" charset="0"/>
              <a:buChar char="•"/>
            </a:pPr>
            <a:r>
              <a:rPr lang="en-US" sz="2800" dirty="0"/>
              <a:t>Based </a:t>
            </a:r>
            <a:r>
              <a:rPr lang="en-US" sz="2800" dirty="0" smtClean="0"/>
              <a:t>on informal </a:t>
            </a:r>
            <a:r>
              <a:rPr lang="en-US" sz="2800" dirty="0"/>
              <a:t>observations over the course of the school year</a:t>
            </a:r>
          </a:p>
        </p:txBody>
      </p:sp>
      <p:sp>
        <p:nvSpPr>
          <p:cNvPr id="9" name="TextBox 8"/>
          <p:cNvSpPr txBox="1"/>
          <p:nvPr/>
        </p:nvSpPr>
        <p:spPr>
          <a:xfrm>
            <a:off x="3214099" y="1066800"/>
            <a:ext cx="57150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t>Lesson </a:t>
            </a:r>
            <a:r>
              <a:rPr lang="en-US" sz="2800" b="1" dirty="0"/>
              <a:t>observations</a:t>
            </a:r>
          </a:p>
          <a:p>
            <a:pPr marL="457200" indent="-457200">
              <a:buFont typeface="Arial" panose="020B0604020202020204" pitchFamily="34" charset="0"/>
              <a:buChar char="•"/>
            </a:pPr>
            <a:r>
              <a:rPr lang="en-US" sz="2800" dirty="0"/>
              <a:t>Live and unannounced</a:t>
            </a:r>
          </a:p>
          <a:p>
            <a:pPr marL="457200" indent="-457200">
              <a:buFont typeface="Arial" panose="020B0604020202020204" pitchFamily="34" charset="0"/>
              <a:buChar char="•"/>
            </a:pPr>
            <a:r>
              <a:rPr lang="en-US" sz="2800" dirty="0"/>
              <a:t>Snapshot of a typical day in your </a:t>
            </a:r>
            <a:r>
              <a:rPr lang="en-US" sz="2800" dirty="0" smtClean="0"/>
              <a:t>class</a:t>
            </a:r>
            <a:endParaRPr lang="en-US" sz="2800" dirty="0"/>
          </a:p>
        </p:txBody>
      </p:sp>
    </p:spTree>
    <p:extLst>
      <p:ext uri="{BB962C8B-B14F-4D97-AF65-F5344CB8AC3E}">
        <p14:creationId xmlns:p14="http://schemas.microsoft.com/office/powerpoint/2010/main" val="39459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98425"/>
            <a:ext cx="8077200" cy="533400"/>
          </a:xfrm>
        </p:spPr>
        <p:txBody>
          <a:bodyPr/>
          <a:lstStyle/>
          <a:p>
            <a:r>
              <a:rPr lang="en-US" dirty="0" smtClean="0"/>
              <a:t>Components #3 &amp; #4 of </a:t>
            </a:r>
            <a:r>
              <a:rPr lang="en-US" dirty="0"/>
              <a:t>the TCP slice </a:t>
            </a:r>
            <a:r>
              <a:rPr lang="en-US" dirty="0" smtClean="0"/>
              <a:t>- Surveys</a:t>
            </a:r>
            <a:endParaRPr lang="en-US" dirty="0"/>
          </a:p>
        </p:txBody>
      </p:sp>
      <p:sp>
        <p:nvSpPr>
          <p:cNvPr id="7" name="Slide Number Placeholder 6"/>
          <p:cNvSpPr>
            <a:spLocks noGrp="1"/>
          </p:cNvSpPr>
          <p:nvPr>
            <p:ph type="sldNum" sz="quarter" idx="10"/>
          </p:nvPr>
        </p:nvSpPr>
        <p:spPr/>
        <p:txBody>
          <a:bodyPr/>
          <a:lstStyle/>
          <a:p>
            <a:pPr>
              <a:defRPr/>
            </a:pPr>
            <a:fld id="{FE5BE10E-3ACF-4DB2-80FD-2C81D13E31C1}" type="slidenum">
              <a:rPr lang="en-US" smtClean="0"/>
              <a:pPr>
                <a:defRPr/>
              </a:pPr>
              <a:t>12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43000"/>
            <a:ext cx="3657600" cy="2903456"/>
          </a:xfrm>
          <a:prstGeom prst="rect">
            <a:avLst/>
          </a:prstGeom>
        </p:spPr>
      </p:pic>
      <p:sp>
        <p:nvSpPr>
          <p:cNvPr id="11" name="Content Placeholder 10"/>
          <p:cNvSpPr>
            <a:spLocks noGrp="1"/>
          </p:cNvSpPr>
          <p:nvPr>
            <p:ph idx="1"/>
          </p:nvPr>
        </p:nvSpPr>
        <p:spPr>
          <a:xfrm>
            <a:off x="4800600" y="4419600"/>
            <a:ext cx="4114800" cy="1447800"/>
          </a:xfrm>
        </p:spPr>
        <p:style>
          <a:lnRef idx="1">
            <a:schemeClr val="accent1"/>
          </a:lnRef>
          <a:fillRef idx="2">
            <a:schemeClr val="accent1"/>
          </a:fillRef>
          <a:effectRef idx="1">
            <a:schemeClr val="accent1"/>
          </a:effectRef>
          <a:fontRef idx="minor">
            <a:schemeClr val="dk1"/>
          </a:fontRef>
        </p:style>
        <p:txBody>
          <a:bodyPr anchor="ctr"/>
          <a:lstStyle/>
          <a:p>
            <a:pPr marL="0" indent="0" algn="ctr">
              <a:buNone/>
            </a:pPr>
            <a:r>
              <a:rPr lang="en-US" b="1" dirty="0" smtClean="0"/>
              <a:t>Peer &amp; Leader Surveys:</a:t>
            </a:r>
          </a:p>
          <a:p>
            <a:pPr marL="0" indent="0" algn="ctr">
              <a:buNone/>
            </a:pPr>
            <a:r>
              <a:rPr lang="en-US" dirty="0" smtClean="0"/>
              <a:t>Are you  a team player?</a:t>
            </a:r>
            <a:endParaRPr lang="en-US" dirty="0"/>
          </a:p>
        </p:txBody>
      </p:sp>
      <p:pic>
        <p:nvPicPr>
          <p:cNvPr id="13"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40473" y="1167161"/>
            <a:ext cx="3738009" cy="2971800"/>
          </a:xfrm>
          <a:prstGeom prst="rect">
            <a:avLst/>
          </a:prstGeom>
          <a:noFill/>
          <a:ln w="9525">
            <a:noFill/>
            <a:miter lim="800000"/>
            <a:headEnd/>
            <a:tailEnd/>
          </a:ln>
        </p:spPr>
      </p:pic>
      <p:sp>
        <p:nvSpPr>
          <p:cNvPr id="14" name="Content Placeholder 10"/>
          <p:cNvSpPr txBox="1">
            <a:spLocks/>
          </p:cNvSpPr>
          <p:nvPr/>
        </p:nvSpPr>
        <p:spPr bwMode="auto">
          <a:xfrm>
            <a:off x="230950" y="4419600"/>
            <a:ext cx="4264850" cy="14478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Blip>
                <a:blip r:embed="rId5"/>
              </a:buBlip>
              <a:defRPr sz="2400">
                <a:solidFill>
                  <a:schemeClr val="dk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000">
                <a:solidFill>
                  <a:schemeClr val="dk1"/>
                </a:solidFill>
                <a:latin typeface="+mn-lt"/>
                <a:ea typeface="+mn-ea"/>
                <a:cs typeface="+mn-cs"/>
              </a:defRPr>
            </a:lvl2pPr>
            <a:lvl3pPr marL="1143000" indent="-228600" algn="l" rtl="0" eaLnBrk="0" fontAlgn="base" hangingPunct="0">
              <a:spcBef>
                <a:spcPct val="20000"/>
              </a:spcBef>
              <a:spcAft>
                <a:spcPct val="0"/>
              </a:spcAft>
              <a:buClr>
                <a:srgbClr val="FF0000"/>
              </a:buClr>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lr>
                <a:srgbClr val="FF0000"/>
              </a:buClr>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lr>
                <a:srgbClr val="FF0000"/>
              </a:buClr>
              <a:buChar char="•"/>
              <a:defRPr sz="1400">
                <a:solidFill>
                  <a:schemeClr val="dk1"/>
                </a:solidFill>
                <a:latin typeface="+mn-lt"/>
                <a:ea typeface="+mn-ea"/>
                <a:cs typeface="+mn-cs"/>
              </a:defRPr>
            </a:lvl5pPr>
            <a:lvl6pPr marL="2514600" indent="-228600" algn="l" rtl="0" fontAlgn="base">
              <a:spcBef>
                <a:spcPct val="20000"/>
              </a:spcBef>
              <a:spcAft>
                <a:spcPct val="0"/>
              </a:spcAft>
              <a:buClr>
                <a:srgbClr val="FF0000"/>
              </a:buClr>
              <a:buChar char="•"/>
              <a:defRPr sz="1400">
                <a:solidFill>
                  <a:schemeClr val="dk1"/>
                </a:solidFill>
                <a:latin typeface="+mn-lt"/>
                <a:ea typeface="+mn-ea"/>
                <a:cs typeface="+mn-cs"/>
              </a:defRPr>
            </a:lvl6pPr>
            <a:lvl7pPr marL="2971800" indent="-228600" algn="l" rtl="0" fontAlgn="base">
              <a:spcBef>
                <a:spcPct val="20000"/>
              </a:spcBef>
              <a:spcAft>
                <a:spcPct val="0"/>
              </a:spcAft>
              <a:buClr>
                <a:srgbClr val="FF0000"/>
              </a:buClr>
              <a:buChar char="•"/>
              <a:defRPr sz="1400">
                <a:solidFill>
                  <a:schemeClr val="dk1"/>
                </a:solidFill>
                <a:latin typeface="+mn-lt"/>
                <a:ea typeface="+mn-ea"/>
                <a:cs typeface="+mn-cs"/>
              </a:defRPr>
            </a:lvl7pPr>
            <a:lvl8pPr marL="3429000" indent="-228600" algn="l" rtl="0" fontAlgn="base">
              <a:spcBef>
                <a:spcPct val="20000"/>
              </a:spcBef>
              <a:spcAft>
                <a:spcPct val="0"/>
              </a:spcAft>
              <a:buClr>
                <a:srgbClr val="FF0000"/>
              </a:buClr>
              <a:buChar char="•"/>
              <a:defRPr sz="1400">
                <a:solidFill>
                  <a:schemeClr val="dk1"/>
                </a:solidFill>
                <a:latin typeface="+mn-lt"/>
                <a:ea typeface="+mn-ea"/>
                <a:cs typeface="+mn-cs"/>
              </a:defRPr>
            </a:lvl8pPr>
            <a:lvl9pPr marL="3886200" indent="-228600" algn="l" rtl="0" fontAlgn="base">
              <a:spcBef>
                <a:spcPct val="20000"/>
              </a:spcBef>
              <a:spcAft>
                <a:spcPct val="0"/>
              </a:spcAft>
              <a:buClr>
                <a:srgbClr val="FF0000"/>
              </a:buClr>
              <a:buChar char="•"/>
              <a:defRPr sz="1400">
                <a:solidFill>
                  <a:schemeClr val="dk1"/>
                </a:solidFill>
                <a:latin typeface="+mn-lt"/>
                <a:ea typeface="+mn-ea"/>
                <a:cs typeface="+mn-cs"/>
              </a:defRPr>
            </a:lvl9pPr>
          </a:lstStyle>
          <a:p>
            <a:pPr marL="0" lvl="0" indent="0">
              <a:buNone/>
            </a:pPr>
            <a:r>
              <a:rPr lang="en-US" b="1" kern="0" dirty="0" smtClean="0"/>
              <a:t>Family &amp; Student Surveys:  </a:t>
            </a:r>
          </a:p>
          <a:p>
            <a:pPr marL="0" lvl="0" indent="0">
              <a:buNone/>
            </a:pPr>
            <a:r>
              <a:rPr lang="en-US" dirty="0" smtClean="0">
                <a:solidFill>
                  <a:sysClr val="windowText" lastClr="000000"/>
                </a:solidFill>
              </a:rPr>
              <a:t>Are </a:t>
            </a:r>
            <a:r>
              <a:rPr lang="en-US" dirty="0">
                <a:solidFill>
                  <a:sysClr val="windowText" lastClr="000000"/>
                </a:solidFill>
              </a:rPr>
              <a:t>you building strong family and student relationships?</a:t>
            </a:r>
          </a:p>
        </p:txBody>
      </p:sp>
    </p:spTree>
    <p:extLst>
      <p:ext uri="{BB962C8B-B14F-4D97-AF65-F5344CB8AC3E}">
        <p14:creationId xmlns:p14="http://schemas.microsoft.com/office/powerpoint/2010/main" val="2946378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my overall score calculated?</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13</a:t>
            </a:fld>
            <a:endParaRPr lang="en-US"/>
          </a:p>
        </p:txBody>
      </p:sp>
      <p:sp>
        <p:nvSpPr>
          <p:cNvPr id="5" name="AutoShape 2" descr="Image result for slice of pi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595024977"/>
              </p:ext>
            </p:extLst>
          </p:nvPr>
        </p:nvGraphicFramePr>
        <p:xfrm>
          <a:off x="307975" y="1028700"/>
          <a:ext cx="464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5" descr="Image result for slice of pumpkin p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rot="21275940">
            <a:off x="5043768" y="1922644"/>
            <a:ext cx="3754963" cy="30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Brace 9"/>
          <p:cNvSpPr/>
          <p:nvPr/>
        </p:nvSpPr>
        <p:spPr>
          <a:xfrm>
            <a:off x="4648200" y="914400"/>
            <a:ext cx="838200" cy="5562600"/>
          </a:xfrm>
          <a:prstGeom prst="rightBrace">
            <a:avLst/>
          </a:prstGeom>
          <a:ln w="28575"/>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TextBox 2"/>
          <p:cNvSpPr txBox="1"/>
          <p:nvPr/>
        </p:nvSpPr>
        <p:spPr>
          <a:xfrm>
            <a:off x="5488259" y="3218646"/>
            <a:ext cx="3276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t>TCP overall score</a:t>
            </a:r>
          </a:p>
        </p:txBody>
      </p:sp>
    </p:spTree>
    <p:extLst>
      <p:ext uri="{BB962C8B-B14F-4D97-AF65-F5344CB8AC3E}">
        <p14:creationId xmlns:p14="http://schemas.microsoft.com/office/powerpoint/2010/main" val="7948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progress along the pathway?</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14</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276215260"/>
              </p:ext>
            </p:extLst>
          </p:nvPr>
        </p:nvGraphicFramePr>
        <p:xfrm>
          <a:off x="152400" y="990600"/>
          <a:ext cx="8991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7391400" cy="533400"/>
          </a:xfrm>
        </p:spPr>
        <p:txBody>
          <a:bodyPr/>
          <a:lstStyle/>
          <a:p>
            <a:r>
              <a:rPr lang="en-US" dirty="0" smtClean="0"/>
              <a:t>What mindsets do teachers need to grow?</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15</a:t>
            </a:fld>
            <a:endParaRPr lang="en-US"/>
          </a:p>
        </p:txBody>
      </p:sp>
      <p:sp>
        <p:nvSpPr>
          <p:cNvPr id="5" name="Cloud Callout 4"/>
          <p:cNvSpPr/>
          <p:nvPr/>
        </p:nvSpPr>
        <p:spPr>
          <a:xfrm>
            <a:off x="0" y="1491614"/>
            <a:ext cx="5410200" cy="4419600"/>
          </a:xfrm>
          <a:prstGeom prst="cloudCallout">
            <a:avLst>
              <a:gd name="adj1" fmla="val -41049"/>
              <a:gd name="adj2" fmla="val 63080"/>
            </a:avLst>
          </a:prstGeom>
        </p:spPr>
        <p:style>
          <a:lnRef idx="1">
            <a:schemeClr val="accent1"/>
          </a:lnRef>
          <a:fillRef idx="2">
            <a:schemeClr val="accent1"/>
          </a:fillRef>
          <a:effectRef idx="1">
            <a:schemeClr val="accent1"/>
          </a:effectRef>
          <a:fontRef idx="minor">
            <a:schemeClr val="dk1"/>
          </a:fontRef>
        </p:style>
        <p:txBody>
          <a:bodyPr rtlCol="0" anchor="ctr"/>
          <a:lstStyle/>
          <a:p>
            <a:pPr marL="628650" lvl="1" indent="-171450">
              <a:buFont typeface="Arial" charset="0"/>
              <a:buChar char="•"/>
            </a:pPr>
            <a:r>
              <a:rPr lang="en-US" sz="2400" dirty="0" smtClean="0"/>
              <a:t>Where am I showing </a:t>
            </a:r>
            <a:r>
              <a:rPr lang="en-US" sz="2400" b="1" dirty="0" smtClean="0"/>
              <a:t>growth</a:t>
            </a:r>
            <a:r>
              <a:rPr lang="en-US" sz="2400" dirty="0" smtClean="0"/>
              <a:t>?</a:t>
            </a:r>
          </a:p>
          <a:p>
            <a:pPr marL="628650" lvl="1" indent="-171450">
              <a:buFont typeface="Arial" charset="0"/>
              <a:buChar char="•"/>
            </a:pPr>
            <a:r>
              <a:rPr lang="en-US" sz="2400" dirty="0" smtClean="0"/>
              <a:t>How am I performing relative to a </a:t>
            </a:r>
            <a:r>
              <a:rPr lang="en-US" sz="2400" b="1" dirty="0" smtClean="0"/>
              <a:t>high bar of excellence</a:t>
            </a:r>
            <a:r>
              <a:rPr lang="en-US" sz="2400" dirty="0" smtClean="0"/>
              <a:t>?</a:t>
            </a:r>
          </a:p>
          <a:p>
            <a:pPr marL="628650" lvl="1" indent="-171450">
              <a:buFont typeface="Arial" charset="0"/>
              <a:buChar char="•"/>
            </a:pPr>
            <a:r>
              <a:rPr lang="en-US" sz="2400" dirty="0" smtClean="0"/>
              <a:t>What are my areas of </a:t>
            </a:r>
            <a:r>
              <a:rPr lang="en-US" sz="2400" b="1" dirty="0" smtClean="0"/>
              <a:t>strength</a:t>
            </a:r>
            <a:r>
              <a:rPr lang="en-US" sz="2400" dirty="0" smtClean="0"/>
              <a:t> and areas of </a:t>
            </a:r>
            <a:r>
              <a:rPr lang="en-US" sz="2400" b="1" dirty="0" smtClean="0"/>
              <a:t>development</a:t>
            </a:r>
            <a:r>
              <a:rPr lang="en-US" sz="2400" dirty="0" smtClean="0"/>
              <a:t>?</a:t>
            </a:r>
            <a:endParaRPr lang="en-US" sz="2400" dirty="0"/>
          </a:p>
        </p:txBody>
      </p:sp>
      <p:sp>
        <p:nvSpPr>
          <p:cNvPr id="3" name="TextBox 2"/>
          <p:cNvSpPr txBox="1"/>
          <p:nvPr/>
        </p:nvSpPr>
        <p:spPr>
          <a:xfrm>
            <a:off x="16212" y="687109"/>
            <a:ext cx="5622587" cy="1231106"/>
          </a:xfrm>
          <a:prstGeom prst="rect">
            <a:avLst/>
          </a:prstGeom>
          <a:noFill/>
        </p:spPr>
        <p:txBody>
          <a:bodyPr wrap="square" rtlCol="0">
            <a:spAutoFit/>
          </a:bodyPr>
          <a:lstStyle/>
          <a:p>
            <a:pPr marL="0" lvl="1"/>
            <a:r>
              <a:rPr lang="en-US" sz="2800" b="1" dirty="0"/>
              <a:t>Growth minded teachers ask themselves: </a:t>
            </a:r>
          </a:p>
          <a:p>
            <a:endParaRPr lang="en-US" dirty="0"/>
          </a:p>
        </p:txBody>
      </p:sp>
      <p:pic>
        <p:nvPicPr>
          <p:cNvPr id="2050" name="Picture 2" descr="http://blog.changeboard.com/wp-content/uploads/2013/12/GrowthMindset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29190" r="27679"/>
          <a:stretch/>
        </p:blipFill>
        <p:spPr bwMode="auto">
          <a:xfrm>
            <a:off x="5638798" y="1143000"/>
            <a:ext cx="3280021" cy="4768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0519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7391400" cy="533400"/>
          </a:xfrm>
        </p:spPr>
        <p:txBody>
          <a:bodyPr/>
          <a:lstStyle/>
          <a:p>
            <a:r>
              <a:rPr lang="en-US" dirty="0" smtClean="0"/>
              <a:t>How does TCP connect to Arc of the Year?</a:t>
            </a:r>
            <a:endParaRPr lang="en-US" dirty="0"/>
          </a:p>
        </p:txBody>
      </p:sp>
      <p:sp>
        <p:nvSpPr>
          <p:cNvPr id="4" name="Slide Number Placeholder 3"/>
          <p:cNvSpPr>
            <a:spLocks noGrp="1"/>
          </p:cNvSpPr>
          <p:nvPr>
            <p:ph type="sldNum" sz="quarter" idx="10"/>
          </p:nvPr>
        </p:nvSpPr>
        <p:spPr>
          <a:xfrm>
            <a:off x="6419850" y="6229350"/>
            <a:ext cx="2133600" cy="400050"/>
          </a:xfrm>
        </p:spPr>
        <p:txBody>
          <a:bodyPr/>
          <a:lstStyle/>
          <a:p>
            <a:fld id="{37E5CE83-1953-4F45-B6D4-824205620986}" type="slidenum">
              <a:rPr lang="en-US" smtClean="0"/>
              <a:pPr/>
              <a:t>16</a:t>
            </a:fld>
            <a:endParaRPr lang="en-US"/>
          </a:p>
        </p:txBody>
      </p:sp>
      <p:sp>
        <p:nvSpPr>
          <p:cNvPr id="6" name="Right Brace 5"/>
          <p:cNvSpPr/>
          <p:nvPr/>
        </p:nvSpPr>
        <p:spPr>
          <a:xfrm rot="3545344">
            <a:off x="4852275" y="3066407"/>
            <a:ext cx="1670720" cy="4990748"/>
          </a:xfrm>
          <a:prstGeom prst="rightBrace">
            <a:avLst>
              <a:gd name="adj1" fmla="val 0"/>
              <a:gd name="adj2" fmla="val 40953"/>
            </a:avLst>
          </a:prstGeom>
          <a:ln w="76200"/>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grpSp>
        <p:nvGrpSpPr>
          <p:cNvPr id="3" name="Group 2"/>
          <p:cNvGrpSpPr/>
          <p:nvPr/>
        </p:nvGrpSpPr>
        <p:grpSpPr>
          <a:xfrm>
            <a:off x="27369" y="757237"/>
            <a:ext cx="8915400" cy="5719762"/>
            <a:chOff x="27369" y="757237"/>
            <a:chExt cx="8915400" cy="5719762"/>
          </a:xfrm>
        </p:grpSpPr>
        <p:sp>
          <p:nvSpPr>
            <p:cNvPr id="8" name="Shape 7"/>
            <p:cNvSpPr/>
            <p:nvPr/>
          </p:nvSpPr>
          <p:spPr>
            <a:xfrm>
              <a:off x="27369" y="757237"/>
              <a:ext cx="8915400" cy="5572125"/>
            </a:xfrm>
            <a:prstGeom prst="swooshArrow">
              <a:avLst>
                <a:gd name="adj1" fmla="val 25000"/>
                <a:gd name="adj2" fmla="val 25000"/>
              </a:avLst>
            </a:prstGeom>
            <a:solidFill>
              <a:schemeClr val="bg1">
                <a:lumMod val="6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905536" y="4900669"/>
              <a:ext cx="205054" cy="205054"/>
            </a:xfrm>
            <a:prstGeom prst="ellipse">
              <a:avLst/>
            </a:prstGeom>
            <a:solidFill>
              <a:srgbClr val="0070C0"/>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reeform 9"/>
            <p:cNvSpPr/>
            <p:nvPr/>
          </p:nvSpPr>
          <p:spPr>
            <a:xfrm>
              <a:off x="887038" y="5150834"/>
              <a:ext cx="5728998" cy="1326165"/>
            </a:xfrm>
            <a:custGeom>
              <a:avLst/>
              <a:gdLst>
                <a:gd name="connsiteX0" fmla="*/ 0 w 5728998"/>
                <a:gd name="connsiteY0" fmla="*/ 0 h 1326165"/>
                <a:gd name="connsiteX1" fmla="*/ 5728998 w 5728998"/>
                <a:gd name="connsiteY1" fmla="*/ 0 h 1326165"/>
                <a:gd name="connsiteX2" fmla="*/ 5728998 w 5728998"/>
                <a:gd name="connsiteY2" fmla="*/ 1326165 h 1326165"/>
                <a:gd name="connsiteX3" fmla="*/ 0 w 5728998"/>
                <a:gd name="connsiteY3" fmla="*/ 1326165 h 1326165"/>
                <a:gd name="connsiteX4" fmla="*/ 0 w 5728998"/>
                <a:gd name="connsiteY4" fmla="*/ 0 h 1326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8998" h="1326165">
                  <a:moveTo>
                    <a:pt x="0" y="0"/>
                  </a:moveTo>
                  <a:lnTo>
                    <a:pt x="5728998" y="0"/>
                  </a:lnTo>
                  <a:lnTo>
                    <a:pt x="5728998" y="1326165"/>
                  </a:lnTo>
                  <a:lnTo>
                    <a:pt x="0" y="13261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654" tIns="0" rIns="0" bIns="0" numCol="1" spcCol="1270" anchor="t" anchorCtr="0">
              <a:noAutofit/>
            </a:bodyPr>
            <a:lstStyle/>
            <a:p>
              <a:pPr lvl="0" algn="l" defTabSz="889000">
                <a:lnSpc>
                  <a:spcPct val="90000"/>
                </a:lnSpc>
                <a:spcBef>
                  <a:spcPct val="0"/>
                </a:spcBef>
                <a:spcAft>
                  <a:spcPts val="0"/>
                </a:spcAft>
              </a:pPr>
              <a:r>
                <a:rPr lang="en-US" sz="2000" kern="1200" dirty="0" smtClean="0"/>
                <a:t>Weeks 1-6</a:t>
              </a:r>
            </a:p>
            <a:p>
              <a:pPr lvl="0" algn="l" defTabSz="889000">
                <a:lnSpc>
                  <a:spcPct val="90000"/>
                </a:lnSpc>
                <a:spcBef>
                  <a:spcPct val="0"/>
                </a:spcBef>
                <a:spcAft>
                  <a:spcPts val="0"/>
                </a:spcAft>
              </a:pPr>
              <a:r>
                <a:rPr lang="en-US" sz="2800" kern="1200" dirty="0" smtClean="0">
                  <a:latin typeface="Arial Black" panose="020B0A04020102020204" pitchFamily="34" charset="0"/>
                </a:rPr>
                <a:t>Focus &amp; </a:t>
              </a:r>
            </a:p>
            <a:p>
              <a:pPr lvl="0" algn="l" defTabSz="889000">
                <a:lnSpc>
                  <a:spcPct val="90000"/>
                </a:lnSpc>
                <a:spcBef>
                  <a:spcPct val="0"/>
                </a:spcBef>
                <a:spcAft>
                  <a:spcPct val="35000"/>
                </a:spcAft>
              </a:pPr>
              <a:r>
                <a:rPr lang="en-US" sz="2800" kern="1200" dirty="0" smtClean="0">
                  <a:latin typeface="Arial Black" panose="020B0A04020102020204" pitchFamily="34" charset="0"/>
                </a:rPr>
                <a:t>Investment</a:t>
              </a:r>
              <a:endParaRPr lang="en-US" sz="1800" kern="1200" dirty="0"/>
            </a:p>
          </p:txBody>
        </p:sp>
        <p:sp>
          <p:nvSpPr>
            <p:cNvPr id="11" name="Oval 10"/>
            <p:cNvSpPr/>
            <p:nvPr/>
          </p:nvSpPr>
          <p:spPr>
            <a:xfrm>
              <a:off x="2354288" y="3604593"/>
              <a:ext cx="356616" cy="356616"/>
            </a:xfrm>
            <a:prstGeom prst="ellipse">
              <a:avLst/>
            </a:prstGeom>
            <a:solidFill>
              <a:srgbClr val="0070C0"/>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Freeform 11"/>
            <p:cNvSpPr/>
            <p:nvPr/>
          </p:nvSpPr>
          <p:spPr>
            <a:xfrm>
              <a:off x="2070267" y="4044881"/>
              <a:ext cx="2796892" cy="2243788"/>
            </a:xfrm>
            <a:custGeom>
              <a:avLst/>
              <a:gdLst>
                <a:gd name="connsiteX0" fmla="*/ 0 w 2796892"/>
                <a:gd name="connsiteY0" fmla="*/ 0 h 2243788"/>
                <a:gd name="connsiteX1" fmla="*/ 2796892 w 2796892"/>
                <a:gd name="connsiteY1" fmla="*/ 0 h 2243788"/>
                <a:gd name="connsiteX2" fmla="*/ 2796892 w 2796892"/>
                <a:gd name="connsiteY2" fmla="*/ 2243788 h 2243788"/>
                <a:gd name="connsiteX3" fmla="*/ 0 w 2796892"/>
                <a:gd name="connsiteY3" fmla="*/ 2243788 h 2243788"/>
                <a:gd name="connsiteX4" fmla="*/ 0 w 2796892"/>
                <a:gd name="connsiteY4" fmla="*/ 0 h 224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892" h="2243788">
                  <a:moveTo>
                    <a:pt x="0" y="0"/>
                  </a:moveTo>
                  <a:lnTo>
                    <a:pt x="2796892" y="0"/>
                  </a:lnTo>
                  <a:lnTo>
                    <a:pt x="2796892" y="2243788"/>
                  </a:lnTo>
                  <a:lnTo>
                    <a:pt x="0" y="2243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8963" tIns="0" rIns="0" bIns="0" numCol="1" spcCol="1270" anchor="t" anchorCtr="0">
              <a:noAutofit/>
            </a:bodyPr>
            <a:lstStyle/>
            <a:p>
              <a:pPr lvl="0" algn="l" defTabSz="889000">
                <a:lnSpc>
                  <a:spcPct val="90000"/>
                </a:lnSpc>
                <a:spcBef>
                  <a:spcPct val="0"/>
                </a:spcBef>
                <a:spcAft>
                  <a:spcPts val="0"/>
                </a:spcAft>
              </a:pPr>
              <a:r>
                <a:rPr lang="en-US" sz="2000" kern="1200" dirty="0" smtClean="0"/>
                <a:t>Weeks 7-11</a:t>
              </a:r>
            </a:p>
            <a:p>
              <a:pPr lvl="0" algn="l" defTabSz="889000">
                <a:lnSpc>
                  <a:spcPct val="90000"/>
                </a:lnSpc>
                <a:spcBef>
                  <a:spcPct val="0"/>
                </a:spcBef>
                <a:spcAft>
                  <a:spcPct val="35000"/>
                </a:spcAft>
              </a:pPr>
              <a:r>
                <a:rPr lang="en-US" sz="2800" kern="1200" dirty="0" smtClean="0">
                  <a:latin typeface="Arial Black" panose="020B0A04020102020204" pitchFamily="34" charset="0"/>
                </a:rPr>
                <a:t>Rigor</a:t>
              </a:r>
              <a:endParaRPr lang="en-US" sz="2800" kern="1200" dirty="0">
                <a:latin typeface="Arial Black" panose="020B0A04020102020204" pitchFamily="34" charset="0"/>
              </a:endParaRPr>
            </a:p>
          </p:txBody>
        </p:sp>
        <p:sp>
          <p:nvSpPr>
            <p:cNvPr id="13" name="Oval 12"/>
            <p:cNvSpPr/>
            <p:nvPr/>
          </p:nvSpPr>
          <p:spPr>
            <a:xfrm>
              <a:off x="4204234" y="2649531"/>
              <a:ext cx="472516" cy="472516"/>
            </a:xfrm>
            <a:prstGeom prst="ellipse">
              <a:avLst/>
            </a:prstGeom>
            <a:solidFill>
              <a:srgbClr val="0070C0"/>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Freeform 13"/>
            <p:cNvSpPr/>
            <p:nvPr/>
          </p:nvSpPr>
          <p:spPr>
            <a:xfrm>
              <a:off x="3933163" y="3201375"/>
              <a:ext cx="2886891" cy="3044841"/>
            </a:xfrm>
            <a:custGeom>
              <a:avLst/>
              <a:gdLst>
                <a:gd name="connsiteX0" fmla="*/ 0 w 2886891"/>
                <a:gd name="connsiteY0" fmla="*/ 0 h 3044841"/>
                <a:gd name="connsiteX1" fmla="*/ 2886891 w 2886891"/>
                <a:gd name="connsiteY1" fmla="*/ 0 h 3044841"/>
                <a:gd name="connsiteX2" fmla="*/ 2886891 w 2886891"/>
                <a:gd name="connsiteY2" fmla="*/ 3044841 h 3044841"/>
                <a:gd name="connsiteX3" fmla="*/ 0 w 2886891"/>
                <a:gd name="connsiteY3" fmla="*/ 3044841 h 3044841"/>
                <a:gd name="connsiteX4" fmla="*/ 0 w 2886891"/>
                <a:gd name="connsiteY4" fmla="*/ 0 h 304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891" h="3044841">
                  <a:moveTo>
                    <a:pt x="0" y="0"/>
                  </a:moveTo>
                  <a:lnTo>
                    <a:pt x="2886891" y="0"/>
                  </a:lnTo>
                  <a:lnTo>
                    <a:pt x="2886891" y="3044841"/>
                  </a:lnTo>
                  <a:lnTo>
                    <a:pt x="0" y="304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377" tIns="0" rIns="0" bIns="0" numCol="1" spcCol="1270" anchor="t" anchorCtr="0">
              <a:noAutofit/>
            </a:bodyPr>
            <a:lstStyle/>
            <a:p>
              <a:pPr lvl="0" algn="l" defTabSz="889000">
                <a:lnSpc>
                  <a:spcPct val="90000"/>
                </a:lnSpc>
                <a:spcBef>
                  <a:spcPct val="0"/>
                </a:spcBef>
                <a:spcAft>
                  <a:spcPts val="0"/>
                </a:spcAft>
              </a:pPr>
              <a:r>
                <a:rPr lang="en-US" sz="2000" kern="1200" dirty="0" smtClean="0"/>
                <a:t>Weeks 11-18</a:t>
              </a:r>
            </a:p>
            <a:p>
              <a:pPr lvl="0" algn="l" defTabSz="889000">
                <a:lnSpc>
                  <a:spcPct val="90000"/>
                </a:lnSpc>
                <a:spcBef>
                  <a:spcPct val="0"/>
                </a:spcBef>
                <a:spcAft>
                  <a:spcPct val="35000"/>
                </a:spcAft>
              </a:pPr>
              <a:r>
                <a:rPr lang="en-US" sz="2800" kern="1200" dirty="0" smtClean="0">
                  <a:latin typeface="Arial Black" panose="020B0A04020102020204" pitchFamily="34" charset="0"/>
                </a:rPr>
                <a:t>Thinking</a:t>
              </a:r>
              <a:endParaRPr lang="en-US" sz="2800" kern="1200" dirty="0">
                <a:latin typeface="Arial Black" panose="020B0A04020102020204" pitchFamily="34" charset="0"/>
              </a:endParaRPr>
            </a:p>
          </p:txBody>
        </p:sp>
        <p:sp>
          <p:nvSpPr>
            <p:cNvPr id="15" name="Oval 14"/>
            <p:cNvSpPr/>
            <p:nvPr/>
          </p:nvSpPr>
          <p:spPr>
            <a:xfrm>
              <a:off x="6219114" y="2017652"/>
              <a:ext cx="632993" cy="632993"/>
            </a:xfrm>
            <a:prstGeom prst="ellipse">
              <a:avLst/>
            </a:prstGeom>
            <a:solidFill>
              <a:srgbClr val="0070C0"/>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023705" y="2734129"/>
              <a:ext cx="2896046" cy="3597010"/>
            </a:xfrm>
            <a:custGeom>
              <a:avLst/>
              <a:gdLst>
                <a:gd name="connsiteX0" fmla="*/ 0 w 2896046"/>
                <a:gd name="connsiteY0" fmla="*/ 0 h 3597010"/>
                <a:gd name="connsiteX1" fmla="*/ 2896046 w 2896046"/>
                <a:gd name="connsiteY1" fmla="*/ 0 h 3597010"/>
                <a:gd name="connsiteX2" fmla="*/ 2896046 w 2896046"/>
                <a:gd name="connsiteY2" fmla="*/ 3597010 h 3597010"/>
                <a:gd name="connsiteX3" fmla="*/ 0 w 2896046"/>
                <a:gd name="connsiteY3" fmla="*/ 3597010 h 3597010"/>
                <a:gd name="connsiteX4" fmla="*/ 0 w 2896046"/>
                <a:gd name="connsiteY4" fmla="*/ 0 h 359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046" h="3597010">
                  <a:moveTo>
                    <a:pt x="0" y="0"/>
                  </a:moveTo>
                  <a:lnTo>
                    <a:pt x="2896046" y="0"/>
                  </a:lnTo>
                  <a:lnTo>
                    <a:pt x="2896046" y="3597010"/>
                  </a:lnTo>
                  <a:lnTo>
                    <a:pt x="0" y="3597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5410" tIns="0" rIns="0" bIns="0" numCol="1" spcCol="1270" anchor="t" anchorCtr="0">
              <a:noAutofit/>
            </a:bodyPr>
            <a:lstStyle/>
            <a:p>
              <a:pPr lvl="0" algn="l" defTabSz="889000">
                <a:lnSpc>
                  <a:spcPct val="90000"/>
                </a:lnSpc>
                <a:spcBef>
                  <a:spcPct val="0"/>
                </a:spcBef>
                <a:spcAft>
                  <a:spcPts val="0"/>
                </a:spcAft>
              </a:pPr>
              <a:r>
                <a:rPr lang="en-US" sz="2000" kern="1200" dirty="0" smtClean="0"/>
                <a:t>Weeks 19-24</a:t>
              </a:r>
            </a:p>
            <a:p>
              <a:pPr lvl="0" algn="l" defTabSz="889000">
                <a:lnSpc>
                  <a:spcPct val="90000"/>
                </a:lnSpc>
                <a:spcBef>
                  <a:spcPct val="0"/>
                </a:spcBef>
                <a:spcAft>
                  <a:spcPct val="35000"/>
                </a:spcAft>
              </a:pPr>
              <a:r>
                <a:rPr lang="en-US" sz="2800" kern="1200" dirty="0" smtClean="0">
                  <a:latin typeface="Arial Black" panose="020B0A04020102020204" pitchFamily="34" charset="0"/>
                </a:rPr>
                <a:t>Feedback</a:t>
              </a:r>
              <a:endParaRPr lang="en-US" sz="2800" kern="1200" dirty="0">
                <a:latin typeface="Arial Black" panose="020B0A04020102020204" pitchFamily="34" charset="0"/>
              </a:endParaRPr>
            </a:p>
          </p:txBody>
        </p:sp>
      </p:grpSp>
      <p:sp>
        <p:nvSpPr>
          <p:cNvPr id="7" name="TextBox 6"/>
          <p:cNvSpPr txBox="1"/>
          <p:nvPr/>
        </p:nvSpPr>
        <p:spPr>
          <a:xfrm>
            <a:off x="6187197" y="5385413"/>
            <a:ext cx="2937348" cy="1328023"/>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smtClean="0"/>
              <a:t>AOTY builds towards our larger vision of teaching – the AF Essentials</a:t>
            </a:r>
            <a:endParaRPr lang="en-US" b="1" dirty="0"/>
          </a:p>
        </p:txBody>
      </p:sp>
    </p:spTree>
    <p:extLst>
      <p:ext uri="{BB962C8B-B14F-4D97-AF65-F5344CB8AC3E}">
        <p14:creationId xmlns:p14="http://schemas.microsoft.com/office/powerpoint/2010/main" val="40707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ea typeface="ＭＳ Ｐゴシック" pitchFamily="34" charset="-128"/>
              </a:rPr>
              <a:t>What You Can Do to Learn More</a:t>
            </a:r>
          </a:p>
        </p:txBody>
      </p:sp>
      <p:sp>
        <p:nvSpPr>
          <p:cNvPr id="59395"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35ACCC8-1103-40BB-92B6-4D43C7CC612A}" type="slidenum">
              <a:rPr lang="en-US" smtClean="0"/>
              <a:pPr eaLnBrk="1" hangingPunct="1"/>
              <a:t>17</a:t>
            </a:fld>
            <a:endParaRPr lang="en-US" smtClean="0"/>
          </a:p>
        </p:txBody>
      </p:sp>
      <p:sp>
        <p:nvSpPr>
          <p:cNvPr id="59397" name="Content Placeholder 2"/>
          <p:cNvSpPr txBox="1">
            <a:spLocks/>
          </p:cNvSpPr>
          <p:nvPr/>
        </p:nvSpPr>
        <p:spPr bwMode="auto">
          <a:xfrm>
            <a:off x="4495800" y="808038"/>
            <a:ext cx="4278086"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13716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Clr>
                <a:srgbClr val="EE3224"/>
              </a:buClr>
              <a:buFont typeface="Arial" charset="0"/>
              <a:buNone/>
            </a:pPr>
            <a:r>
              <a:rPr lang="en-US" sz="2800" b="1" dirty="0"/>
              <a:t>On your own… </a:t>
            </a:r>
          </a:p>
          <a:p>
            <a:pPr marL="342900" indent="-342900" eaLnBrk="1" hangingPunct="1">
              <a:spcBef>
                <a:spcPct val="20000"/>
              </a:spcBef>
              <a:buClr>
                <a:srgbClr val="EE3224"/>
              </a:buClr>
              <a:buFont typeface="Arial" panose="020B0604020202020204" pitchFamily="34" charset="0"/>
              <a:buChar char="•"/>
            </a:pPr>
            <a:r>
              <a:rPr lang="en-US" sz="2800" dirty="0" smtClean="0"/>
              <a:t>Look on Many Minds</a:t>
            </a:r>
          </a:p>
          <a:p>
            <a:pPr marL="342900" indent="-342900" eaLnBrk="1" hangingPunct="1">
              <a:spcBef>
                <a:spcPct val="20000"/>
              </a:spcBef>
              <a:buClr>
                <a:srgbClr val="EE3224"/>
              </a:buClr>
              <a:buFont typeface="Arial" panose="020B0604020202020204" pitchFamily="34" charset="0"/>
              <a:buChar char="•"/>
            </a:pPr>
            <a:r>
              <a:rPr lang="en-US" sz="2800" dirty="0" smtClean="0"/>
              <a:t>Log in to Platinum - all your TCP data will be housed here</a:t>
            </a:r>
          </a:p>
          <a:p>
            <a:pPr marL="1085850" lvl="1" indent="-342900" eaLnBrk="1" hangingPunct="1">
              <a:spcBef>
                <a:spcPct val="20000"/>
              </a:spcBef>
              <a:buClr>
                <a:srgbClr val="EE3224"/>
              </a:buClr>
              <a:buFont typeface="Arial" panose="020B0604020202020204" pitchFamily="34" charset="0"/>
              <a:buChar char="•"/>
            </a:pPr>
            <a:r>
              <a:rPr lang="en-US" sz="2800" dirty="0" smtClean="0"/>
              <a:t>Access via Many Minds</a:t>
            </a:r>
          </a:p>
          <a:p>
            <a:pPr marL="342900" indent="-342900" eaLnBrk="1" hangingPunct="1">
              <a:spcBef>
                <a:spcPct val="20000"/>
              </a:spcBef>
              <a:buClr>
                <a:srgbClr val="EE3224"/>
              </a:buClr>
              <a:buFont typeface="Arial" panose="020B0604020202020204" pitchFamily="34" charset="0"/>
              <a:buChar char="•"/>
            </a:pPr>
            <a:r>
              <a:rPr lang="en-US" sz="2800" dirty="0" smtClean="0"/>
              <a:t>Email </a:t>
            </a:r>
            <a:r>
              <a:rPr lang="en-US" sz="2800" dirty="0" smtClean="0">
                <a:hlinkClick r:id="rId3"/>
              </a:rPr>
              <a:t>teachercareerpathway@achievementfirst.org</a:t>
            </a:r>
            <a:endParaRPr lang="en-US" sz="2800" dirty="0" smtClean="0"/>
          </a:p>
          <a:p>
            <a:pPr marL="342900" indent="-342900" eaLnBrk="1" hangingPunct="1">
              <a:spcBef>
                <a:spcPct val="20000"/>
              </a:spcBef>
              <a:buClr>
                <a:srgbClr val="EE3224"/>
              </a:buClr>
              <a:buFont typeface="Arial" panose="020B0604020202020204" pitchFamily="34" charset="0"/>
              <a:buChar char="•"/>
            </a:pPr>
            <a:endParaRPr lang="en-US" sz="2800" dirty="0" smtClean="0"/>
          </a:p>
          <a:p>
            <a:pPr lvl="1" indent="0" eaLnBrk="1" hangingPunct="1">
              <a:spcBef>
                <a:spcPct val="20000"/>
              </a:spcBef>
              <a:buClr>
                <a:srgbClr val="EE3224"/>
              </a:buClr>
            </a:pPr>
            <a:endParaRPr lang="en-US" sz="2800" dirty="0" smtClean="0"/>
          </a:p>
          <a:p>
            <a:pPr eaLnBrk="1" hangingPunct="1">
              <a:spcBef>
                <a:spcPct val="20000"/>
              </a:spcBef>
              <a:buClr>
                <a:srgbClr val="EE3224"/>
              </a:buClr>
              <a:buFont typeface="Arial" charset="0"/>
              <a:buChar char="•"/>
            </a:pPr>
            <a:endParaRPr lang="en-US" sz="2800" dirty="0"/>
          </a:p>
        </p:txBody>
      </p:sp>
      <p:sp>
        <p:nvSpPr>
          <p:cNvPr id="59398" name="Content Placeholder 2"/>
          <p:cNvSpPr txBox="1">
            <a:spLocks/>
          </p:cNvSpPr>
          <p:nvPr/>
        </p:nvSpPr>
        <p:spPr bwMode="auto">
          <a:xfrm>
            <a:off x="533400" y="808038"/>
            <a:ext cx="4114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0" tIns="13716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Clr>
                <a:srgbClr val="EE3224"/>
              </a:buClr>
              <a:buFont typeface="Arial" charset="0"/>
              <a:buNone/>
            </a:pPr>
            <a:r>
              <a:rPr lang="en-US" sz="2800" b="1" dirty="0"/>
              <a:t>At our school…</a:t>
            </a:r>
          </a:p>
          <a:p>
            <a:pPr eaLnBrk="1" hangingPunct="1">
              <a:spcBef>
                <a:spcPct val="20000"/>
              </a:spcBef>
              <a:buClr>
                <a:srgbClr val="EE3224"/>
              </a:buClr>
              <a:buFont typeface="Arial" charset="0"/>
              <a:buChar char="•"/>
            </a:pPr>
            <a:r>
              <a:rPr lang="en-US" sz="2800" dirty="0" smtClean="0"/>
              <a:t> Talk with your coach </a:t>
            </a:r>
          </a:p>
          <a:p>
            <a:pPr eaLnBrk="1" hangingPunct="1">
              <a:spcBef>
                <a:spcPct val="20000"/>
              </a:spcBef>
              <a:buClr>
                <a:srgbClr val="EE3224"/>
              </a:buClr>
              <a:buFont typeface="Arial" charset="0"/>
              <a:buChar char="•"/>
            </a:pPr>
            <a:r>
              <a:rPr lang="en-US" sz="2800" dirty="0"/>
              <a:t> </a:t>
            </a:r>
            <a:r>
              <a:rPr lang="en-US" sz="2800" dirty="0" smtClean="0"/>
              <a:t>Ask </a:t>
            </a:r>
            <a:r>
              <a:rPr lang="en-US" sz="2800" dirty="0" smtClean="0">
                <a:solidFill>
                  <a:srgbClr val="FF0000"/>
                </a:solidFill>
              </a:rPr>
              <a:t>NAME, NAME or NAME </a:t>
            </a:r>
            <a:r>
              <a:rPr lang="en-US" sz="2800" dirty="0" smtClean="0"/>
              <a:t>(Stage 4 Teachers / Advisory Panel Reps) </a:t>
            </a:r>
          </a:p>
          <a:p>
            <a:pPr eaLnBrk="1" hangingPunct="1">
              <a:spcBef>
                <a:spcPct val="20000"/>
              </a:spcBef>
              <a:buClr>
                <a:srgbClr val="EE3224"/>
              </a:buClr>
            </a:pPr>
            <a:endParaRPr lang="en-US" sz="2800" dirty="0"/>
          </a:p>
        </p:txBody>
      </p:sp>
    </p:spTree>
    <p:extLst>
      <p:ext uri="{BB962C8B-B14F-4D97-AF65-F5344CB8AC3E}">
        <p14:creationId xmlns:p14="http://schemas.microsoft.com/office/powerpoint/2010/main" val="3973808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ea typeface="ＭＳ Ｐゴシック" pitchFamily="34" charset="-128"/>
              </a:rPr>
              <a:t>Final Thoughts</a:t>
            </a:r>
          </a:p>
        </p:txBody>
      </p:sp>
      <p:sp>
        <p:nvSpPr>
          <p:cNvPr id="604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3B4C804-CB58-47A2-88DD-2C65F020F876}" type="slidenum">
              <a:rPr lang="en-US" smtClean="0"/>
              <a:pPr eaLnBrk="1" hangingPunct="1"/>
              <a:t>18</a:t>
            </a:fld>
            <a:endParaRPr lang="en-US" smtClean="0"/>
          </a:p>
        </p:txBody>
      </p:sp>
      <p:sp>
        <p:nvSpPr>
          <p:cNvPr id="60420" name="Content Placeholder 2"/>
          <p:cNvSpPr>
            <a:spLocks noGrp="1"/>
          </p:cNvSpPr>
          <p:nvPr>
            <p:ph idx="1"/>
          </p:nvPr>
        </p:nvSpPr>
        <p:spPr/>
        <p:txBody>
          <a:bodyPr/>
          <a:lstStyle/>
          <a:p>
            <a:r>
              <a:rPr lang="en-US" sz="2000" smtClean="0">
                <a:solidFill>
                  <a:srgbClr val="FF0000"/>
                </a:solidFill>
                <a:ea typeface="ＭＳ Ｐゴシック" pitchFamily="34" charset="-128"/>
              </a:rPr>
              <a:t>Insert closing image/metaphor; recommendation is to add picture of your staff</a:t>
            </a:r>
          </a:p>
          <a:p>
            <a:pPr lvl="1"/>
            <a:endParaRPr lang="en-US" sz="1800" smtClean="0">
              <a:solidFill>
                <a:srgbClr val="FF0000"/>
              </a:solidFill>
              <a:ea typeface="ＭＳ Ｐゴシック" pitchFamily="34" charset="-128"/>
            </a:endParaRPr>
          </a:p>
        </p:txBody>
      </p:sp>
    </p:spTree>
    <p:extLst>
      <p:ext uri="{BB962C8B-B14F-4D97-AF65-F5344CB8AC3E}">
        <p14:creationId xmlns:p14="http://schemas.microsoft.com/office/powerpoint/2010/main" val="3984540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Directions p1/ Then Delete This Slide!</a:t>
            </a:r>
            <a:endParaRPr lang="en-US" dirty="0"/>
          </a:p>
        </p:txBody>
      </p:sp>
      <p:sp>
        <p:nvSpPr>
          <p:cNvPr id="4" name="Content Placeholder 3"/>
          <p:cNvSpPr>
            <a:spLocks noGrp="1"/>
          </p:cNvSpPr>
          <p:nvPr>
            <p:ph idx="1"/>
          </p:nvPr>
        </p:nvSpPr>
        <p:spPr>
          <a:xfrm>
            <a:off x="457200" y="914400"/>
            <a:ext cx="8229600" cy="5410200"/>
          </a:xfrm>
          <a:solidFill>
            <a:schemeClr val="accent1">
              <a:lumMod val="20000"/>
              <a:lumOff val="80000"/>
            </a:schemeClr>
          </a:solidFill>
        </p:spPr>
        <p:txBody>
          <a:bodyPr>
            <a:normAutofit fontScale="62500" lnSpcReduction="20000"/>
          </a:bodyPr>
          <a:lstStyle/>
          <a:p>
            <a:pPr marL="0" lvl="0" indent="0">
              <a:buNone/>
            </a:pPr>
            <a:r>
              <a:rPr lang="en-US" dirty="0" smtClean="0"/>
              <a:t>The purpose of this deck: </a:t>
            </a:r>
          </a:p>
          <a:p>
            <a:pPr lvl="0">
              <a:buFontTx/>
              <a:buChar char="-"/>
            </a:pPr>
            <a:r>
              <a:rPr lang="en-US" b="0" dirty="0" smtClean="0"/>
              <a:t>Introduce your new teachers to TCP. They heard a quick overview at New Teacher Training, but this deck will help them to hear your perspective, how you incorporate TCP into your talent and instructional strategies, how you want them to leverage TCP, etc. </a:t>
            </a:r>
          </a:p>
          <a:p>
            <a:pPr marL="0" lvl="0" indent="0">
              <a:buNone/>
            </a:pPr>
            <a:endParaRPr lang="en-US" b="0" dirty="0" smtClean="0"/>
          </a:p>
          <a:p>
            <a:pPr marL="0" lvl="0" indent="0">
              <a:buNone/>
            </a:pPr>
            <a:r>
              <a:rPr lang="en-US" dirty="0" smtClean="0"/>
              <a:t>When to present this deck:</a:t>
            </a:r>
          </a:p>
          <a:p>
            <a:pPr lvl="0">
              <a:buFontTx/>
              <a:buChar char="-"/>
            </a:pPr>
            <a:r>
              <a:rPr lang="en-US" b="0" dirty="0" smtClean="0"/>
              <a:t>Any 30 min block of time prior to Lesson Observation Window 1 on Oct. 19</a:t>
            </a:r>
          </a:p>
          <a:p>
            <a:pPr lvl="0">
              <a:buFontTx/>
              <a:buChar char="-"/>
            </a:pPr>
            <a:r>
              <a:rPr lang="en-US" b="0" dirty="0" smtClean="0"/>
              <a:t>During a Friday PD, grade level team meeting, coaching meeting, etc. Any 30 minute block when your new teachers come together!</a:t>
            </a:r>
          </a:p>
          <a:p>
            <a:pPr marL="0" lvl="0" indent="0">
              <a:buNone/>
            </a:pPr>
            <a:endParaRPr lang="en-US" b="0" dirty="0" smtClean="0"/>
          </a:p>
          <a:p>
            <a:pPr marL="0" lvl="0" indent="0">
              <a:buNone/>
            </a:pPr>
            <a:r>
              <a:rPr lang="en-US" dirty="0" smtClean="0"/>
              <a:t>Who should present this deck:</a:t>
            </a:r>
            <a:endParaRPr lang="en-US" dirty="0"/>
          </a:p>
          <a:p>
            <a:pPr lvl="0">
              <a:buFontTx/>
              <a:buChar char="-"/>
            </a:pPr>
            <a:r>
              <a:rPr lang="en-US" b="0" dirty="0" smtClean="0"/>
              <a:t>Principal, dean, coach, advisory panelist, Distinguished teacher, etc.</a:t>
            </a:r>
          </a:p>
          <a:p>
            <a:pPr marL="0" lvl="0" indent="0">
              <a:buNone/>
            </a:pPr>
            <a:r>
              <a:rPr lang="en-US" b="0" dirty="0" smtClean="0"/>
              <a:t> </a:t>
            </a:r>
          </a:p>
          <a:p>
            <a:pPr marL="0" lvl="0" indent="0">
              <a:buNone/>
            </a:pPr>
            <a:r>
              <a:rPr lang="en-US" dirty="0" smtClean="0"/>
              <a:t>How to prepare to present this deck: </a:t>
            </a:r>
            <a:endParaRPr lang="en-US" dirty="0"/>
          </a:p>
          <a:p>
            <a:pPr lvl="0">
              <a:buFontTx/>
              <a:buChar char="-"/>
            </a:pPr>
            <a:r>
              <a:rPr lang="en-US" b="0" dirty="0" smtClean="0"/>
              <a:t>Read it through once to understand the major points and where you should add your personal flavor and perspective (</a:t>
            </a:r>
            <a:r>
              <a:rPr lang="en-US" b="0" dirty="0" smtClean="0">
                <a:solidFill>
                  <a:srgbClr val="FF0000"/>
                </a:solidFill>
              </a:rPr>
              <a:t>red text)   </a:t>
            </a:r>
          </a:p>
          <a:p>
            <a:pPr lvl="1">
              <a:buFontTx/>
              <a:buChar char="-"/>
            </a:pPr>
            <a:r>
              <a:rPr lang="en-US" b="0" dirty="0" smtClean="0"/>
              <a:t>We included some talking points in the notes section of the slide as well.  </a:t>
            </a:r>
            <a:r>
              <a:rPr lang="en-US" dirty="0" smtClean="0"/>
              <a:t>Please embellish with additional school-specific context.</a:t>
            </a:r>
          </a:p>
          <a:p>
            <a:pPr>
              <a:buFontTx/>
              <a:buChar char="-"/>
            </a:pPr>
            <a:r>
              <a:rPr lang="en-US" b="0" dirty="0" smtClean="0"/>
              <a:t>This PD is not discussion focused – it’s meant to quickly deliver a lot of information in a visually engaging way</a:t>
            </a:r>
          </a:p>
          <a:p>
            <a:pPr lvl="0">
              <a:buFontTx/>
              <a:buChar char="-"/>
            </a:pPr>
            <a:r>
              <a:rPr lang="en-US" b="0" dirty="0" smtClean="0"/>
              <a:t>Add in that commentary! Please adjust as you see fit.</a:t>
            </a:r>
          </a:p>
          <a:p>
            <a:pPr marL="0" lvl="0" indent="0">
              <a:buNone/>
            </a:pPr>
            <a:endParaRPr lang="en-US" b="0" dirty="0" smtClean="0"/>
          </a:p>
          <a:p>
            <a:pPr marL="0" lvl="0" indent="0">
              <a:buNone/>
            </a:pPr>
            <a:r>
              <a:rPr lang="en-US" dirty="0" smtClean="0"/>
              <a:t>If you want ANY guidance, </a:t>
            </a:r>
            <a:r>
              <a:rPr lang="en-US" b="0" dirty="0" smtClean="0"/>
              <a:t>email </a:t>
            </a:r>
            <a:r>
              <a:rPr lang="en-US" b="0" dirty="0" smtClean="0">
                <a:hlinkClick r:id="rId3"/>
              </a:rPr>
              <a:t>katiecapella@achievementfirst.org</a:t>
            </a:r>
            <a:r>
              <a:rPr lang="en-US" b="0" dirty="0" smtClean="0"/>
              <a:t> for 1:1 support</a:t>
            </a:r>
            <a:r>
              <a:rPr lang="en-US" dirty="0" smtClean="0"/>
              <a:t>.</a:t>
            </a:r>
          </a:p>
        </p:txBody>
      </p:sp>
    </p:spTree>
    <p:extLst>
      <p:ext uri="{BB962C8B-B14F-4D97-AF65-F5344CB8AC3E}">
        <p14:creationId xmlns:p14="http://schemas.microsoft.com/office/powerpoint/2010/main" val="265980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38188" y="4864100"/>
            <a:ext cx="5943600" cy="1447800"/>
          </a:xfrm>
        </p:spPr>
        <p:txBody>
          <a:bodyPr/>
          <a:lstStyle/>
          <a:p>
            <a:r>
              <a:rPr lang="en-US" dirty="0" smtClean="0"/>
              <a:t>The Teacher Career Pathway:</a:t>
            </a:r>
            <a:br>
              <a:rPr lang="en-US" dirty="0" smtClean="0"/>
            </a:br>
            <a:r>
              <a:rPr lang="en-US" dirty="0" smtClean="0"/>
              <a:t>Overview</a:t>
            </a:r>
            <a:r>
              <a:rPr lang="en-US" dirty="0"/>
              <a:t> </a:t>
            </a:r>
            <a:r>
              <a:rPr lang="en-US" dirty="0" smtClean="0"/>
              <a:t>of TCP in 15-16</a:t>
            </a:r>
            <a:br>
              <a:rPr lang="en-US" dirty="0" smtClean="0"/>
            </a:br>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Teachers are the key lever</a:t>
            </a:r>
          </a:p>
        </p:txBody>
      </p:sp>
      <p:sp>
        <p:nvSpPr>
          <p:cNvPr id="5124" name="Slide Number Placeholder 4"/>
          <p:cNvSpPr>
            <a:spLocks noGrp="1"/>
          </p:cNvSpPr>
          <p:nvPr>
            <p:ph type="sldNum" sz="quarter" idx="10"/>
          </p:nvPr>
        </p:nvSpPr>
        <p:spPr>
          <a:noFill/>
        </p:spPr>
        <p:txBody>
          <a:bodyPr/>
          <a:lstStyle/>
          <a:p>
            <a:fld id="{0E979C56-D977-49FA-8AF4-1D84780CB98D}" type="slidenum">
              <a:rPr lang="en-US" smtClean="0"/>
              <a:pPr/>
              <a:t>4</a:t>
            </a:fld>
            <a:endParaRPr lang="en-US" smtClean="0"/>
          </a:p>
        </p:txBody>
      </p:sp>
      <p:pic>
        <p:nvPicPr>
          <p:cNvPr id="5" name="Picture 2" descr="http://ramosproject.weebly.com/uploads/1/7/8/8/17885463/6385700.jpg?4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766679" cy="5671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7162800" cy="511175"/>
          </a:xfrm>
        </p:spPr>
        <p:txBody>
          <a:bodyPr/>
          <a:lstStyle/>
          <a:p>
            <a:r>
              <a:rPr lang="en-US" dirty="0" smtClean="0"/>
              <a:t>How was the Teacher Career Pathway created?</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5</a:t>
            </a:fld>
            <a:endParaRPr lang="en-US"/>
          </a:p>
        </p:txBody>
      </p:sp>
      <p:pic>
        <p:nvPicPr>
          <p:cNvPr id="2052" name="Picture 4" descr="http://moodle.womenrunners.com/pluginfile.php/5224/mod_label/intro/tal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514600"/>
            <a:ext cx="3044825" cy="30296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7" descr="Image result for ear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818852"/>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C:\Users\KatieCapella\AppData\Local\Microsoft\Windows\Temporary Internet Files\Content.IE5\RVBW2YGX\thumbs-u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25" y="2484783"/>
            <a:ext cx="2647950" cy="2443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5544201"/>
            <a:ext cx="2892425" cy="461665"/>
          </a:xfrm>
          <a:prstGeom prst="rect">
            <a:avLst/>
          </a:prstGeom>
          <a:noFill/>
        </p:spPr>
        <p:txBody>
          <a:bodyPr wrap="square" rtlCol="0">
            <a:spAutoFit/>
          </a:bodyPr>
          <a:lstStyle/>
          <a:p>
            <a:r>
              <a:rPr lang="en-US" sz="2400" b="1" dirty="0" smtClean="0"/>
              <a:t>Teachers talked</a:t>
            </a:r>
            <a:endParaRPr lang="en-US" sz="2400" b="1" dirty="0"/>
          </a:p>
        </p:txBody>
      </p:sp>
      <p:sp>
        <p:nvSpPr>
          <p:cNvPr id="11" name="TextBox 10"/>
          <p:cNvSpPr txBox="1"/>
          <p:nvPr/>
        </p:nvSpPr>
        <p:spPr>
          <a:xfrm>
            <a:off x="5334000" y="1524000"/>
            <a:ext cx="2892425" cy="461665"/>
          </a:xfrm>
          <a:prstGeom prst="rect">
            <a:avLst/>
          </a:prstGeom>
          <a:noFill/>
        </p:spPr>
        <p:txBody>
          <a:bodyPr wrap="square" rtlCol="0">
            <a:spAutoFit/>
          </a:bodyPr>
          <a:lstStyle/>
          <a:p>
            <a:r>
              <a:rPr lang="en-US" sz="2400" b="1" dirty="0" smtClean="0"/>
              <a:t>We Listened</a:t>
            </a:r>
            <a:endParaRPr lang="en-US" sz="2400" b="1" dirty="0"/>
          </a:p>
        </p:txBody>
      </p:sp>
      <p:sp>
        <p:nvSpPr>
          <p:cNvPr id="12" name="TextBox 11"/>
          <p:cNvSpPr txBox="1"/>
          <p:nvPr/>
        </p:nvSpPr>
        <p:spPr>
          <a:xfrm>
            <a:off x="5661025" y="5128702"/>
            <a:ext cx="2892425" cy="830997"/>
          </a:xfrm>
          <a:prstGeom prst="rect">
            <a:avLst/>
          </a:prstGeom>
          <a:noFill/>
        </p:spPr>
        <p:txBody>
          <a:bodyPr wrap="square" rtlCol="0">
            <a:spAutoFit/>
          </a:bodyPr>
          <a:lstStyle/>
          <a:p>
            <a:r>
              <a:rPr lang="en-US" sz="2400" b="1" dirty="0" smtClean="0"/>
              <a:t>Teachers &amp; school leaders voted</a:t>
            </a:r>
            <a:endParaRPr lang="en-US" sz="2400" b="1" dirty="0"/>
          </a:p>
        </p:txBody>
      </p:sp>
    </p:spTree>
    <p:extLst>
      <p:ext uri="{BB962C8B-B14F-4D97-AF65-F5344CB8AC3E}">
        <p14:creationId xmlns:p14="http://schemas.microsoft.com/office/powerpoint/2010/main" val="151772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98425"/>
            <a:ext cx="7235825" cy="533400"/>
          </a:xfrm>
        </p:spPr>
        <p:txBody>
          <a:bodyPr/>
          <a:lstStyle/>
          <a:p>
            <a:r>
              <a:rPr lang="en-US" dirty="0" smtClean="0"/>
              <a:t>TCP Today</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6</a:t>
            </a:fld>
            <a:endParaRPr lang="en-US"/>
          </a:p>
        </p:txBody>
      </p:sp>
      <p:sp>
        <p:nvSpPr>
          <p:cNvPr id="5" name="AutoShape 4" descr="Image result for grassroots mov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grassroots mov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Image result for fai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pathwa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646" y="1143001"/>
            <a:ext cx="2596895" cy="259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460375" y="4768172"/>
            <a:ext cx="2587625"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solidFill>
                  <a:sysClr val="windowText" lastClr="000000"/>
                </a:solidFill>
              </a:rPr>
              <a:t>Best in Class, Nationally Recognized</a:t>
            </a:r>
            <a:endParaRPr lang="en-US" sz="2400" b="1" dirty="0">
              <a:solidFill>
                <a:sysClr val="windowText" lastClr="000000"/>
              </a:solidFill>
            </a:endParaRPr>
          </a:p>
        </p:txBody>
      </p:sp>
      <p:pic>
        <p:nvPicPr>
          <p:cNvPr id="3" name="Picture 2" descr="Image result for growth"/>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43000"/>
            <a:ext cx="2596896" cy="2596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a:xfrm>
            <a:off x="6096000" y="3999877"/>
            <a:ext cx="2596896"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solidFill>
                  <a:sysClr val="windowText" lastClr="000000"/>
                </a:solidFill>
              </a:rPr>
              <a:t>Fair &amp; continually improving</a:t>
            </a:r>
          </a:p>
          <a:p>
            <a:pPr algn="ctr"/>
            <a:endParaRPr lang="en-US" sz="2400" b="1" dirty="0" smtClean="0">
              <a:solidFill>
                <a:sysClr val="windowText" lastClr="000000"/>
              </a:solidFill>
            </a:endParaRPr>
          </a:p>
          <a:p>
            <a:pPr algn="ctr"/>
            <a:endParaRPr lang="en-US" sz="2400" b="1" dirty="0">
              <a:solidFill>
                <a:sysClr val="windowText" lastClr="000000"/>
              </a:solidFill>
            </a:endParaRPr>
          </a:p>
        </p:txBody>
      </p:sp>
      <p:sp>
        <p:nvSpPr>
          <p:cNvPr id="16" name="TextBox 15"/>
          <p:cNvSpPr txBox="1"/>
          <p:nvPr/>
        </p:nvSpPr>
        <p:spPr>
          <a:xfrm>
            <a:off x="3281646" y="4018812"/>
            <a:ext cx="2539821"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solidFill>
                  <a:sysClr val="windowText" lastClr="000000"/>
                </a:solidFill>
              </a:rPr>
              <a:t>Defining a pathway to a long-term career in the classroom</a:t>
            </a:r>
            <a:endParaRPr lang="en-US" sz="2400" b="1" dirty="0">
              <a:solidFill>
                <a:sysClr val="windowText" lastClr="000000"/>
              </a:solidFill>
            </a:endParaRPr>
          </a:p>
        </p:txBody>
      </p:sp>
      <p:sp>
        <p:nvSpPr>
          <p:cNvPr id="11" name="AutoShape 2" descr="Image result for PB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50435" y="1813784"/>
            <a:ext cx="1462815" cy="78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5" descr="Image result for TNT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015" y="2704348"/>
            <a:ext cx="1565655" cy="69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803" y="3510590"/>
            <a:ext cx="1848078" cy="101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230" y="769938"/>
            <a:ext cx="218122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rezvennost.files.wordpress.com/2012/01/pie-sl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029" y="1143000"/>
            <a:ext cx="4838700" cy="554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914400" y="546862"/>
            <a:ext cx="2762250" cy="2133600"/>
          </a:xfrm>
          <a:prstGeom prst="cloudCallout">
            <a:avLst>
              <a:gd name="adj1" fmla="val 19419"/>
              <a:gd name="adj2" fmla="val 60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If teacher development were a pie…</a:t>
            </a:r>
            <a:endParaRPr lang="en-US" b="1" dirty="0">
              <a:solidFill>
                <a:sysClr val="windowText" lastClr="000000"/>
              </a:solidFill>
            </a:endParaRPr>
          </a:p>
        </p:txBody>
      </p:sp>
      <p:sp>
        <p:nvSpPr>
          <p:cNvPr id="10" name="Line Callout 1 9"/>
          <p:cNvSpPr/>
          <p:nvPr/>
        </p:nvSpPr>
        <p:spPr>
          <a:xfrm>
            <a:off x="6711274" y="1905000"/>
            <a:ext cx="2057400" cy="1246124"/>
          </a:xfrm>
          <a:prstGeom prst="borderCallout1">
            <a:avLst>
              <a:gd name="adj1" fmla="val 47869"/>
              <a:gd name="adj2" fmla="val -1278"/>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TCP would be only one slice.</a:t>
            </a:r>
            <a:endParaRPr lang="en-US" b="1" dirty="0">
              <a:solidFill>
                <a:sysClr val="windowText" lastClr="000000"/>
              </a:solidFill>
            </a:endParaRPr>
          </a:p>
        </p:txBody>
      </p:sp>
      <p:grpSp>
        <p:nvGrpSpPr>
          <p:cNvPr id="2" name="Group 1"/>
          <p:cNvGrpSpPr/>
          <p:nvPr/>
        </p:nvGrpSpPr>
        <p:grpSpPr>
          <a:xfrm>
            <a:off x="5196953" y="4800600"/>
            <a:ext cx="3794647" cy="1890218"/>
            <a:chOff x="5196953" y="4800600"/>
            <a:chExt cx="3794647" cy="1890218"/>
          </a:xfrm>
        </p:grpSpPr>
        <p:sp>
          <p:nvSpPr>
            <p:cNvPr id="11" name="Right Brace 10"/>
            <p:cNvSpPr/>
            <p:nvPr/>
          </p:nvSpPr>
          <p:spPr>
            <a:xfrm rot="2793252">
              <a:off x="5714999" y="4501438"/>
              <a:ext cx="1219200" cy="2255291"/>
            </a:xfrm>
            <a:prstGeom prst="rightBrace">
              <a:avLst>
                <a:gd name="adj1" fmla="val 8333"/>
                <a:gd name="adj2" fmla="val 494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3" name="Line Callout 1 12"/>
            <p:cNvSpPr/>
            <p:nvPr/>
          </p:nvSpPr>
          <p:spPr>
            <a:xfrm>
              <a:off x="6781800" y="4800600"/>
              <a:ext cx="2209800" cy="1890218"/>
            </a:xfrm>
            <a:prstGeom prst="borderCallout1">
              <a:avLst>
                <a:gd name="adj1" fmla="val 51727"/>
                <a:gd name="adj2" fmla="val 706"/>
                <a:gd name="adj3" fmla="val 49822"/>
                <a:gd name="adj4" fmla="val -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The other slices would be weekly coaching, PD, lesson plan review, real time coaching…</a:t>
              </a:r>
              <a:endParaRPr lang="en-US" b="1" dirty="0">
                <a:solidFill>
                  <a:sysClr val="windowText" lastClr="000000"/>
                </a:solidFill>
              </a:endParaRPr>
            </a:p>
          </p:txBody>
        </p:sp>
      </p:grpSp>
      <p:sp>
        <p:nvSpPr>
          <p:cNvPr id="14" name="Line Callout 1 13"/>
          <p:cNvSpPr/>
          <p:nvPr/>
        </p:nvSpPr>
        <p:spPr>
          <a:xfrm>
            <a:off x="514350" y="4800600"/>
            <a:ext cx="2057400" cy="1451545"/>
          </a:xfrm>
          <a:prstGeom prst="borderCallout1">
            <a:avLst>
              <a:gd name="adj1" fmla="val 48373"/>
              <a:gd name="adj2" fmla="val 101500"/>
              <a:gd name="adj3" fmla="val 11604"/>
              <a:gd name="adj4" fmla="val 122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And the AF Essentials of Instruction would be the crust.</a:t>
            </a:r>
            <a:endParaRPr lang="en-US" b="1" dirty="0">
              <a:solidFill>
                <a:sysClr val="windowText" lastClr="000000"/>
              </a:solidFill>
            </a:endParaRPr>
          </a:p>
        </p:txBody>
      </p:sp>
      <p:sp>
        <p:nvSpPr>
          <p:cNvPr id="3" name="Title 2"/>
          <p:cNvSpPr>
            <a:spLocks noGrp="1"/>
          </p:cNvSpPr>
          <p:nvPr>
            <p:ph type="title"/>
          </p:nvPr>
        </p:nvSpPr>
        <p:spPr>
          <a:xfrm>
            <a:off x="0" y="98425"/>
            <a:ext cx="7810500" cy="533400"/>
          </a:xfrm>
        </p:spPr>
        <p:txBody>
          <a:bodyPr/>
          <a:lstStyle/>
          <a:p>
            <a:r>
              <a:rPr lang="en-US" dirty="0" smtClean="0"/>
              <a:t>How does TCP fit into teacher development?</a:t>
            </a:r>
            <a:endParaRPr lang="en-US" dirty="0"/>
          </a:p>
        </p:txBody>
      </p:sp>
    </p:spTree>
    <p:extLst>
      <p:ext uri="{BB962C8B-B14F-4D97-AF65-F5344CB8AC3E}">
        <p14:creationId xmlns:p14="http://schemas.microsoft.com/office/powerpoint/2010/main" val="16877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13" y="98425"/>
            <a:ext cx="7676287" cy="533400"/>
          </a:xfrm>
        </p:spPr>
        <p:txBody>
          <a:bodyPr/>
          <a:lstStyle/>
          <a:p>
            <a:r>
              <a:rPr lang="en-US" dirty="0" smtClean="0"/>
              <a:t>The Essentials –  Crust of the teacher development pie that defines great teaching</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8</a:t>
            </a:fld>
            <a:endParaRPr lang="en-US" dirty="0"/>
          </a:p>
        </p:txBody>
      </p:sp>
      <p:sp>
        <p:nvSpPr>
          <p:cNvPr id="6" name="Content Placeholder 5"/>
          <p:cNvSpPr>
            <a:spLocks noGrp="1"/>
          </p:cNvSpPr>
          <p:nvPr>
            <p:ph idx="1"/>
          </p:nvPr>
        </p:nvSpPr>
        <p:spPr>
          <a:xfrm>
            <a:off x="395287" y="990600"/>
            <a:ext cx="8229600" cy="5181600"/>
          </a:xfrm>
        </p:spPr>
        <p:txBody>
          <a:bodyPr/>
          <a:lstStyle/>
          <a:p>
            <a:pPr marL="0" marR="0" indent="0">
              <a:spcBef>
                <a:spcPts val="0"/>
              </a:spcBef>
              <a:spcAft>
                <a:spcPts val="0"/>
              </a:spcAft>
              <a:buNone/>
            </a:pPr>
            <a:r>
              <a:rPr lang="en-US" b="1" dirty="0" smtClean="0">
                <a:latin typeface="Calibri"/>
                <a:ea typeface="Calibri"/>
              </a:rPr>
              <a:t>RIGOR </a:t>
            </a:r>
            <a:r>
              <a:rPr lang="en-US" dirty="0">
                <a:latin typeface="Times New Roman"/>
                <a:ea typeface="Calibri"/>
              </a:rPr>
              <a:t>|</a:t>
            </a:r>
            <a:r>
              <a:rPr lang="en-US" dirty="0">
                <a:latin typeface="Calibri"/>
                <a:ea typeface="Calibri"/>
              </a:rPr>
              <a:t> </a:t>
            </a:r>
            <a:r>
              <a:rPr lang="en-US" spc="-10" dirty="0">
                <a:latin typeface="Calibri"/>
                <a:ea typeface="Calibri"/>
              </a:rPr>
              <a:t>Are students grappling with content aligned to the College Ready Bar</a:t>
            </a:r>
            <a:r>
              <a:rPr lang="en-US" spc="-10" dirty="0" smtClean="0">
                <a:latin typeface="Calibri"/>
                <a:ea typeface="Calibri"/>
              </a:rPr>
              <a:t>?</a:t>
            </a:r>
          </a:p>
          <a:p>
            <a:pPr marL="0" marR="0" indent="0">
              <a:spcBef>
                <a:spcPts val="0"/>
              </a:spcBef>
              <a:spcAft>
                <a:spcPts val="0"/>
              </a:spcAft>
              <a:buNone/>
            </a:pPr>
            <a:endParaRPr lang="en-US" sz="1600" dirty="0">
              <a:latin typeface="Calibri"/>
              <a:ea typeface="Calibri"/>
            </a:endParaRPr>
          </a:p>
          <a:p>
            <a:pPr marL="0" marR="0" indent="0">
              <a:spcBef>
                <a:spcPts val="0"/>
              </a:spcBef>
              <a:spcAft>
                <a:spcPts val="0"/>
              </a:spcAft>
              <a:buNone/>
            </a:pPr>
            <a:r>
              <a:rPr lang="en-US" b="1" dirty="0" smtClean="0">
                <a:latin typeface="Calibri"/>
                <a:ea typeface="Calibri"/>
              </a:rPr>
              <a:t>FOCUS</a:t>
            </a:r>
            <a:r>
              <a:rPr lang="en-US" dirty="0" smtClean="0">
                <a:latin typeface="Calibri"/>
                <a:ea typeface="Calibri"/>
              </a:rPr>
              <a:t> </a:t>
            </a:r>
            <a:r>
              <a:rPr lang="en-US" dirty="0">
                <a:latin typeface="Times New Roman"/>
                <a:ea typeface="Calibri"/>
              </a:rPr>
              <a:t>|</a:t>
            </a:r>
            <a:r>
              <a:rPr lang="en-US" dirty="0">
                <a:latin typeface="Calibri"/>
                <a:ea typeface="Calibri"/>
              </a:rPr>
              <a:t> A</a:t>
            </a:r>
            <a:r>
              <a:rPr lang="en-US" spc="-10" dirty="0">
                <a:latin typeface="Calibri"/>
                <a:ea typeface="Calibri"/>
              </a:rPr>
              <a:t>re students focused on the work of the lesson from start to finish?  </a:t>
            </a:r>
            <a:endParaRPr lang="en-US" spc="-10" dirty="0" smtClean="0">
              <a:latin typeface="Calibri"/>
              <a:ea typeface="Calibri"/>
            </a:endParaRPr>
          </a:p>
          <a:p>
            <a:pPr marL="0" marR="0" indent="0">
              <a:spcBef>
                <a:spcPts val="0"/>
              </a:spcBef>
              <a:spcAft>
                <a:spcPts val="0"/>
              </a:spcAft>
              <a:buNone/>
            </a:pPr>
            <a:endParaRPr lang="en-US" sz="1600" dirty="0" smtClean="0">
              <a:latin typeface="Calibri"/>
              <a:ea typeface="Calibri"/>
            </a:endParaRPr>
          </a:p>
          <a:p>
            <a:pPr marL="0" marR="0" indent="0">
              <a:spcBef>
                <a:spcPts val="0"/>
              </a:spcBef>
              <a:spcAft>
                <a:spcPts val="0"/>
              </a:spcAft>
              <a:buNone/>
            </a:pPr>
            <a:r>
              <a:rPr lang="en-US" b="1" dirty="0" smtClean="0">
                <a:latin typeface="Calibri"/>
                <a:ea typeface="Calibri"/>
              </a:rPr>
              <a:t>INVESTMENT</a:t>
            </a:r>
            <a:r>
              <a:rPr lang="en-US" dirty="0" smtClean="0">
                <a:latin typeface="Calibri"/>
                <a:ea typeface="Calibri"/>
              </a:rPr>
              <a:t> </a:t>
            </a:r>
            <a:r>
              <a:rPr lang="en-US" dirty="0">
                <a:latin typeface="Times New Roman"/>
                <a:ea typeface="Calibri"/>
              </a:rPr>
              <a:t>|</a:t>
            </a:r>
            <a:r>
              <a:rPr lang="en-US" dirty="0">
                <a:latin typeface="Calibri"/>
                <a:ea typeface="Calibri"/>
              </a:rPr>
              <a:t> </a:t>
            </a:r>
            <a:r>
              <a:rPr lang="en-US" spc="-10" dirty="0">
                <a:latin typeface="Calibri"/>
                <a:ea typeface="Calibri"/>
              </a:rPr>
              <a:t>Would students want to stay if they had the choice to leave?</a:t>
            </a:r>
            <a:r>
              <a:rPr lang="en-US" b="1" dirty="0">
                <a:latin typeface="Calibri"/>
                <a:ea typeface="Calibri"/>
              </a:rPr>
              <a:t>    </a:t>
            </a:r>
            <a:endParaRPr lang="en-US" b="1" dirty="0" smtClean="0">
              <a:latin typeface="Calibri"/>
              <a:ea typeface="Calibri"/>
            </a:endParaRPr>
          </a:p>
          <a:p>
            <a:pPr marL="0" marR="0" indent="0">
              <a:spcBef>
                <a:spcPts val="0"/>
              </a:spcBef>
              <a:spcAft>
                <a:spcPts val="0"/>
              </a:spcAft>
              <a:buNone/>
            </a:pPr>
            <a:r>
              <a:rPr lang="en-US" b="1" dirty="0">
                <a:latin typeface="Calibri"/>
                <a:ea typeface="Calibri"/>
              </a:rPr>
              <a:t>  </a:t>
            </a:r>
            <a:endParaRPr lang="en-US" sz="1600" dirty="0" smtClean="0">
              <a:latin typeface="Calibri"/>
              <a:ea typeface="Calibri"/>
            </a:endParaRPr>
          </a:p>
          <a:p>
            <a:pPr marL="0" marR="0" indent="0">
              <a:spcBef>
                <a:spcPts val="0"/>
              </a:spcBef>
              <a:spcAft>
                <a:spcPts val="0"/>
              </a:spcAft>
              <a:buNone/>
            </a:pPr>
            <a:r>
              <a:rPr lang="en-US" b="1" dirty="0" smtClean="0">
                <a:latin typeface="Calibri"/>
                <a:ea typeface="Calibri"/>
              </a:rPr>
              <a:t>THINKING</a:t>
            </a:r>
            <a:r>
              <a:rPr lang="en-US" dirty="0" smtClean="0">
                <a:latin typeface="Calibri"/>
                <a:ea typeface="Calibri"/>
              </a:rPr>
              <a:t> </a:t>
            </a:r>
            <a:r>
              <a:rPr lang="en-US" dirty="0">
                <a:latin typeface="Times New Roman"/>
                <a:ea typeface="Calibri"/>
              </a:rPr>
              <a:t>|</a:t>
            </a:r>
            <a:r>
              <a:rPr lang="en-US" dirty="0">
                <a:latin typeface="Calibri"/>
                <a:ea typeface="Calibri"/>
              </a:rPr>
              <a:t> A</a:t>
            </a:r>
            <a:r>
              <a:rPr lang="en-US" spc="-10" dirty="0">
                <a:latin typeface="Calibri"/>
                <a:ea typeface="Calibri"/>
              </a:rPr>
              <a:t>re students doing the heavy lifting? Does instruction unleash the intellect of scholars?</a:t>
            </a:r>
            <a:r>
              <a:rPr lang="en-US" strike="sngStrike" spc="-10" dirty="0">
                <a:latin typeface="Calibri"/>
                <a:ea typeface="Calibri"/>
              </a:rPr>
              <a:t> </a:t>
            </a:r>
            <a:endParaRPr lang="en-US" strike="sngStrike" spc="-10" dirty="0" smtClean="0">
              <a:latin typeface="Calibri"/>
              <a:ea typeface="Calibri"/>
            </a:endParaRPr>
          </a:p>
          <a:p>
            <a:pPr marL="0" marR="0" indent="0">
              <a:spcBef>
                <a:spcPts val="0"/>
              </a:spcBef>
              <a:spcAft>
                <a:spcPts val="0"/>
              </a:spcAft>
              <a:buNone/>
            </a:pPr>
            <a:endParaRPr lang="en-US" sz="1600" dirty="0" smtClean="0">
              <a:latin typeface="Calibri"/>
              <a:ea typeface="Calibri"/>
            </a:endParaRPr>
          </a:p>
          <a:p>
            <a:pPr marL="0" marR="0" indent="0">
              <a:spcBef>
                <a:spcPts val="0"/>
              </a:spcBef>
              <a:spcAft>
                <a:spcPts val="0"/>
              </a:spcAft>
              <a:buNone/>
            </a:pPr>
            <a:r>
              <a:rPr lang="en-US" b="1" dirty="0" smtClean="0">
                <a:latin typeface="Calibri"/>
                <a:ea typeface="Calibri"/>
              </a:rPr>
              <a:t>FEEDBACK</a:t>
            </a:r>
            <a:r>
              <a:rPr lang="en-US" dirty="0" smtClean="0">
                <a:latin typeface="Calibri"/>
                <a:ea typeface="Calibri"/>
              </a:rPr>
              <a:t> </a:t>
            </a:r>
            <a:r>
              <a:rPr lang="en-US" dirty="0">
                <a:latin typeface="Times New Roman"/>
                <a:ea typeface="Calibri"/>
              </a:rPr>
              <a:t>|</a:t>
            </a:r>
            <a:r>
              <a:rPr lang="en-US" dirty="0">
                <a:latin typeface="Calibri"/>
                <a:ea typeface="Calibri"/>
              </a:rPr>
              <a:t> Are students rapidly improving the quality of their work based on clear, actionable feedback?</a:t>
            </a:r>
            <a:endParaRPr lang="en-US" sz="1600" dirty="0">
              <a:latin typeface="Calibri"/>
              <a:ea typeface="Calibri"/>
            </a:endParaRP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0" y="1150360"/>
            <a:ext cx="333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64" y="2057400"/>
            <a:ext cx="276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13" y="2982191"/>
            <a:ext cx="2381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264" y="4077128"/>
            <a:ext cx="2667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26" y="5185890"/>
            <a:ext cx="3333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6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comprises the TCP “slice”?</a:t>
            </a:r>
            <a:endParaRPr lang="en-US" dirty="0"/>
          </a:p>
        </p:txBody>
      </p:sp>
      <p:sp>
        <p:nvSpPr>
          <p:cNvPr id="4" name="Slide Number Placeholder 3"/>
          <p:cNvSpPr>
            <a:spLocks noGrp="1"/>
          </p:cNvSpPr>
          <p:nvPr>
            <p:ph type="sldNum" sz="quarter" idx="10"/>
          </p:nvPr>
        </p:nvSpPr>
        <p:spPr/>
        <p:txBody>
          <a:bodyPr/>
          <a:lstStyle/>
          <a:p>
            <a:pPr>
              <a:defRPr/>
            </a:pPr>
            <a:fld id="{103D1FF6-445D-4824-8ADB-8169B7585276}" type="slidenum">
              <a:rPr lang="en-US" smtClean="0"/>
              <a:pPr>
                <a:defRPr/>
              </a:pPr>
              <a:t>9</a:t>
            </a:fld>
            <a:endParaRPr lang="en-US"/>
          </a:p>
        </p:txBody>
      </p:sp>
      <p:sp>
        <p:nvSpPr>
          <p:cNvPr id="5" name="AutoShape 2" descr="Image result for slice of pi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2427144619"/>
              </p:ext>
            </p:extLst>
          </p:nvPr>
        </p:nvGraphicFramePr>
        <p:xfrm>
          <a:off x="307975" y="1028700"/>
          <a:ext cx="464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5" descr="Image result for slice of pumpkin p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rot="21275940">
            <a:off x="5043768" y="1922644"/>
            <a:ext cx="3754963" cy="30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Brace 9"/>
          <p:cNvSpPr/>
          <p:nvPr/>
        </p:nvSpPr>
        <p:spPr>
          <a:xfrm>
            <a:off x="4648200" y="914400"/>
            <a:ext cx="838200" cy="5562600"/>
          </a:xfrm>
          <a:prstGeom prst="rightBrace">
            <a:avLst/>
          </a:prstGeom>
          <a:ln w="28575"/>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05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70d16f4-8048-4199-b7c0-9cbff46dc78c">YRZUPVWUHWXA-68-119</_dlc_DocId>
    <_dlc_DocIdUrl xmlns="870d16f4-8048-4199-b7c0-9cbff46dc78c">
      <Url>https://manyminds.achievementfirst.org/PartnerExternal/_layouts/15/DocIdRedir.aspx?ID=YRZUPVWUHWXA-68-119</Url>
      <Description>YRZUPVWUHWXA-68-119</Description>
    </_dlc_DocIdUrl>
    <Key_x0020_Area xmlns="4e057819-0b9e-4654-ba9e-3dca848d228a">Talent Strategy and Practices</Key_x0020_Area>
    <Description0 xmlns="4e057819-0b9e-4654-ba9e-3dca848d228a" xsi:nil="true"/>
    <Sub_x0020_Folder xmlns="4e057819-0b9e-4654-ba9e-3dca848d228a" xsi:nil="true"/>
    <Sub_x0020_Folder_x0020_2 xmlns="4e057819-0b9e-4654-ba9e-3dca848d228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NS Document" ma:contentTypeID="0x010100F05A691F7F882644BE96F06D9D88F8E10040C00D01606563419BDC0B2E82CBB49E" ma:contentTypeVersion="72" ma:contentTypeDescription="Default content type" ma:contentTypeScope="" ma:versionID="f6c8461d538710dea57434a925a4567b">
  <xsd:schema xmlns:xsd="http://www.w3.org/2001/XMLSchema" xmlns:xs="http://www.w3.org/2001/XMLSchema" xmlns:p="http://schemas.microsoft.com/office/2006/metadata/properties" xmlns:ns1="http://schemas.microsoft.com/sharepoint/v3" xmlns:ns2="0676cee9-fd60-4c1c-9e5b-5120ec0b3480" xmlns:ns3="ca0af76b-fdda-4a89-9539-46fa721ef6c2" targetNamespace="http://schemas.microsoft.com/office/2006/metadata/properties" ma:root="true" ma:fieldsID="dfbd1a55ead50410d81ba75d167d140a" ns1:_="" ns2:_="" ns3:_="">
    <xsd:import namespace="http://schemas.microsoft.com/sharepoint/v3"/>
    <xsd:import namespace="0676cee9-fd60-4c1c-9e5b-5120ec0b3480"/>
    <xsd:import namespace="ca0af76b-fdda-4a89-9539-46fa721ef6c2"/>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3:Test_x0020_Column" minOccurs="0"/>
                <xsd:element ref="ns3:Key_x0020_Words" minOccurs="0"/>
                <xsd:element ref="ns3:Expand_x002f_Collapse" minOccurs="0"/>
                <xsd:element ref="ns3:Target_x0020_Audience" minOccurs="0"/>
                <xsd:element ref="ns3:PortalDesination"/>
                <xsd:element ref="ns2:_dlc_DocId" minOccurs="0"/>
                <xsd:element ref="ns2:_dlc_DocIdUrl" minOccurs="0"/>
                <xsd:element ref="ns2:_dlc_DocIdPersistId" minOccurs="0"/>
                <xsd:element ref="ns3:Featured_x003f_"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Target_x0020_Audiences" ma:readOnly="false">
      <xsd:simpleType>
        <xsd:restriction base="dms:Unknown"/>
      </xsd:simpleType>
    </xsd:element>
    <xsd:element name="_dlc_Exempt" ma:index="31" nillable="true" ma:displayName="Exempt from Policy" ma:hidden="true" ma:internalName="_dlc_Exempt" ma:readOnly="true">
      <xsd:simpleType>
        <xsd:restriction base="dms:Unknown"/>
      </xsd:simpleType>
    </xsd:element>
    <xsd:element name="_dlc_ExpireDateSaved" ma:index="32" nillable="true" ma:displayName="Original Expiration Date" ma:hidden="true" ma:internalName="_dlc_ExpireDateSaved" ma:readOnly="true">
      <xsd:simpleType>
        <xsd:restriction base="dms:DateTime"/>
      </xsd:simpleType>
    </xsd:element>
    <xsd:element name="_dlc_ExpireDate" ma:index="3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0"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a0af76b-fdda-4a89-9539-46fa721ef6c2" elementFormDefault="qualified">
    <xsd:import namespace="http://schemas.microsoft.com/office/2006/documentManagement/types"/>
    <xsd:import namespace="http://schemas.microsoft.com/office/infopath/2007/PartnerControls"/>
    <xsd:element name="Test_x0020_Column" ma:index="22" nillable="true" ma:displayName="Test Column" ma:internalName="Test_x0020_Column">
      <xsd:simpleType>
        <xsd:restriction base="dms:Text">
          <xsd:maxLength value="255"/>
        </xsd:restriction>
      </xsd:simpleType>
    </xsd:element>
    <xsd:element name="Key_x0020_Words" ma:index="23" nillable="true" ma:displayName="Key Words" ma:internalName="Key_x0020_Words">
      <xsd:simpleType>
        <xsd:restriction base="dms:Text">
          <xsd:maxLength value="255"/>
        </xsd:restriction>
      </xsd:simpleType>
    </xsd:element>
    <xsd:element name="Expand_x002f_Collapse" ma:index="24" nillable="true" ma:displayName="Expand/Collapse" ma:internalName="Expand_x002f_Collapse">
      <xsd:simpleType>
        <xsd:restriction base="dms:Text">
          <xsd:maxLength value="255"/>
        </xsd:restriction>
      </xsd:simpleType>
    </xsd:element>
    <xsd:element name="Target_x0020_Audience" ma:index="25" nillable="true" ma:displayName="Target Audience" ma:internalName="Target_x0020_Audience">
      <xsd:simpleType>
        <xsd:restriction base="dms:Text">
          <xsd:maxLength value="255"/>
        </xsd:restriction>
      </xsd:simpleType>
    </xsd:element>
    <xsd:element name="PortalDesination" ma:index="26" ma:displayName="PortalDesination" ma:default="Teacher" ma:format="Dropdown" ma:internalName="PortalDesination">
      <xsd:simpleType>
        <xsd:restriction base="dms:Choice">
          <xsd:enumeration value="School Leader"/>
          <xsd:enumeration value="Teacher"/>
          <xsd:enumeration value="Network Support"/>
          <xsd:enumeration value="AF Report Card"/>
        </xsd:restriction>
      </xsd:simpleType>
    </xsd:element>
    <xsd:element name="Featured_x003f_" ma:index="30" nillable="true" ma:displayName="Featured?" ma:default="0" ma:internalName="Featured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39AE7DCC0BC8E345A0B63004E3D9771B" ma:contentTypeVersion="4" ma:contentTypeDescription="Create a new document." ma:contentTypeScope="" ma:versionID="0664dea18d67cf2aa826b03ec1d79aa1">
  <xsd:schema xmlns:xsd="http://www.w3.org/2001/XMLSchema" xmlns:xs="http://www.w3.org/2001/XMLSchema" xmlns:p="http://schemas.microsoft.com/office/2006/metadata/properties" xmlns:ns2="870d16f4-8048-4199-b7c0-9cbff46dc78c" xmlns:ns3="4e057819-0b9e-4654-ba9e-3dca848d228a" targetNamespace="http://schemas.microsoft.com/office/2006/metadata/properties" ma:root="true" ma:fieldsID="4c14568f36dfba4ee9fb520732b28a5a" ns2:_="" ns3:_="">
    <xsd:import namespace="870d16f4-8048-4199-b7c0-9cbff46dc78c"/>
    <xsd:import namespace="4e057819-0b9e-4654-ba9e-3dca848d228a"/>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057819-0b9e-4654-ba9e-3dca848d228a" elementFormDefault="qualified">
    <xsd:import namespace="http://schemas.microsoft.com/office/2006/documentManagement/types"/>
    <xsd:import namespace="http://schemas.microsoft.com/office/infopath/2007/PartnerControls"/>
    <xsd:element name="Key_x0020_Area" ma:index="11" ma:displayName="Key Area" ma:default="Decision Making Processes and Network-Schools Relationship" ma:format="Dropdown" ma:internalName="Key_x0020_Area">
      <xsd:simpleType>
        <xsd:restriction base="dms:Choice">
          <xsd:enumeration value="Decision Making Processes and Network-Schools Relationship"/>
          <xsd:enumeration value="Diversity and Inclusiveness"/>
          <xsd:enumeration value="Expansion Plan"/>
          <xsd:enumeration value="Internal Communications"/>
          <xsd:enumeration value="Knowledge Management"/>
          <xsd:enumeration value="Long Term Strategic Planning"/>
          <xsd:enumeration value="Operations"/>
          <xsd:enumeration value="Org Culture and Core Values"/>
          <xsd:enumeration value="Talent Strategy and Practices"/>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5236A-FC22-416E-B771-70D40CCBD4EC}"/>
</file>

<file path=customXml/itemProps2.xml><?xml version="1.0" encoding="utf-8"?>
<ds:datastoreItem xmlns:ds="http://schemas.openxmlformats.org/officeDocument/2006/customXml" ds:itemID="{C17A06C4-81D6-4A67-B2AC-4FA6292461F6}"/>
</file>

<file path=customXml/itemProps3.xml><?xml version="1.0" encoding="utf-8"?>
<ds:datastoreItem xmlns:ds="http://schemas.openxmlformats.org/officeDocument/2006/customXml" ds:itemID="{AE65038C-87B8-44F4-B6D7-16417A8FE283}"/>
</file>

<file path=customXml/itemProps4.xml><?xml version="1.0" encoding="utf-8"?>
<ds:datastoreItem xmlns:ds="http://schemas.openxmlformats.org/officeDocument/2006/customXml" ds:itemID="{6E6FEC89-083E-4E0A-BF48-3D05FC10FDAD}"/>
</file>

<file path=customXml/itemProps5.xml><?xml version="1.0" encoding="utf-8"?>
<ds:datastoreItem xmlns:ds="http://schemas.openxmlformats.org/officeDocument/2006/customXml" ds:itemID="{C17A06C4-81D6-4A67-B2AC-4FA6292461F6}"/>
</file>

<file path=customXml/itemProps6.xml><?xml version="1.0" encoding="utf-8"?>
<ds:datastoreItem xmlns:ds="http://schemas.openxmlformats.org/officeDocument/2006/customXml" ds:itemID="{EE022FCF-5D3B-4EB9-B914-9735DD6E3BF6}"/>
</file>

<file path=docProps/app.xml><?xml version="1.0" encoding="utf-8"?>
<Properties xmlns="http://schemas.openxmlformats.org/officeDocument/2006/extended-properties" xmlns:vt="http://schemas.openxmlformats.org/officeDocument/2006/docPropsVTypes">
  <Template/>
  <TotalTime>5045</TotalTime>
  <Words>1907</Words>
  <Application>Microsoft Office PowerPoint</Application>
  <PresentationFormat>On-screen Show (4:3)</PresentationFormat>
  <Paragraphs>240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School leaders – why spend 30 minutes on this PD? - Then Delete This Slide!</vt:lpstr>
      <vt:lpstr>Directions p1/ Then Delete This Slide!</vt:lpstr>
      <vt:lpstr>The Teacher Career Pathway: Overview of TCP in 15-16 </vt:lpstr>
      <vt:lpstr>Teachers are the key lever</vt:lpstr>
      <vt:lpstr>How was the Teacher Career Pathway created?</vt:lpstr>
      <vt:lpstr>TCP Today</vt:lpstr>
      <vt:lpstr>How does TCP fit into teacher development?</vt:lpstr>
      <vt:lpstr>The Essentials –  Crust of the teacher development pie that defines great teaching</vt:lpstr>
      <vt:lpstr>What comprises the TCP “slice”?</vt:lpstr>
      <vt:lpstr>Component #1 of the TCP slice - SAMs</vt:lpstr>
      <vt:lpstr>Component #2 of the TCP slice – Lesson Observations </vt:lpstr>
      <vt:lpstr>Components #3 &amp; #4 of the TCP slice - Surveys</vt:lpstr>
      <vt:lpstr>How is my overall score calculated?</vt:lpstr>
      <vt:lpstr>How do I progress along the pathway?</vt:lpstr>
      <vt:lpstr>What mindsets do teachers need to grow?</vt:lpstr>
      <vt:lpstr>How does TCP connect to Arc of the Year?</vt:lpstr>
      <vt:lpstr>What You Can Do to Learn More</vt:lpstr>
      <vt:lpstr>Final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101 Overview</dc:title>
  <dc:creator>Julie Johnson</dc:creator>
  <cp:lastModifiedBy>Steven Morales</cp:lastModifiedBy>
  <cp:revision>149</cp:revision>
  <dcterms:created xsi:type="dcterms:W3CDTF">2010-11-19T01:23:40Z</dcterms:created>
  <dcterms:modified xsi:type="dcterms:W3CDTF">2015-08-10T12:49:30Z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0x010100F05A691F7F882644BE96F06D9D88F8E1|2088864059</vt:lpwstr>
  </property>
  <property fmtid="{D5CDD505-2E9C-101B-9397-08002B2CF9AE}" pid="3" name="ContentTypeId">
    <vt:lpwstr>0x01010039AE7DCC0BC8E345A0B63004E3D9771B</vt:lpwstr>
  </property>
  <property fmtid="{D5CDD505-2E9C-101B-9397-08002B2CF9AE}" pid="4" name="ItemRetentionFormula">
    <vt:lpwstr>&lt;formula id="Microsoft.Office.RecordsManagement.PolicyFeatures.Expiration.Formula.BuiltIn"&gt;&lt;number&gt;12&lt;/number&gt;&lt;property&gt;Modified&lt;/property&gt;&lt;propertyId&gt;28cf69c5-fa48-462a-b5cd-27b6f9d2bd5f&lt;/propertyId&gt;&lt;period&gt;months&lt;/period&gt;&lt;/formula&gt;</vt:lpwstr>
  </property>
  <property fmtid="{D5CDD505-2E9C-101B-9397-08002B2CF9AE}" pid="5" name="_dlc_DocIdItemGuid">
    <vt:lpwstr>91846b16-223e-4413-8df8-8d56078e5f0b</vt:lpwstr>
  </property>
  <property fmtid="{D5CDD505-2E9C-101B-9397-08002B2CF9AE}" pid="6" name="Project">
    <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_x0020_Year">
    <vt:lpwstr/>
  </property>
  <property fmtid="{D5CDD505-2E9C-101B-9397-08002B2CF9AE}" pid="12" name="Project0">
    <vt:lpwstr/>
  </property>
  <property fmtid="{D5CDD505-2E9C-101B-9397-08002B2CF9AE}" pid="13" name="School Year">
    <vt:lpwstr/>
  </property>
</Properties>
</file>