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058FD97-4FC9-4526-ACF7-79C9A7C6ECE4}">
  <a:tblStyle styleId="{4058FD97-4FC9-4526-ACF7-79C9A7C6ECE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FF3F9"/>
          </a:solidFill>
        </a:fill>
      </a:tcStyle>
    </a:wholeTbl>
    <a:band1H>
      <a:tcStyle>
        <a:fill>
          <a:solidFill>
            <a:srgbClr val="DBE5F1"/>
          </a:solidFill>
        </a:fill>
      </a:tcStyle>
    </a:band1H>
    <a:band1V>
      <a:tcStyle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4.xml"/><Relationship Id="rId3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customXml" Target="../customXml/item3.xml"/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FirstLine Schools</a:t>
            </a:r>
            <a:b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Improvement Tools</a:t>
            </a: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Metric:  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quantitative measurement of one variable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Dashboards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(monthly)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multiple metrics of a particular workstream/area along with 3 priorities from topical review and progress towards these (usually a single page with summary- and sub-dashboards as needed)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Topical Reviews </a:t>
            </a:r>
            <a:r>
              <a:rPr b="0" baseline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(2-3x per year)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qualitative and quantitative evaluation of a particular workstream/area with clear priorities for development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Scorecards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0" baseline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2-3x per year)</a:t>
            </a: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for network, schools, and departments (multiple variables across multiple work streams)</a:t>
            </a:r>
          </a:p>
          <a:p>
            <a:pPr indent="-170180" lvl="0" marL="342900" marR="0" rtl="0" algn="l">
              <a:lnSpc>
                <a:spcPct val="90000"/>
              </a:lnSpc>
              <a:spcBef>
                <a:spcPts val="544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0180" lvl="0" marL="342900" marR="0" rtl="0" algn="l">
              <a:lnSpc>
                <a:spcPct val="90000"/>
              </a:lnSpc>
              <a:spcBef>
                <a:spcPts val="544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Improvement Tools</a:t>
            </a:r>
          </a:p>
        </p:txBody>
      </p:sp>
      <p:graphicFrame>
        <p:nvGraphicFramePr>
          <p:cNvPr id="93" name="Shape 93"/>
          <p:cNvGraphicFramePr/>
          <p:nvPr/>
        </p:nvGraphicFramePr>
        <p:xfrm>
          <a:off x="228600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{4058FD97-4FC9-4526-ACF7-79C9A7C6ECE4}</a:tableStyleId>
              </a:tblPr>
              <a:tblGrid>
                <a:gridCol w="1219200"/>
                <a:gridCol w="1600200"/>
                <a:gridCol w="1295400"/>
                <a:gridCol w="1676400"/>
                <a:gridCol w="28956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aseline="0"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Breadth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Frequency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Content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800" u="none" cap="none" strike="noStrike"/>
                        <a:t>Use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baseline="0" lang="en-US" sz="1800" u="none" cap="none" strike="noStrike"/>
                        <a:t>Metric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Single variable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aseline="0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Quantitative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aseline="0"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baseline="0" lang="en-US" sz="1800" u="none" cap="none" strike="noStrike"/>
                        <a:t>Dashboard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Multiple  variables in a work stream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Monthly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Primarily quantitative with some 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Regular continuous improvement and feeds into topical reviews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baseline="0" lang="en-US" sz="1800" u="none" cap="none" strike="noStrike"/>
                        <a:t>Topical Review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Multiple variables in a single work stream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2-3x per year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Rubric (quantitative and qualitative) with priorities for improvement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Defines excellence;  professional development through initial design, peer reviews,  on-going refinement of the review tool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baseline="0" lang="en-US" sz="1800" u="none" cap="none" strike="noStrike"/>
                        <a:t>Scorecard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Overall view of the network, a school, or a department (multiple variables across multiple workstreams)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2x per year with aim of quarterly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Mostly quantitative, but with rubric data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 sz="1400" u="none" cap="none" strike="noStrike"/>
                        <a:t>Review leadership performance  and identifying strategic issues and priorities – overall progress across multiple work streams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Topical Review Development Priorities for 2014-15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2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Tier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Calibri"/>
              <a:buChar char="•"/>
            </a:pPr>
            <a:r>
              <a:rPr b="0" baseline="0" i="0" lang="en-US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Instructional Management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Calibri"/>
              <a:buChar char="•"/>
            </a:pPr>
            <a:r>
              <a:rPr b="0" baseline="0" i="0" lang="en-US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Culture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Calibri"/>
              <a:buChar char="•"/>
            </a:pPr>
            <a:r>
              <a:rPr b="0" baseline="0" i="0" lang="en-US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Curriculum and Assessment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2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2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Tier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Calibri"/>
              <a:buChar char="•"/>
            </a:pPr>
            <a:r>
              <a:rPr b="0" baseline="0" i="0" lang="en-US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Performance management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Calibri"/>
              <a:buChar char="•"/>
            </a:pPr>
            <a:r>
              <a:rPr b="0" baseline="0" i="0" lang="en-US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Facilities Management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2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2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Third Tier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Calibri"/>
              <a:buChar char="•"/>
            </a:pPr>
            <a:r>
              <a:rPr b="0" baseline="0" i="0" lang="en-US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for topical reviews across all other areas:  Staff Recruiting, RTI, Personalized Learning, Student Support Services, SpEd, Financial Review, Food Service, IT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AE7DCC0BC8E345A0B63004E3D9771B" ma:contentTypeVersion="4" ma:contentTypeDescription="Create a new document." ma:contentTypeScope="" ma:versionID="0664dea18d67cf2aa826b03ec1d79aa1">
  <xsd:schema xmlns:xsd="http://www.w3.org/2001/XMLSchema" xmlns:xs="http://www.w3.org/2001/XMLSchema" xmlns:p="http://schemas.microsoft.com/office/2006/metadata/properties" xmlns:ns2="870d16f4-8048-4199-b7c0-9cbff46dc78c" xmlns:ns3="4e057819-0b9e-4654-ba9e-3dca848d228a" targetNamespace="http://schemas.microsoft.com/office/2006/metadata/properties" ma:root="true" ma:fieldsID="4c14568f36dfba4ee9fb520732b28a5a" ns2:_="" ns3:_="">
    <xsd:import namespace="870d16f4-8048-4199-b7c0-9cbff46dc78c"/>
    <xsd:import namespace="4e057819-0b9e-4654-ba9e-3dca848d228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ey_x0020_Area"/>
                <xsd:element ref="ns3:Description0" minOccurs="0"/>
                <xsd:element ref="ns3:Sub_x0020_Folder" minOccurs="0"/>
                <xsd:element ref="ns3:Sub_x0020_Folder_x0020_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d16f4-8048-4199-b7c0-9cbff46dc7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057819-0b9e-4654-ba9e-3dca848d228a" elementFormDefault="qualified">
    <xsd:import namespace="http://schemas.microsoft.com/office/2006/documentManagement/types"/>
    <xsd:import namespace="http://schemas.microsoft.com/office/infopath/2007/PartnerControls"/>
    <xsd:element name="Key_x0020_Area" ma:index="11" ma:displayName="Key Area" ma:default="Decision Making Processes and Network-Schools Relationship" ma:format="Dropdown" ma:internalName="Key_x0020_Area">
      <xsd:simpleType>
        <xsd:restriction base="dms:Choice">
          <xsd:enumeration value="Decision Making Processes and Network-Schools Relationship"/>
          <xsd:enumeration value="Diversity and Inclusiveness"/>
          <xsd:enumeration value="Expansion Plan"/>
          <xsd:enumeration value="Internal Communications"/>
          <xsd:enumeration value="Knowledge Management"/>
          <xsd:enumeration value="Long Term Strategic Planning"/>
          <xsd:enumeration value="Operations"/>
          <xsd:enumeration value="Org Culture and Core Values"/>
          <xsd:enumeration value="Talent Strategy and Practices"/>
        </xsd:restriction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Sub_x0020_Folder" ma:index="13" nillable="true" ma:displayName="Sub Folder" ma:internalName="Sub_x0020_Folder">
      <xsd:simpleType>
        <xsd:restriction base="dms:Text">
          <xsd:maxLength value="255"/>
        </xsd:restriction>
      </xsd:simpleType>
    </xsd:element>
    <xsd:element name="Sub_x0020_Folder_x0020_2" ma:index="14" nillable="true" ma:displayName="Sub Folder 2" ma:internalName="Sub_x0020_Folder_x0020_2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_x0020_Folder xmlns="4e057819-0b9e-4654-ba9e-3dca848d228a">First Line Consultation Process Docs</Sub_x0020_Folder>
    <Key_x0020_Area xmlns="4e057819-0b9e-4654-ba9e-3dca848d228a">Decision Making Processes and Network-Schools Relationship</Key_x0020_Area>
    <Description0 xmlns="4e057819-0b9e-4654-ba9e-3dca848d228a" xsi:nil="true"/>
    <_dlc_DocId xmlns="870d16f4-8048-4199-b7c0-9cbff46dc78c">YRZUPVWUHWXA-68-148</_dlc_DocId>
    <_dlc_DocIdUrl xmlns="870d16f4-8048-4199-b7c0-9cbff46dc78c">
      <Url>https://manyminds.achievementfirst.org/PartnerExternal/_layouts/15/DocIdRedir.aspx?ID=YRZUPVWUHWXA-68-148</Url>
      <Description>YRZUPVWUHWXA-68-148</Description>
    </_dlc_DocIdUrl>
    <Sub_x0020_Folder_x0020_2 xmlns="4e057819-0b9e-4654-ba9e-3dca848d228a" xsi:nil="true"/>
  </documentManagement>
</p:properties>
</file>

<file path=customXml/itemProps1.xml><?xml version="1.0" encoding="utf-8"?>
<ds:datastoreItem xmlns:ds="http://schemas.openxmlformats.org/officeDocument/2006/customXml" ds:itemID="{12122335-75A5-4975-9497-4ED4DE8E61FB}"/>
</file>

<file path=customXml/itemProps2.xml><?xml version="1.0" encoding="utf-8"?>
<ds:datastoreItem xmlns:ds="http://schemas.openxmlformats.org/officeDocument/2006/customXml" ds:itemID="{A9994206-04F6-4D06-AE7F-91D6DBF1B4DF}"/>
</file>

<file path=customXml/itemProps3.xml><?xml version="1.0" encoding="utf-8"?>
<ds:datastoreItem xmlns:ds="http://schemas.openxmlformats.org/officeDocument/2006/customXml" ds:itemID="{9B363666-2B98-4F71-998E-3A4AFD9F52A5}"/>
</file>

<file path=customXml/itemProps4.xml><?xml version="1.0" encoding="utf-8"?>
<ds:datastoreItem xmlns:ds="http://schemas.openxmlformats.org/officeDocument/2006/customXml" ds:itemID="{BFA7D8F9-42A0-4747-9D31-C0A30942AD93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0x01010039AE7DCC0BC8E345A0B63004E3D9771B</vt:lpwstr>
  </property>
  <property fmtid="{D5CDD505-2E9C-101B-9397-08002B2CF9AE}" pid="3" name="_dlc_DocIdItemGuid">
    <vt:lpwstr>f4211ca9-e2d6-47da-b1d8-e00356c62860</vt:lpwstr>
  </property>
</Properties>
</file>